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50"/>
  </p:notesMasterIdLst>
  <p:sldIdLst>
    <p:sldId id="256" r:id="rId2"/>
    <p:sldId id="257" r:id="rId3"/>
    <p:sldId id="258" r:id="rId4"/>
    <p:sldId id="259" r:id="rId5"/>
    <p:sldId id="263" r:id="rId6"/>
    <p:sldId id="301" r:id="rId7"/>
    <p:sldId id="302" r:id="rId8"/>
    <p:sldId id="303" r:id="rId9"/>
    <p:sldId id="304" r:id="rId10"/>
    <p:sldId id="305" r:id="rId11"/>
    <p:sldId id="306" r:id="rId12"/>
    <p:sldId id="307" r:id="rId13"/>
    <p:sldId id="260" r:id="rId14"/>
    <p:sldId id="264" r:id="rId15"/>
    <p:sldId id="261" r:id="rId16"/>
    <p:sldId id="266" r:id="rId17"/>
    <p:sldId id="268" r:id="rId18"/>
    <p:sldId id="267" r:id="rId19"/>
    <p:sldId id="269" r:id="rId20"/>
    <p:sldId id="270" r:id="rId21"/>
    <p:sldId id="271" r:id="rId22"/>
    <p:sldId id="272" r:id="rId23"/>
    <p:sldId id="273" r:id="rId24"/>
    <p:sldId id="275" r:id="rId25"/>
    <p:sldId id="276" r:id="rId26"/>
    <p:sldId id="277" r:id="rId27"/>
    <p:sldId id="278" r:id="rId28"/>
    <p:sldId id="279" r:id="rId29"/>
    <p:sldId id="280" r:id="rId30"/>
    <p:sldId id="274" r:id="rId31"/>
    <p:sldId id="281" r:id="rId32"/>
    <p:sldId id="282" r:id="rId33"/>
    <p:sldId id="283" r:id="rId34"/>
    <p:sldId id="286" r:id="rId35"/>
    <p:sldId id="287" r:id="rId36"/>
    <p:sldId id="288" r:id="rId37"/>
    <p:sldId id="289" r:id="rId38"/>
    <p:sldId id="290" r:id="rId39"/>
    <p:sldId id="294" r:id="rId40"/>
    <p:sldId id="291" r:id="rId41"/>
    <p:sldId id="295" r:id="rId42"/>
    <p:sldId id="296" r:id="rId43"/>
    <p:sldId id="297" r:id="rId44"/>
    <p:sldId id="292" r:id="rId45"/>
    <p:sldId id="298" r:id="rId46"/>
    <p:sldId id="293" r:id="rId47"/>
    <p:sldId id="299" r:id="rId48"/>
    <p:sldId id="300"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4" d="100"/>
          <a:sy n="64" d="100"/>
        </p:scale>
        <p:origin x="-55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9AE16F-1DBF-6048-A3E8-6C0C64F6ED91}"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ru-RU"/>
        </a:p>
      </dgm:t>
    </dgm:pt>
    <dgm:pt modelId="{FD8E7FFE-6928-0146-8328-0C9AB0DAA3E9}">
      <dgm:prSet phldrT="[Текст]"/>
      <dgm:spPr/>
      <dgm:t>
        <a:bodyPr/>
        <a:lstStyle/>
        <a:p>
          <a:r>
            <a:rPr lang="en-US" dirty="0" smtClean="0"/>
            <a:t>Oxymoron</a:t>
          </a:r>
          <a:endParaRPr lang="ru-RU" dirty="0"/>
        </a:p>
      </dgm:t>
    </dgm:pt>
    <dgm:pt modelId="{B6677CC7-1AD6-7042-B037-84CDF85F66FB}" type="parTrans" cxnId="{BF4DA27F-18BA-1147-97B0-FC9742CCCEFD}">
      <dgm:prSet/>
      <dgm:spPr/>
      <dgm:t>
        <a:bodyPr/>
        <a:lstStyle/>
        <a:p>
          <a:endParaRPr lang="ru-RU"/>
        </a:p>
      </dgm:t>
    </dgm:pt>
    <dgm:pt modelId="{E578BA7C-F064-8F46-8E19-96C76C3301A6}" type="sibTrans" cxnId="{BF4DA27F-18BA-1147-97B0-FC9742CCCEFD}">
      <dgm:prSet/>
      <dgm:spPr/>
      <dgm:t>
        <a:bodyPr/>
        <a:lstStyle/>
        <a:p>
          <a:endParaRPr lang="ru-RU"/>
        </a:p>
      </dgm:t>
    </dgm:pt>
    <dgm:pt modelId="{52122DE7-3664-5441-8486-2FA94B1C9877}">
      <dgm:prSet phldrT="[Текст]"/>
      <dgm:spPr/>
      <dgm:t>
        <a:bodyPr/>
        <a:lstStyle/>
        <a:p>
          <a:r>
            <a:rPr lang="en-US" dirty="0" smtClean="0"/>
            <a:t>Epistemic </a:t>
          </a:r>
          <a:endParaRPr lang="ru-RU" dirty="0"/>
        </a:p>
      </dgm:t>
    </dgm:pt>
    <dgm:pt modelId="{95E21183-581D-CB4F-BB29-453EA0AB4CF9}" type="parTrans" cxnId="{80A29210-FA7F-8847-9EDF-B7FA1654A13F}">
      <dgm:prSet/>
      <dgm:spPr/>
      <dgm:t>
        <a:bodyPr/>
        <a:lstStyle/>
        <a:p>
          <a:endParaRPr lang="ru-RU"/>
        </a:p>
      </dgm:t>
    </dgm:pt>
    <dgm:pt modelId="{F8C4F5EF-517B-9146-9054-AC996EB6749A}" type="sibTrans" cxnId="{80A29210-FA7F-8847-9EDF-B7FA1654A13F}">
      <dgm:prSet/>
      <dgm:spPr/>
      <dgm:t>
        <a:bodyPr/>
        <a:lstStyle/>
        <a:p>
          <a:endParaRPr lang="ru-RU"/>
        </a:p>
      </dgm:t>
    </dgm:pt>
    <dgm:pt modelId="{FB52F255-291F-3948-A929-864B4F28F2B5}">
      <dgm:prSet phldrT="[Текст]"/>
      <dgm:spPr/>
      <dgm:t>
        <a:bodyPr/>
        <a:lstStyle/>
        <a:p>
          <a:r>
            <a:rPr lang="en-US" dirty="0" smtClean="0"/>
            <a:t>Structural </a:t>
          </a:r>
          <a:endParaRPr lang="ru-RU" dirty="0"/>
        </a:p>
      </dgm:t>
    </dgm:pt>
    <dgm:pt modelId="{1B811303-202F-EC43-9286-09025161F693}" type="parTrans" cxnId="{DE5E2F6D-E41C-2841-8571-C0C67B2310FD}">
      <dgm:prSet/>
      <dgm:spPr/>
      <dgm:t>
        <a:bodyPr/>
        <a:lstStyle/>
        <a:p>
          <a:endParaRPr lang="ru-RU"/>
        </a:p>
      </dgm:t>
    </dgm:pt>
    <dgm:pt modelId="{C10923D3-787C-4248-B845-CEF38D8B9F3C}" type="sibTrans" cxnId="{DE5E2F6D-E41C-2841-8571-C0C67B2310FD}">
      <dgm:prSet/>
      <dgm:spPr/>
      <dgm:t>
        <a:bodyPr/>
        <a:lstStyle/>
        <a:p>
          <a:endParaRPr lang="ru-RU"/>
        </a:p>
      </dgm:t>
    </dgm:pt>
    <dgm:pt modelId="{C9893A25-6C2E-1A40-B655-E00832E63CF6}">
      <dgm:prSet phldrT="[Текст]"/>
      <dgm:spPr/>
      <dgm:t>
        <a:bodyPr/>
        <a:lstStyle/>
        <a:p>
          <a:r>
            <a:rPr lang="en-US" dirty="0" err="1" smtClean="0"/>
            <a:t>Orientational</a:t>
          </a:r>
          <a:endParaRPr lang="ru-RU" dirty="0"/>
        </a:p>
      </dgm:t>
    </dgm:pt>
    <dgm:pt modelId="{52D3D10A-AEE1-DC45-B526-93EB706378E3}" type="parTrans" cxnId="{7E8445B2-941F-DA48-87A1-A485CF6FBED8}">
      <dgm:prSet/>
      <dgm:spPr/>
      <dgm:t>
        <a:bodyPr/>
        <a:lstStyle/>
        <a:p>
          <a:endParaRPr lang="ru-RU"/>
        </a:p>
      </dgm:t>
    </dgm:pt>
    <dgm:pt modelId="{FA8F68A7-4C0E-074C-B61E-BDD709B5B63C}" type="sibTrans" cxnId="{7E8445B2-941F-DA48-87A1-A485CF6FBED8}">
      <dgm:prSet/>
      <dgm:spPr/>
      <dgm:t>
        <a:bodyPr/>
        <a:lstStyle/>
        <a:p>
          <a:endParaRPr lang="ru-RU"/>
        </a:p>
      </dgm:t>
    </dgm:pt>
    <dgm:pt modelId="{6029BFA8-6443-2946-A87B-F55684EB8251}">
      <dgm:prSet phldrT="[Текст]"/>
      <dgm:spPr/>
      <dgm:t>
        <a:bodyPr/>
        <a:lstStyle/>
        <a:p>
          <a:r>
            <a:rPr lang="en-US" dirty="0" smtClean="0"/>
            <a:t>Ontological</a:t>
          </a:r>
          <a:endParaRPr lang="ru-RU" dirty="0"/>
        </a:p>
      </dgm:t>
    </dgm:pt>
    <dgm:pt modelId="{1B527FCC-7780-6E4C-AC60-754B785D65BE}" type="parTrans" cxnId="{0DE00ABE-1B76-5146-818C-8FD44C16CFE6}">
      <dgm:prSet/>
      <dgm:spPr/>
      <dgm:t>
        <a:bodyPr/>
        <a:lstStyle/>
        <a:p>
          <a:endParaRPr lang="ru-RU"/>
        </a:p>
      </dgm:t>
    </dgm:pt>
    <dgm:pt modelId="{EE490DE1-6E60-4746-AB90-9CA9FF9CAEE6}" type="sibTrans" cxnId="{0DE00ABE-1B76-5146-818C-8FD44C16CFE6}">
      <dgm:prSet/>
      <dgm:spPr/>
      <dgm:t>
        <a:bodyPr/>
        <a:lstStyle/>
        <a:p>
          <a:endParaRPr lang="ru-RU"/>
        </a:p>
      </dgm:t>
    </dgm:pt>
    <dgm:pt modelId="{CA5F1129-60AF-2A48-81BD-3AC8F1CD7CEA}" type="pres">
      <dgm:prSet presAssocID="{2B9AE16F-1DBF-6048-A3E8-6C0C64F6ED91}" presName="hierChild1" presStyleCnt="0">
        <dgm:presLayoutVars>
          <dgm:chPref val="1"/>
          <dgm:dir/>
          <dgm:animOne val="branch"/>
          <dgm:animLvl val="lvl"/>
          <dgm:resizeHandles/>
        </dgm:presLayoutVars>
      </dgm:prSet>
      <dgm:spPr/>
      <dgm:t>
        <a:bodyPr/>
        <a:lstStyle/>
        <a:p>
          <a:endParaRPr lang="ru-RU"/>
        </a:p>
      </dgm:t>
    </dgm:pt>
    <dgm:pt modelId="{9EA81278-4569-CE49-8663-78A643A11956}" type="pres">
      <dgm:prSet presAssocID="{FD8E7FFE-6928-0146-8328-0C9AB0DAA3E9}" presName="hierRoot1" presStyleCnt="0"/>
      <dgm:spPr/>
    </dgm:pt>
    <dgm:pt modelId="{E4B1140F-EA36-7146-B1AA-587F28447E37}" type="pres">
      <dgm:prSet presAssocID="{FD8E7FFE-6928-0146-8328-0C9AB0DAA3E9}" presName="composite" presStyleCnt="0"/>
      <dgm:spPr/>
    </dgm:pt>
    <dgm:pt modelId="{1FC21A23-4E77-9543-B447-22EA3D6A8FBA}" type="pres">
      <dgm:prSet presAssocID="{FD8E7FFE-6928-0146-8328-0C9AB0DAA3E9}" presName="background" presStyleLbl="node0" presStyleIdx="0" presStyleCnt="1"/>
      <dgm:spPr/>
    </dgm:pt>
    <dgm:pt modelId="{44CA7E89-37FA-8B4F-8849-52BF347932DA}" type="pres">
      <dgm:prSet presAssocID="{FD8E7FFE-6928-0146-8328-0C9AB0DAA3E9}" presName="text" presStyleLbl="fgAcc0" presStyleIdx="0" presStyleCnt="1">
        <dgm:presLayoutVars>
          <dgm:chPref val="3"/>
        </dgm:presLayoutVars>
      </dgm:prSet>
      <dgm:spPr/>
      <dgm:t>
        <a:bodyPr/>
        <a:lstStyle/>
        <a:p>
          <a:endParaRPr lang="ru-RU"/>
        </a:p>
      </dgm:t>
    </dgm:pt>
    <dgm:pt modelId="{659A409C-42D5-1F43-AEAC-1AC7B9E19313}" type="pres">
      <dgm:prSet presAssocID="{FD8E7FFE-6928-0146-8328-0C9AB0DAA3E9}" presName="hierChild2" presStyleCnt="0"/>
      <dgm:spPr/>
    </dgm:pt>
    <dgm:pt modelId="{449855A4-70DC-0D44-87C8-FADDBA514FA3}" type="pres">
      <dgm:prSet presAssocID="{95E21183-581D-CB4F-BB29-453EA0AB4CF9}" presName="Name10" presStyleLbl="parChTrans1D2" presStyleIdx="0" presStyleCnt="2"/>
      <dgm:spPr/>
      <dgm:t>
        <a:bodyPr/>
        <a:lstStyle/>
        <a:p>
          <a:endParaRPr lang="ru-RU"/>
        </a:p>
      </dgm:t>
    </dgm:pt>
    <dgm:pt modelId="{0ACD4860-A787-7B46-B3FD-2C48E8F82F3F}" type="pres">
      <dgm:prSet presAssocID="{52122DE7-3664-5441-8486-2FA94B1C9877}" presName="hierRoot2" presStyleCnt="0"/>
      <dgm:spPr/>
    </dgm:pt>
    <dgm:pt modelId="{FC533763-2E5C-A547-A1F7-5FDAD6BECA71}" type="pres">
      <dgm:prSet presAssocID="{52122DE7-3664-5441-8486-2FA94B1C9877}" presName="composite2" presStyleCnt="0"/>
      <dgm:spPr/>
    </dgm:pt>
    <dgm:pt modelId="{91F46602-1270-7843-AAE1-FF8660D72CF7}" type="pres">
      <dgm:prSet presAssocID="{52122DE7-3664-5441-8486-2FA94B1C9877}" presName="background2" presStyleLbl="node2" presStyleIdx="0" presStyleCnt="2"/>
      <dgm:spPr/>
    </dgm:pt>
    <dgm:pt modelId="{67683D7F-3882-4C4E-BA35-6C3FB84717AC}" type="pres">
      <dgm:prSet presAssocID="{52122DE7-3664-5441-8486-2FA94B1C9877}" presName="text2" presStyleLbl="fgAcc2" presStyleIdx="0" presStyleCnt="2">
        <dgm:presLayoutVars>
          <dgm:chPref val="3"/>
        </dgm:presLayoutVars>
      </dgm:prSet>
      <dgm:spPr/>
      <dgm:t>
        <a:bodyPr/>
        <a:lstStyle/>
        <a:p>
          <a:endParaRPr lang="ru-RU"/>
        </a:p>
      </dgm:t>
    </dgm:pt>
    <dgm:pt modelId="{F1E9F125-79FA-5749-8962-54E14E51FD59}" type="pres">
      <dgm:prSet presAssocID="{52122DE7-3664-5441-8486-2FA94B1C9877}" presName="hierChild3" presStyleCnt="0"/>
      <dgm:spPr/>
    </dgm:pt>
    <dgm:pt modelId="{5CEC0BBD-ED3C-E941-B755-1A6DF9817AF0}" type="pres">
      <dgm:prSet presAssocID="{1B811303-202F-EC43-9286-09025161F693}" presName="Name17" presStyleLbl="parChTrans1D3" presStyleIdx="0" presStyleCnt="2"/>
      <dgm:spPr/>
      <dgm:t>
        <a:bodyPr/>
        <a:lstStyle/>
        <a:p>
          <a:endParaRPr lang="ru-RU"/>
        </a:p>
      </dgm:t>
    </dgm:pt>
    <dgm:pt modelId="{3532445C-A868-0341-AE98-C66503402F5E}" type="pres">
      <dgm:prSet presAssocID="{FB52F255-291F-3948-A929-864B4F28F2B5}" presName="hierRoot3" presStyleCnt="0"/>
      <dgm:spPr/>
    </dgm:pt>
    <dgm:pt modelId="{42558405-4B09-6C41-AA38-4DD2428713D9}" type="pres">
      <dgm:prSet presAssocID="{FB52F255-291F-3948-A929-864B4F28F2B5}" presName="composite3" presStyleCnt="0"/>
      <dgm:spPr/>
    </dgm:pt>
    <dgm:pt modelId="{CCA9566A-D8DC-A948-8536-2A298A24C3C3}" type="pres">
      <dgm:prSet presAssocID="{FB52F255-291F-3948-A929-864B4F28F2B5}" presName="background3" presStyleLbl="node3" presStyleIdx="0" presStyleCnt="2"/>
      <dgm:spPr/>
    </dgm:pt>
    <dgm:pt modelId="{40E2D473-2714-9848-81A8-625134673A24}" type="pres">
      <dgm:prSet presAssocID="{FB52F255-291F-3948-A929-864B4F28F2B5}" presName="text3" presStyleLbl="fgAcc3" presStyleIdx="0" presStyleCnt="2">
        <dgm:presLayoutVars>
          <dgm:chPref val="3"/>
        </dgm:presLayoutVars>
      </dgm:prSet>
      <dgm:spPr/>
      <dgm:t>
        <a:bodyPr/>
        <a:lstStyle/>
        <a:p>
          <a:endParaRPr lang="ru-RU"/>
        </a:p>
      </dgm:t>
    </dgm:pt>
    <dgm:pt modelId="{7DCE3003-1BBA-C54E-B15E-C2B015C5A1F8}" type="pres">
      <dgm:prSet presAssocID="{FB52F255-291F-3948-A929-864B4F28F2B5}" presName="hierChild4" presStyleCnt="0"/>
      <dgm:spPr/>
    </dgm:pt>
    <dgm:pt modelId="{0BB2A23C-FCCD-C846-A00F-B1DCE76207BA}" type="pres">
      <dgm:prSet presAssocID="{52D3D10A-AEE1-DC45-B526-93EB706378E3}" presName="Name17" presStyleLbl="parChTrans1D3" presStyleIdx="1" presStyleCnt="2"/>
      <dgm:spPr/>
      <dgm:t>
        <a:bodyPr/>
        <a:lstStyle/>
        <a:p>
          <a:endParaRPr lang="ru-RU"/>
        </a:p>
      </dgm:t>
    </dgm:pt>
    <dgm:pt modelId="{619E7C34-07EC-3244-A664-284DAB4EE569}" type="pres">
      <dgm:prSet presAssocID="{C9893A25-6C2E-1A40-B655-E00832E63CF6}" presName="hierRoot3" presStyleCnt="0"/>
      <dgm:spPr/>
    </dgm:pt>
    <dgm:pt modelId="{612E841D-6EC9-5342-88FD-07241BE43EB8}" type="pres">
      <dgm:prSet presAssocID="{C9893A25-6C2E-1A40-B655-E00832E63CF6}" presName="composite3" presStyleCnt="0"/>
      <dgm:spPr/>
    </dgm:pt>
    <dgm:pt modelId="{3CE5AF3C-BBC9-AE45-9385-A609FCD552DA}" type="pres">
      <dgm:prSet presAssocID="{C9893A25-6C2E-1A40-B655-E00832E63CF6}" presName="background3" presStyleLbl="node3" presStyleIdx="1" presStyleCnt="2"/>
      <dgm:spPr/>
    </dgm:pt>
    <dgm:pt modelId="{7C90986F-1F4C-614A-8554-813D6ED6C794}" type="pres">
      <dgm:prSet presAssocID="{C9893A25-6C2E-1A40-B655-E00832E63CF6}" presName="text3" presStyleLbl="fgAcc3" presStyleIdx="1" presStyleCnt="2">
        <dgm:presLayoutVars>
          <dgm:chPref val="3"/>
        </dgm:presLayoutVars>
      </dgm:prSet>
      <dgm:spPr/>
      <dgm:t>
        <a:bodyPr/>
        <a:lstStyle/>
        <a:p>
          <a:endParaRPr lang="ru-RU"/>
        </a:p>
      </dgm:t>
    </dgm:pt>
    <dgm:pt modelId="{94D09762-1DA4-DA49-B3AC-DA7DA50A2CD3}" type="pres">
      <dgm:prSet presAssocID="{C9893A25-6C2E-1A40-B655-E00832E63CF6}" presName="hierChild4" presStyleCnt="0"/>
      <dgm:spPr/>
    </dgm:pt>
    <dgm:pt modelId="{C8B5E057-0939-D54E-AA37-A5673ED44933}" type="pres">
      <dgm:prSet presAssocID="{1B527FCC-7780-6E4C-AC60-754B785D65BE}" presName="Name10" presStyleLbl="parChTrans1D2" presStyleIdx="1" presStyleCnt="2"/>
      <dgm:spPr/>
      <dgm:t>
        <a:bodyPr/>
        <a:lstStyle/>
        <a:p>
          <a:endParaRPr lang="ru-RU"/>
        </a:p>
      </dgm:t>
    </dgm:pt>
    <dgm:pt modelId="{037F2354-64C2-9649-B151-1B139D2A2237}" type="pres">
      <dgm:prSet presAssocID="{6029BFA8-6443-2946-A87B-F55684EB8251}" presName="hierRoot2" presStyleCnt="0"/>
      <dgm:spPr/>
    </dgm:pt>
    <dgm:pt modelId="{FD8E0AF8-4621-2F4A-B71B-48CEE9730C47}" type="pres">
      <dgm:prSet presAssocID="{6029BFA8-6443-2946-A87B-F55684EB8251}" presName="composite2" presStyleCnt="0"/>
      <dgm:spPr/>
    </dgm:pt>
    <dgm:pt modelId="{48FF742D-D25B-CB4C-A822-8485D79F8C80}" type="pres">
      <dgm:prSet presAssocID="{6029BFA8-6443-2946-A87B-F55684EB8251}" presName="background2" presStyleLbl="node2" presStyleIdx="1" presStyleCnt="2"/>
      <dgm:spPr/>
    </dgm:pt>
    <dgm:pt modelId="{7164975E-ABF1-8E47-955B-4810081746ED}" type="pres">
      <dgm:prSet presAssocID="{6029BFA8-6443-2946-A87B-F55684EB8251}" presName="text2" presStyleLbl="fgAcc2" presStyleIdx="1" presStyleCnt="2">
        <dgm:presLayoutVars>
          <dgm:chPref val="3"/>
        </dgm:presLayoutVars>
      </dgm:prSet>
      <dgm:spPr/>
      <dgm:t>
        <a:bodyPr/>
        <a:lstStyle/>
        <a:p>
          <a:endParaRPr lang="ru-RU"/>
        </a:p>
      </dgm:t>
    </dgm:pt>
    <dgm:pt modelId="{7B7122D6-B6C8-F74F-8981-F9110A48FBA5}" type="pres">
      <dgm:prSet presAssocID="{6029BFA8-6443-2946-A87B-F55684EB8251}" presName="hierChild3" presStyleCnt="0"/>
      <dgm:spPr/>
    </dgm:pt>
  </dgm:ptLst>
  <dgm:cxnLst>
    <dgm:cxn modelId="{0DE00ABE-1B76-5146-818C-8FD44C16CFE6}" srcId="{FD8E7FFE-6928-0146-8328-0C9AB0DAA3E9}" destId="{6029BFA8-6443-2946-A87B-F55684EB8251}" srcOrd="1" destOrd="0" parTransId="{1B527FCC-7780-6E4C-AC60-754B785D65BE}" sibTransId="{EE490DE1-6E60-4746-AB90-9CA9FF9CAEE6}"/>
    <dgm:cxn modelId="{B74A0424-C39B-C947-BFD1-AB0D84AA17E9}" type="presOf" srcId="{2B9AE16F-1DBF-6048-A3E8-6C0C64F6ED91}" destId="{CA5F1129-60AF-2A48-81BD-3AC8F1CD7CEA}" srcOrd="0" destOrd="0" presId="urn:microsoft.com/office/officeart/2005/8/layout/hierarchy1"/>
    <dgm:cxn modelId="{5666F921-092B-934C-81C6-7DE4074FD132}" type="presOf" srcId="{52D3D10A-AEE1-DC45-B526-93EB706378E3}" destId="{0BB2A23C-FCCD-C846-A00F-B1DCE76207BA}" srcOrd="0" destOrd="0" presId="urn:microsoft.com/office/officeart/2005/8/layout/hierarchy1"/>
    <dgm:cxn modelId="{3C8288A8-1EBD-E044-ABBD-A583835BEB72}" type="presOf" srcId="{95E21183-581D-CB4F-BB29-453EA0AB4CF9}" destId="{449855A4-70DC-0D44-87C8-FADDBA514FA3}" srcOrd="0" destOrd="0" presId="urn:microsoft.com/office/officeart/2005/8/layout/hierarchy1"/>
    <dgm:cxn modelId="{18ADB7E9-72F8-9447-A2D1-45F2F0BD9185}" type="presOf" srcId="{FB52F255-291F-3948-A929-864B4F28F2B5}" destId="{40E2D473-2714-9848-81A8-625134673A24}" srcOrd="0" destOrd="0" presId="urn:microsoft.com/office/officeart/2005/8/layout/hierarchy1"/>
    <dgm:cxn modelId="{17CAADE3-9238-9F4C-9199-72A4B85046A1}" type="presOf" srcId="{FD8E7FFE-6928-0146-8328-0C9AB0DAA3E9}" destId="{44CA7E89-37FA-8B4F-8849-52BF347932DA}" srcOrd="0" destOrd="0" presId="urn:microsoft.com/office/officeart/2005/8/layout/hierarchy1"/>
    <dgm:cxn modelId="{9AFEFAEB-9521-1944-B8D9-594B4F6F9946}" type="presOf" srcId="{52122DE7-3664-5441-8486-2FA94B1C9877}" destId="{67683D7F-3882-4C4E-BA35-6C3FB84717AC}" srcOrd="0" destOrd="0" presId="urn:microsoft.com/office/officeart/2005/8/layout/hierarchy1"/>
    <dgm:cxn modelId="{6FE51134-2EF7-DE4B-B210-DC74ECD0B93C}" type="presOf" srcId="{C9893A25-6C2E-1A40-B655-E00832E63CF6}" destId="{7C90986F-1F4C-614A-8554-813D6ED6C794}" srcOrd="0" destOrd="0" presId="urn:microsoft.com/office/officeart/2005/8/layout/hierarchy1"/>
    <dgm:cxn modelId="{BF4DA27F-18BA-1147-97B0-FC9742CCCEFD}" srcId="{2B9AE16F-1DBF-6048-A3E8-6C0C64F6ED91}" destId="{FD8E7FFE-6928-0146-8328-0C9AB0DAA3E9}" srcOrd="0" destOrd="0" parTransId="{B6677CC7-1AD6-7042-B037-84CDF85F66FB}" sibTransId="{E578BA7C-F064-8F46-8E19-96C76C3301A6}"/>
    <dgm:cxn modelId="{7E8445B2-941F-DA48-87A1-A485CF6FBED8}" srcId="{52122DE7-3664-5441-8486-2FA94B1C9877}" destId="{C9893A25-6C2E-1A40-B655-E00832E63CF6}" srcOrd="1" destOrd="0" parTransId="{52D3D10A-AEE1-DC45-B526-93EB706378E3}" sibTransId="{FA8F68A7-4C0E-074C-B61E-BDD709B5B63C}"/>
    <dgm:cxn modelId="{69DB04D2-6866-FB49-A80E-D67736A6E14D}" type="presOf" srcId="{6029BFA8-6443-2946-A87B-F55684EB8251}" destId="{7164975E-ABF1-8E47-955B-4810081746ED}" srcOrd="0" destOrd="0" presId="urn:microsoft.com/office/officeart/2005/8/layout/hierarchy1"/>
    <dgm:cxn modelId="{8AF30B13-8ED6-CC43-947C-73C3DEC90882}" type="presOf" srcId="{1B811303-202F-EC43-9286-09025161F693}" destId="{5CEC0BBD-ED3C-E941-B755-1A6DF9817AF0}" srcOrd="0" destOrd="0" presId="urn:microsoft.com/office/officeart/2005/8/layout/hierarchy1"/>
    <dgm:cxn modelId="{A7B8E7A6-EA96-9F45-9B66-BF6645F9192A}" type="presOf" srcId="{1B527FCC-7780-6E4C-AC60-754B785D65BE}" destId="{C8B5E057-0939-D54E-AA37-A5673ED44933}" srcOrd="0" destOrd="0" presId="urn:microsoft.com/office/officeart/2005/8/layout/hierarchy1"/>
    <dgm:cxn modelId="{DE5E2F6D-E41C-2841-8571-C0C67B2310FD}" srcId="{52122DE7-3664-5441-8486-2FA94B1C9877}" destId="{FB52F255-291F-3948-A929-864B4F28F2B5}" srcOrd="0" destOrd="0" parTransId="{1B811303-202F-EC43-9286-09025161F693}" sibTransId="{C10923D3-787C-4248-B845-CEF38D8B9F3C}"/>
    <dgm:cxn modelId="{80A29210-FA7F-8847-9EDF-B7FA1654A13F}" srcId="{FD8E7FFE-6928-0146-8328-0C9AB0DAA3E9}" destId="{52122DE7-3664-5441-8486-2FA94B1C9877}" srcOrd="0" destOrd="0" parTransId="{95E21183-581D-CB4F-BB29-453EA0AB4CF9}" sibTransId="{F8C4F5EF-517B-9146-9054-AC996EB6749A}"/>
    <dgm:cxn modelId="{C2EA1B42-338D-6940-ADEE-C3DF50F836BC}" type="presParOf" srcId="{CA5F1129-60AF-2A48-81BD-3AC8F1CD7CEA}" destId="{9EA81278-4569-CE49-8663-78A643A11956}" srcOrd="0" destOrd="0" presId="urn:microsoft.com/office/officeart/2005/8/layout/hierarchy1"/>
    <dgm:cxn modelId="{4448E6CF-7A50-ED47-8106-C2AB9C4A7FD9}" type="presParOf" srcId="{9EA81278-4569-CE49-8663-78A643A11956}" destId="{E4B1140F-EA36-7146-B1AA-587F28447E37}" srcOrd="0" destOrd="0" presId="urn:microsoft.com/office/officeart/2005/8/layout/hierarchy1"/>
    <dgm:cxn modelId="{BEA46DBC-64B6-EA41-A1BD-C11497562454}" type="presParOf" srcId="{E4B1140F-EA36-7146-B1AA-587F28447E37}" destId="{1FC21A23-4E77-9543-B447-22EA3D6A8FBA}" srcOrd="0" destOrd="0" presId="urn:microsoft.com/office/officeart/2005/8/layout/hierarchy1"/>
    <dgm:cxn modelId="{B4764F98-33CB-DD4D-844E-2722CC2D33D5}" type="presParOf" srcId="{E4B1140F-EA36-7146-B1AA-587F28447E37}" destId="{44CA7E89-37FA-8B4F-8849-52BF347932DA}" srcOrd="1" destOrd="0" presId="urn:microsoft.com/office/officeart/2005/8/layout/hierarchy1"/>
    <dgm:cxn modelId="{ECD869FC-CDCD-E849-9DA5-C45D74B4E2B6}" type="presParOf" srcId="{9EA81278-4569-CE49-8663-78A643A11956}" destId="{659A409C-42D5-1F43-AEAC-1AC7B9E19313}" srcOrd="1" destOrd="0" presId="urn:microsoft.com/office/officeart/2005/8/layout/hierarchy1"/>
    <dgm:cxn modelId="{4BF9E117-2643-AC40-BE17-7D07B2928A40}" type="presParOf" srcId="{659A409C-42D5-1F43-AEAC-1AC7B9E19313}" destId="{449855A4-70DC-0D44-87C8-FADDBA514FA3}" srcOrd="0" destOrd="0" presId="urn:microsoft.com/office/officeart/2005/8/layout/hierarchy1"/>
    <dgm:cxn modelId="{7BD924CE-861D-DA44-A33F-D4213559DF81}" type="presParOf" srcId="{659A409C-42D5-1F43-AEAC-1AC7B9E19313}" destId="{0ACD4860-A787-7B46-B3FD-2C48E8F82F3F}" srcOrd="1" destOrd="0" presId="urn:microsoft.com/office/officeart/2005/8/layout/hierarchy1"/>
    <dgm:cxn modelId="{F8D062F4-63C8-0644-82AA-46EA4137B95A}" type="presParOf" srcId="{0ACD4860-A787-7B46-B3FD-2C48E8F82F3F}" destId="{FC533763-2E5C-A547-A1F7-5FDAD6BECA71}" srcOrd="0" destOrd="0" presId="urn:microsoft.com/office/officeart/2005/8/layout/hierarchy1"/>
    <dgm:cxn modelId="{9DF98571-2A90-294B-BCCC-F51613CAD4AE}" type="presParOf" srcId="{FC533763-2E5C-A547-A1F7-5FDAD6BECA71}" destId="{91F46602-1270-7843-AAE1-FF8660D72CF7}" srcOrd="0" destOrd="0" presId="urn:microsoft.com/office/officeart/2005/8/layout/hierarchy1"/>
    <dgm:cxn modelId="{E3A2603E-DD50-6D41-AE03-EB856C188597}" type="presParOf" srcId="{FC533763-2E5C-A547-A1F7-5FDAD6BECA71}" destId="{67683D7F-3882-4C4E-BA35-6C3FB84717AC}" srcOrd="1" destOrd="0" presId="urn:microsoft.com/office/officeart/2005/8/layout/hierarchy1"/>
    <dgm:cxn modelId="{0C4D379C-61CB-5C4C-A371-958D36D82BE3}" type="presParOf" srcId="{0ACD4860-A787-7B46-B3FD-2C48E8F82F3F}" destId="{F1E9F125-79FA-5749-8962-54E14E51FD59}" srcOrd="1" destOrd="0" presId="urn:microsoft.com/office/officeart/2005/8/layout/hierarchy1"/>
    <dgm:cxn modelId="{84C39D56-32CB-E24E-8538-DF06A15B5722}" type="presParOf" srcId="{F1E9F125-79FA-5749-8962-54E14E51FD59}" destId="{5CEC0BBD-ED3C-E941-B755-1A6DF9817AF0}" srcOrd="0" destOrd="0" presId="urn:microsoft.com/office/officeart/2005/8/layout/hierarchy1"/>
    <dgm:cxn modelId="{A316DB18-A552-6B4A-A418-46594A13CDCD}" type="presParOf" srcId="{F1E9F125-79FA-5749-8962-54E14E51FD59}" destId="{3532445C-A868-0341-AE98-C66503402F5E}" srcOrd="1" destOrd="0" presId="urn:microsoft.com/office/officeart/2005/8/layout/hierarchy1"/>
    <dgm:cxn modelId="{F444ADCD-08C7-FD46-A8BE-216B12A8A94B}" type="presParOf" srcId="{3532445C-A868-0341-AE98-C66503402F5E}" destId="{42558405-4B09-6C41-AA38-4DD2428713D9}" srcOrd="0" destOrd="0" presId="urn:microsoft.com/office/officeart/2005/8/layout/hierarchy1"/>
    <dgm:cxn modelId="{384ABDBC-85B5-D443-A165-7CEA0B6DCAF7}" type="presParOf" srcId="{42558405-4B09-6C41-AA38-4DD2428713D9}" destId="{CCA9566A-D8DC-A948-8536-2A298A24C3C3}" srcOrd="0" destOrd="0" presId="urn:microsoft.com/office/officeart/2005/8/layout/hierarchy1"/>
    <dgm:cxn modelId="{DD468C1C-EA0F-0544-AFE6-7519E91F7C33}" type="presParOf" srcId="{42558405-4B09-6C41-AA38-4DD2428713D9}" destId="{40E2D473-2714-9848-81A8-625134673A24}" srcOrd="1" destOrd="0" presId="urn:microsoft.com/office/officeart/2005/8/layout/hierarchy1"/>
    <dgm:cxn modelId="{BB7EDF11-3D2E-A841-930B-1E1904184BCB}" type="presParOf" srcId="{3532445C-A868-0341-AE98-C66503402F5E}" destId="{7DCE3003-1BBA-C54E-B15E-C2B015C5A1F8}" srcOrd="1" destOrd="0" presId="urn:microsoft.com/office/officeart/2005/8/layout/hierarchy1"/>
    <dgm:cxn modelId="{A79C1951-C28D-4244-9EC5-8492F3F4CA4C}" type="presParOf" srcId="{F1E9F125-79FA-5749-8962-54E14E51FD59}" destId="{0BB2A23C-FCCD-C846-A00F-B1DCE76207BA}" srcOrd="2" destOrd="0" presId="urn:microsoft.com/office/officeart/2005/8/layout/hierarchy1"/>
    <dgm:cxn modelId="{E2AEFDB4-D97A-394B-98E0-51BD3577EA3E}" type="presParOf" srcId="{F1E9F125-79FA-5749-8962-54E14E51FD59}" destId="{619E7C34-07EC-3244-A664-284DAB4EE569}" srcOrd="3" destOrd="0" presId="urn:microsoft.com/office/officeart/2005/8/layout/hierarchy1"/>
    <dgm:cxn modelId="{7F0CC758-5B40-594F-9111-466FCF34E121}" type="presParOf" srcId="{619E7C34-07EC-3244-A664-284DAB4EE569}" destId="{612E841D-6EC9-5342-88FD-07241BE43EB8}" srcOrd="0" destOrd="0" presId="urn:microsoft.com/office/officeart/2005/8/layout/hierarchy1"/>
    <dgm:cxn modelId="{E4BF4A42-4517-1449-93AF-FADEA3F8DDD2}" type="presParOf" srcId="{612E841D-6EC9-5342-88FD-07241BE43EB8}" destId="{3CE5AF3C-BBC9-AE45-9385-A609FCD552DA}" srcOrd="0" destOrd="0" presId="urn:microsoft.com/office/officeart/2005/8/layout/hierarchy1"/>
    <dgm:cxn modelId="{5A7F0B1F-1F7A-A048-84D8-0514F4D1518D}" type="presParOf" srcId="{612E841D-6EC9-5342-88FD-07241BE43EB8}" destId="{7C90986F-1F4C-614A-8554-813D6ED6C794}" srcOrd="1" destOrd="0" presId="urn:microsoft.com/office/officeart/2005/8/layout/hierarchy1"/>
    <dgm:cxn modelId="{26E09B4F-8349-FD4B-9387-A8C1FD74EB26}" type="presParOf" srcId="{619E7C34-07EC-3244-A664-284DAB4EE569}" destId="{94D09762-1DA4-DA49-B3AC-DA7DA50A2CD3}" srcOrd="1" destOrd="0" presId="urn:microsoft.com/office/officeart/2005/8/layout/hierarchy1"/>
    <dgm:cxn modelId="{E8FF7050-44D3-1942-8B14-36AE558F74BE}" type="presParOf" srcId="{659A409C-42D5-1F43-AEAC-1AC7B9E19313}" destId="{C8B5E057-0939-D54E-AA37-A5673ED44933}" srcOrd="2" destOrd="0" presId="urn:microsoft.com/office/officeart/2005/8/layout/hierarchy1"/>
    <dgm:cxn modelId="{426CCBD7-63EE-3C4F-8857-8FB945BADAE1}" type="presParOf" srcId="{659A409C-42D5-1F43-AEAC-1AC7B9E19313}" destId="{037F2354-64C2-9649-B151-1B139D2A2237}" srcOrd="3" destOrd="0" presId="urn:microsoft.com/office/officeart/2005/8/layout/hierarchy1"/>
    <dgm:cxn modelId="{38F1ECBB-C3C8-3447-93DA-08C77A5EB8FD}" type="presParOf" srcId="{037F2354-64C2-9649-B151-1B139D2A2237}" destId="{FD8E0AF8-4621-2F4A-B71B-48CEE9730C47}" srcOrd="0" destOrd="0" presId="urn:microsoft.com/office/officeart/2005/8/layout/hierarchy1"/>
    <dgm:cxn modelId="{BDD0D888-D330-544A-953A-E4F4CA5355D3}" type="presParOf" srcId="{FD8E0AF8-4621-2F4A-B71B-48CEE9730C47}" destId="{48FF742D-D25B-CB4C-A822-8485D79F8C80}" srcOrd="0" destOrd="0" presId="urn:microsoft.com/office/officeart/2005/8/layout/hierarchy1"/>
    <dgm:cxn modelId="{CC29AACE-8C5B-5F4D-8D45-81F6704FAC95}" type="presParOf" srcId="{FD8E0AF8-4621-2F4A-B71B-48CEE9730C47}" destId="{7164975E-ABF1-8E47-955B-4810081746ED}" srcOrd="1" destOrd="0" presId="urn:microsoft.com/office/officeart/2005/8/layout/hierarchy1"/>
    <dgm:cxn modelId="{AC9DC921-B87B-3047-AF49-AD7E07FE4C9E}" type="presParOf" srcId="{037F2354-64C2-9649-B151-1B139D2A2237}" destId="{7B7122D6-B6C8-F74F-8981-F9110A48FBA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5E057-0939-D54E-AA37-A5673ED44933}">
      <dsp:nvSpPr>
        <dsp:cNvPr id="0" name=""/>
        <dsp:cNvSpPr/>
      </dsp:nvSpPr>
      <dsp:spPr>
        <a:xfrm>
          <a:off x="4584948" y="1195119"/>
          <a:ext cx="1149250" cy="546938"/>
        </a:xfrm>
        <a:custGeom>
          <a:avLst/>
          <a:gdLst/>
          <a:ahLst/>
          <a:cxnLst/>
          <a:rect l="0" t="0" r="0" b="0"/>
          <a:pathLst>
            <a:path>
              <a:moveTo>
                <a:pt x="0" y="0"/>
              </a:moveTo>
              <a:lnTo>
                <a:pt x="0" y="372722"/>
              </a:lnTo>
              <a:lnTo>
                <a:pt x="1149250" y="372722"/>
              </a:lnTo>
              <a:lnTo>
                <a:pt x="1149250" y="54693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BB2A23C-FCCD-C846-A00F-B1DCE76207BA}">
      <dsp:nvSpPr>
        <dsp:cNvPr id="0" name=""/>
        <dsp:cNvSpPr/>
      </dsp:nvSpPr>
      <dsp:spPr>
        <a:xfrm>
          <a:off x="3435697" y="2936234"/>
          <a:ext cx="1149250" cy="546938"/>
        </a:xfrm>
        <a:custGeom>
          <a:avLst/>
          <a:gdLst/>
          <a:ahLst/>
          <a:cxnLst/>
          <a:rect l="0" t="0" r="0" b="0"/>
          <a:pathLst>
            <a:path>
              <a:moveTo>
                <a:pt x="0" y="0"/>
              </a:moveTo>
              <a:lnTo>
                <a:pt x="0" y="372722"/>
              </a:lnTo>
              <a:lnTo>
                <a:pt x="1149250" y="372722"/>
              </a:lnTo>
              <a:lnTo>
                <a:pt x="1149250" y="54693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CEC0BBD-ED3C-E941-B755-1A6DF9817AF0}">
      <dsp:nvSpPr>
        <dsp:cNvPr id="0" name=""/>
        <dsp:cNvSpPr/>
      </dsp:nvSpPr>
      <dsp:spPr>
        <a:xfrm>
          <a:off x="2286446" y="2936234"/>
          <a:ext cx="1149250" cy="546938"/>
        </a:xfrm>
        <a:custGeom>
          <a:avLst/>
          <a:gdLst/>
          <a:ahLst/>
          <a:cxnLst/>
          <a:rect l="0" t="0" r="0" b="0"/>
          <a:pathLst>
            <a:path>
              <a:moveTo>
                <a:pt x="1149250" y="0"/>
              </a:moveTo>
              <a:lnTo>
                <a:pt x="1149250" y="372722"/>
              </a:lnTo>
              <a:lnTo>
                <a:pt x="0" y="372722"/>
              </a:lnTo>
              <a:lnTo>
                <a:pt x="0" y="54693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49855A4-70DC-0D44-87C8-FADDBA514FA3}">
      <dsp:nvSpPr>
        <dsp:cNvPr id="0" name=""/>
        <dsp:cNvSpPr/>
      </dsp:nvSpPr>
      <dsp:spPr>
        <a:xfrm>
          <a:off x="3435697" y="1195119"/>
          <a:ext cx="1149250" cy="546938"/>
        </a:xfrm>
        <a:custGeom>
          <a:avLst/>
          <a:gdLst/>
          <a:ahLst/>
          <a:cxnLst/>
          <a:rect l="0" t="0" r="0" b="0"/>
          <a:pathLst>
            <a:path>
              <a:moveTo>
                <a:pt x="1149250" y="0"/>
              </a:moveTo>
              <a:lnTo>
                <a:pt x="1149250" y="372722"/>
              </a:lnTo>
              <a:lnTo>
                <a:pt x="0" y="372722"/>
              </a:lnTo>
              <a:lnTo>
                <a:pt x="0" y="54693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FC21A23-4E77-9543-B447-22EA3D6A8FBA}">
      <dsp:nvSpPr>
        <dsp:cNvPr id="0" name=""/>
        <dsp:cNvSpPr/>
      </dsp:nvSpPr>
      <dsp:spPr>
        <a:xfrm>
          <a:off x="3644651" y="943"/>
          <a:ext cx="1880592" cy="1194176"/>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4CA7E89-37FA-8B4F-8849-52BF347932DA}">
      <dsp:nvSpPr>
        <dsp:cNvPr id="0" name=""/>
        <dsp:cNvSpPr/>
      </dsp:nvSpPr>
      <dsp:spPr>
        <a:xfrm>
          <a:off x="3853606" y="199450"/>
          <a:ext cx="1880592" cy="119417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Oxymoron</a:t>
          </a:r>
          <a:endParaRPr lang="ru-RU" sz="2200" kern="1200" dirty="0"/>
        </a:p>
      </dsp:txBody>
      <dsp:txXfrm>
        <a:off x="3888582" y="234426"/>
        <a:ext cx="1810640" cy="1124224"/>
      </dsp:txXfrm>
    </dsp:sp>
    <dsp:sp modelId="{91F46602-1270-7843-AAE1-FF8660D72CF7}">
      <dsp:nvSpPr>
        <dsp:cNvPr id="0" name=""/>
        <dsp:cNvSpPr/>
      </dsp:nvSpPr>
      <dsp:spPr>
        <a:xfrm>
          <a:off x="2495401" y="1742058"/>
          <a:ext cx="1880592" cy="1194176"/>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67683D7F-3882-4C4E-BA35-6C3FB84717AC}">
      <dsp:nvSpPr>
        <dsp:cNvPr id="0" name=""/>
        <dsp:cNvSpPr/>
      </dsp:nvSpPr>
      <dsp:spPr>
        <a:xfrm>
          <a:off x="2704355" y="1940565"/>
          <a:ext cx="1880592" cy="119417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Epistemic </a:t>
          </a:r>
          <a:endParaRPr lang="ru-RU" sz="2200" kern="1200" dirty="0"/>
        </a:p>
      </dsp:txBody>
      <dsp:txXfrm>
        <a:off x="2739331" y="1975541"/>
        <a:ext cx="1810640" cy="1124224"/>
      </dsp:txXfrm>
    </dsp:sp>
    <dsp:sp modelId="{CCA9566A-D8DC-A948-8536-2A298A24C3C3}">
      <dsp:nvSpPr>
        <dsp:cNvPr id="0" name=""/>
        <dsp:cNvSpPr/>
      </dsp:nvSpPr>
      <dsp:spPr>
        <a:xfrm>
          <a:off x="1346150" y="3483173"/>
          <a:ext cx="1880592" cy="1194176"/>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0E2D473-2714-9848-81A8-625134673A24}">
      <dsp:nvSpPr>
        <dsp:cNvPr id="0" name=""/>
        <dsp:cNvSpPr/>
      </dsp:nvSpPr>
      <dsp:spPr>
        <a:xfrm>
          <a:off x="1555105" y="3681680"/>
          <a:ext cx="1880592" cy="119417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Structural </a:t>
          </a:r>
          <a:endParaRPr lang="ru-RU" sz="2200" kern="1200" dirty="0"/>
        </a:p>
      </dsp:txBody>
      <dsp:txXfrm>
        <a:off x="1590081" y="3716656"/>
        <a:ext cx="1810640" cy="1124224"/>
      </dsp:txXfrm>
    </dsp:sp>
    <dsp:sp modelId="{3CE5AF3C-BBC9-AE45-9385-A609FCD552DA}">
      <dsp:nvSpPr>
        <dsp:cNvPr id="0" name=""/>
        <dsp:cNvSpPr/>
      </dsp:nvSpPr>
      <dsp:spPr>
        <a:xfrm>
          <a:off x="3644651" y="3483173"/>
          <a:ext cx="1880592" cy="1194176"/>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C90986F-1F4C-614A-8554-813D6ED6C794}">
      <dsp:nvSpPr>
        <dsp:cNvPr id="0" name=""/>
        <dsp:cNvSpPr/>
      </dsp:nvSpPr>
      <dsp:spPr>
        <a:xfrm>
          <a:off x="3853606" y="3681680"/>
          <a:ext cx="1880592" cy="119417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err="1" smtClean="0"/>
            <a:t>Orientational</a:t>
          </a:r>
          <a:endParaRPr lang="ru-RU" sz="2200" kern="1200" dirty="0"/>
        </a:p>
      </dsp:txBody>
      <dsp:txXfrm>
        <a:off x="3888582" y="3716656"/>
        <a:ext cx="1810640" cy="1124224"/>
      </dsp:txXfrm>
    </dsp:sp>
    <dsp:sp modelId="{48FF742D-D25B-CB4C-A822-8485D79F8C80}">
      <dsp:nvSpPr>
        <dsp:cNvPr id="0" name=""/>
        <dsp:cNvSpPr/>
      </dsp:nvSpPr>
      <dsp:spPr>
        <a:xfrm>
          <a:off x="4793902" y="1742058"/>
          <a:ext cx="1880592" cy="1194176"/>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164975E-ABF1-8E47-955B-4810081746ED}">
      <dsp:nvSpPr>
        <dsp:cNvPr id="0" name=""/>
        <dsp:cNvSpPr/>
      </dsp:nvSpPr>
      <dsp:spPr>
        <a:xfrm>
          <a:off x="5002857" y="1940565"/>
          <a:ext cx="1880592" cy="119417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Ontological</a:t>
          </a:r>
          <a:endParaRPr lang="ru-RU" sz="2200" kern="1200" dirty="0"/>
        </a:p>
      </dsp:txBody>
      <dsp:txXfrm>
        <a:off x="5037833" y="1975541"/>
        <a:ext cx="1810640" cy="11242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A47787-997A-EE43-A558-E06765A4173F}" type="datetimeFigureOut">
              <a:rPr lang="ru-RU" smtClean="0"/>
              <a:t>9/22/15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B29487-EC2E-F74A-85A5-1A89CD8CF9A7}" type="slidenum">
              <a:rPr lang="ru-RU" smtClean="0"/>
              <a:t>‹#›</a:t>
            </a:fld>
            <a:endParaRPr lang="ru-RU"/>
          </a:p>
        </p:txBody>
      </p:sp>
    </p:spTree>
    <p:extLst>
      <p:ext uri="{BB962C8B-B14F-4D97-AF65-F5344CB8AC3E}">
        <p14:creationId xmlns:p14="http://schemas.microsoft.com/office/powerpoint/2010/main" val="27104411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Concept is basic to Cognitive</a:t>
            </a:r>
            <a:r>
              <a:rPr lang="en-US" baseline="0" dirty="0" smtClean="0"/>
              <a:t> Poetics. Concept is the basic unit of knowledge. It is central, because meaning of a linguistic unit or expression is connected to a concept. Mental representation which exists in the brain. Preserves contingent and bodily experience. Concept is an intermediary between the words and reality. </a:t>
            </a:r>
            <a:endParaRPr lang="ru-RU" dirty="0"/>
          </a:p>
        </p:txBody>
      </p:sp>
      <p:sp>
        <p:nvSpPr>
          <p:cNvPr id="4" name="Номер слайда 3"/>
          <p:cNvSpPr>
            <a:spLocks noGrp="1"/>
          </p:cNvSpPr>
          <p:nvPr>
            <p:ph type="sldNum" sz="quarter" idx="10"/>
          </p:nvPr>
        </p:nvSpPr>
        <p:spPr/>
        <p:txBody>
          <a:bodyPr/>
          <a:lstStyle/>
          <a:p>
            <a:fld id="{66B29487-EC2E-F74A-85A5-1A89CD8CF9A7}" type="slidenum">
              <a:rPr lang="ru-RU" smtClean="0"/>
              <a:t>4</a:t>
            </a:fld>
            <a:endParaRPr lang="ru-RU"/>
          </a:p>
        </p:txBody>
      </p:sp>
    </p:spTree>
    <p:extLst>
      <p:ext uri="{BB962C8B-B14F-4D97-AF65-F5344CB8AC3E}">
        <p14:creationId xmlns:p14="http://schemas.microsoft.com/office/powerpoint/2010/main" val="3845103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smtClean="0"/>
              <a:t>Lakoff</a:t>
            </a:r>
            <a:r>
              <a:rPr lang="en-US" baseline="0" dirty="0" smtClean="0"/>
              <a:t> and Turner 1980: Metaphor is a fundamental principle of thought and action. Conventional metaphors structure our conceptual system. Aristotle: Metaphor consists in giving the thing a name that belongs to something else; the transference being either from genus to species, or from species to genus, or from species to species, or no the ground of analogy. (metaphor is a matter of words, metaphor is deviant). Paul </a:t>
            </a:r>
            <a:r>
              <a:rPr lang="en-US" baseline="0" dirty="0" err="1" smtClean="0"/>
              <a:t>Ricoeur</a:t>
            </a:r>
            <a:r>
              <a:rPr lang="en-US" baseline="0" dirty="0" smtClean="0"/>
              <a:t> (1977): changed meanings of words; deviance; transfer of a name to some object belonging to a different category. Max Black (1962): cognitive status of metaphor; substitution view; metaphors are ornamental; nominative function of metaphor; comparison view (elliptical simile)</a:t>
            </a:r>
            <a:endParaRPr lang="ru-RU" dirty="0"/>
          </a:p>
        </p:txBody>
      </p:sp>
      <p:sp>
        <p:nvSpPr>
          <p:cNvPr id="4" name="Номер слайда 3"/>
          <p:cNvSpPr>
            <a:spLocks noGrp="1"/>
          </p:cNvSpPr>
          <p:nvPr>
            <p:ph type="sldNum" sz="quarter" idx="10"/>
          </p:nvPr>
        </p:nvSpPr>
        <p:spPr/>
        <p:txBody>
          <a:bodyPr/>
          <a:lstStyle/>
          <a:p>
            <a:fld id="{66B29487-EC2E-F74A-85A5-1A89CD8CF9A7}" type="slidenum">
              <a:rPr lang="ru-RU" smtClean="0"/>
              <a:t>30</a:t>
            </a:fld>
            <a:endParaRPr lang="ru-RU"/>
          </a:p>
        </p:txBody>
      </p:sp>
    </p:spTree>
    <p:extLst>
      <p:ext uri="{BB962C8B-B14F-4D97-AF65-F5344CB8AC3E}">
        <p14:creationId xmlns:p14="http://schemas.microsoft.com/office/powerpoint/2010/main" val="1376769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6B29487-EC2E-F74A-85A5-1A89CD8CF9A7}" type="slidenum">
              <a:rPr lang="ru-RU" smtClean="0"/>
              <a:t>31</a:t>
            </a:fld>
            <a:endParaRPr lang="ru-RU"/>
          </a:p>
        </p:txBody>
      </p:sp>
    </p:spTree>
    <p:extLst>
      <p:ext uri="{BB962C8B-B14F-4D97-AF65-F5344CB8AC3E}">
        <p14:creationId xmlns:p14="http://schemas.microsoft.com/office/powerpoint/2010/main" val="766869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Primary metaphors have</a:t>
            </a:r>
            <a:r>
              <a:rPr lang="en-US" baseline="0" dirty="0" smtClean="0"/>
              <a:t> minimal structure and combine sensory and subjective elements. They are automatically construed. Complex ones are usually created of primary metaphors and are based on cultural models, beliefs and knowledge.</a:t>
            </a:r>
            <a:endParaRPr lang="ru-RU" dirty="0"/>
          </a:p>
        </p:txBody>
      </p:sp>
      <p:sp>
        <p:nvSpPr>
          <p:cNvPr id="4" name="Номер слайда 3"/>
          <p:cNvSpPr>
            <a:spLocks noGrp="1"/>
          </p:cNvSpPr>
          <p:nvPr>
            <p:ph type="sldNum" sz="quarter" idx="10"/>
          </p:nvPr>
        </p:nvSpPr>
        <p:spPr/>
        <p:txBody>
          <a:bodyPr/>
          <a:lstStyle/>
          <a:p>
            <a:fld id="{66B29487-EC2E-F74A-85A5-1A89CD8CF9A7}" type="slidenum">
              <a:rPr lang="ru-RU" smtClean="0"/>
              <a:t>33</a:t>
            </a:fld>
            <a:endParaRPr lang="ru-RU"/>
          </a:p>
        </p:txBody>
      </p:sp>
    </p:spTree>
    <p:extLst>
      <p:ext uri="{BB962C8B-B14F-4D97-AF65-F5344CB8AC3E}">
        <p14:creationId xmlns:p14="http://schemas.microsoft.com/office/powerpoint/2010/main" val="3177036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Simpson: relationship between metaphor and linguistic form is an indirect one =&gt; we can express one and the same conceptual metaphor in a variety of ways. In literary works metaphors</a:t>
            </a:r>
            <a:r>
              <a:rPr lang="en-US" baseline="0" dirty="0" smtClean="0"/>
              <a:t> are more novel and less clear</a:t>
            </a:r>
            <a:endParaRPr lang="ru-RU" dirty="0"/>
          </a:p>
        </p:txBody>
      </p:sp>
      <p:sp>
        <p:nvSpPr>
          <p:cNvPr id="4" name="Номер слайда 3"/>
          <p:cNvSpPr>
            <a:spLocks noGrp="1"/>
          </p:cNvSpPr>
          <p:nvPr>
            <p:ph type="sldNum" sz="quarter" idx="10"/>
          </p:nvPr>
        </p:nvSpPr>
        <p:spPr/>
        <p:txBody>
          <a:bodyPr/>
          <a:lstStyle/>
          <a:p>
            <a:fld id="{66B29487-EC2E-F74A-85A5-1A89CD8CF9A7}" type="slidenum">
              <a:rPr lang="ru-RU" smtClean="0"/>
              <a:t>34</a:t>
            </a:fld>
            <a:endParaRPr lang="ru-RU"/>
          </a:p>
        </p:txBody>
      </p:sp>
    </p:spTree>
    <p:extLst>
      <p:ext uri="{BB962C8B-B14F-4D97-AF65-F5344CB8AC3E}">
        <p14:creationId xmlns:p14="http://schemas.microsoft.com/office/powerpoint/2010/main" val="4163869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smtClean="0"/>
              <a:t>Fauconnier</a:t>
            </a:r>
            <a:r>
              <a:rPr lang="en-US" dirty="0" smtClean="0"/>
              <a:t> and Turner</a:t>
            </a:r>
            <a:r>
              <a:rPr lang="en-US" baseline="0" dirty="0" smtClean="0"/>
              <a:t> (1994; 1998); Grady, Oakley, Coulson ‘Blending and Metaphor’: </a:t>
            </a:r>
            <a:r>
              <a:rPr lang="en-US" dirty="0" smtClean="0"/>
              <a:t>Mapping – a knowledge structure; tells how elements in</a:t>
            </a:r>
            <a:r>
              <a:rPr lang="en-US" baseline="0" dirty="0" smtClean="0"/>
              <a:t> two domains line up. Mental space which depends on domain is the basic unit of cognitive organization. Mental space is partial and temporary, conceptual slot. It is constructed. A short-term construct of a particular domain. Generic space is a shared conceptual structure for both inputs. Blend space combines and interacts input from two spaces. Lines represent cross-space correspondence. Emergent structure – juxtaposition of elements from the inputs. </a:t>
            </a:r>
            <a:endParaRPr lang="ru-RU" dirty="0"/>
          </a:p>
        </p:txBody>
      </p:sp>
      <p:sp>
        <p:nvSpPr>
          <p:cNvPr id="4" name="Номер слайда 3"/>
          <p:cNvSpPr>
            <a:spLocks noGrp="1"/>
          </p:cNvSpPr>
          <p:nvPr>
            <p:ph type="sldNum" sz="quarter" idx="10"/>
          </p:nvPr>
        </p:nvSpPr>
        <p:spPr/>
        <p:txBody>
          <a:bodyPr/>
          <a:lstStyle/>
          <a:p>
            <a:fld id="{66B29487-EC2E-F74A-85A5-1A89CD8CF9A7}" type="slidenum">
              <a:rPr lang="ru-RU" smtClean="0"/>
              <a:t>35</a:t>
            </a:fld>
            <a:endParaRPr lang="ru-RU"/>
          </a:p>
        </p:txBody>
      </p:sp>
    </p:spTree>
    <p:extLst>
      <p:ext uri="{BB962C8B-B14F-4D97-AF65-F5344CB8AC3E}">
        <p14:creationId xmlns:p14="http://schemas.microsoft.com/office/powerpoint/2010/main" val="291198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Joseph Grady, Todd Oakley, </a:t>
            </a:r>
            <a:r>
              <a:rPr lang="en-US" dirty="0" err="1" smtClean="0"/>
              <a:t>Seana</a:t>
            </a:r>
            <a:r>
              <a:rPr lang="en-US" dirty="0" smtClean="0"/>
              <a:t> Coulson:</a:t>
            </a:r>
            <a:r>
              <a:rPr lang="en-US" baseline="0" dirty="0" smtClean="0"/>
              <a:t> Blending involves composition (projection onto blended space), completion (filling out of a pattern in the blend) and elaboration (simulated mental performance of the event in the blend, ‘imagined scenarios’). Optimality principles: integration, web, unpacking, topology, good reason.</a:t>
            </a:r>
            <a:endParaRPr lang="ru-RU" dirty="0"/>
          </a:p>
        </p:txBody>
      </p:sp>
      <p:sp>
        <p:nvSpPr>
          <p:cNvPr id="4" name="Номер слайда 3"/>
          <p:cNvSpPr>
            <a:spLocks noGrp="1"/>
          </p:cNvSpPr>
          <p:nvPr>
            <p:ph type="sldNum" sz="quarter" idx="10"/>
          </p:nvPr>
        </p:nvSpPr>
        <p:spPr/>
        <p:txBody>
          <a:bodyPr/>
          <a:lstStyle/>
          <a:p>
            <a:fld id="{66B29487-EC2E-F74A-85A5-1A89CD8CF9A7}" type="slidenum">
              <a:rPr lang="ru-RU" smtClean="0"/>
              <a:t>36</a:t>
            </a:fld>
            <a:endParaRPr lang="ru-RU"/>
          </a:p>
        </p:txBody>
      </p:sp>
    </p:spTree>
    <p:extLst>
      <p:ext uri="{BB962C8B-B14F-4D97-AF65-F5344CB8AC3E}">
        <p14:creationId xmlns:p14="http://schemas.microsoft.com/office/powerpoint/2010/main" val="981984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smtClean="0"/>
              <a:t>Lakoff</a:t>
            </a:r>
            <a:r>
              <a:rPr lang="en-US" baseline="0" dirty="0" smtClean="0"/>
              <a:t> and Turner (1989): More Than Cool Reason: Poets share most of the CM with other language speakers, yet, they tend to manipulate with them. </a:t>
            </a:r>
            <a:r>
              <a:rPr lang="en-US" baseline="0" dirty="0" err="1" smtClean="0"/>
              <a:t>Kovecses</a:t>
            </a:r>
            <a:r>
              <a:rPr lang="en-US" baseline="0" dirty="0" smtClean="0"/>
              <a:t>: Elaboration – elaborating of an existing element of the source in an unusual, unconventional way. Extension – conventionalized linguistic expression is expressed by new linguistic means that is based on introducing a new conceptual element in the source domain. Questioning – calling into question the appropriateness of common everyday metaphors. Combining – a combination of several conceptual metaphors. </a:t>
            </a:r>
            <a:endParaRPr lang="ru-RU" dirty="0"/>
          </a:p>
        </p:txBody>
      </p:sp>
      <p:sp>
        <p:nvSpPr>
          <p:cNvPr id="4" name="Номер слайда 3"/>
          <p:cNvSpPr>
            <a:spLocks noGrp="1"/>
          </p:cNvSpPr>
          <p:nvPr>
            <p:ph type="sldNum" sz="quarter" idx="10"/>
          </p:nvPr>
        </p:nvSpPr>
        <p:spPr/>
        <p:txBody>
          <a:bodyPr/>
          <a:lstStyle/>
          <a:p>
            <a:fld id="{66B29487-EC2E-F74A-85A5-1A89CD8CF9A7}" type="slidenum">
              <a:rPr lang="ru-RU" smtClean="0"/>
              <a:t>37</a:t>
            </a:fld>
            <a:endParaRPr lang="ru-RU"/>
          </a:p>
        </p:txBody>
      </p:sp>
    </p:spTree>
    <p:extLst>
      <p:ext uri="{BB962C8B-B14F-4D97-AF65-F5344CB8AC3E}">
        <p14:creationId xmlns:p14="http://schemas.microsoft.com/office/powerpoint/2010/main" val="3938071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archetype </a:t>
            </a:r>
            <a:r>
              <a:rPr lang="en-US" sz="1200" kern="1200" dirty="0" smtClean="0">
                <a:solidFill>
                  <a:schemeClr val="tx1"/>
                </a:solidFill>
                <a:effectLst/>
                <a:latin typeface="+mn-lt"/>
                <a:ea typeface="+mn-ea"/>
                <a:cs typeface="+mn-cs"/>
              </a:rPr>
              <a:t>is regarded as a concept shared by all humans irrespective of their nationality, race, and cultural code [Jung 1991; </a:t>
            </a:r>
            <a:r>
              <a:rPr lang="en-US" sz="1200" kern="1200" dirty="0" err="1" smtClean="0">
                <a:solidFill>
                  <a:schemeClr val="tx1"/>
                </a:solidFill>
                <a:effectLst/>
                <a:latin typeface="+mn-lt"/>
                <a:ea typeface="+mn-ea"/>
                <a:cs typeface="+mn-cs"/>
              </a:rPr>
              <a:t>Wierzbicka</a:t>
            </a:r>
            <a:r>
              <a:rPr lang="en-US" sz="1200" kern="1200" dirty="0" smtClean="0">
                <a:solidFill>
                  <a:schemeClr val="tx1"/>
                </a:solidFill>
                <a:effectLst/>
                <a:latin typeface="+mn-lt"/>
                <a:ea typeface="+mn-ea"/>
                <a:cs typeface="+mn-cs"/>
              </a:rPr>
              <a:t> 1996]. </a:t>
            </a:r>
            <a:r>
              <a:rPr lang="en-US" sz="1200" i="1" kern="1200" dirty="0" smtClean="0">
                <a:solidFill>
                  <a:schemeClr val="tx1"/>
                </a:solidFill>
                <a:effectLst/>
                <a:latin typeface="+mn-lt"/>
                <a:ea typeface="+mn-ea"/>
                <a:cs typeface="+mn-cs"/>
              </a:rPr>
              <a:t>Stereotype </a:t>
            </a:r>
            <a:r>
              <a:rPr lang="en-US" sz="1200" kern="1200" dirty="0" smtClean="0">
                <a:solidFill>
                  <a:schemeClr val="tx1"/>
                </a:solidFill>
                <a:effectLst/>
                <a:latin typeface="+mn-lt"/>
                <a:ea typeface="+mn-ea"/>
                <a:cs typeface="+mn-cs"/>
              </a:rPr>
              <a:t>is an idealized image recognized by everybody, a socially </a:t>
            </a:r>
            <a:r>
              <a:rPr lang="en-US" sz="1200" kern="1200" dirty="0" err="1" smtClean="0">
                <a:solidFill>
                  <a:schemeClr val="tx1"/>
                </a:solidFill>
                <a:effectLst/>
                <a:latin typeface="+mn-lt"/>
                <a:ea typeface="+mn-ea"/>
                <a:cs typeface="+mn-cs"/>
              </a:rPr>
              <a:t>coloured</a:t>
            </a:r>
            <a:r>
              <a:rPr lang="en-US" sz="1200" kern="1200" dirty="0" smtClean="0">
                <a:solidFill>
                  <a:schemeClr val="tx1"/>
                </a:solidFill>
                <a:effectLst/>
                <a:latin typeface="+mn-lt"/>
                <a:ea typeface="+mn-ea"/>
                <a:cs typeface="+mn-cs"/>
              </a:rPr>
              <a:t> prototype. A </a:t>
            </a:r>
            <a:r>
              <a:rPr lang="en-US" sz="1200" i="1" kern="1200" dirty="0" smtClean="0">
                <a:solidFill>
                  <a:schemeClr val="tx1"/>
                </a:solidFill>
                <a:effectLst/>
                <a:latin typeface="+mn-lt"/>
                <a:ea typeface="+mn-ea"/>
                <a:cs typeface="+mn-cs"/>
              </a:rPr>
              <a:t>prototype </a:t>
            </a:r>
            <a:r>
              <a:rPr lang="en-US" sz="1200" kern="1200" dirty="0" smtClean="0">
                <a:solidFill>
                  <a:schemeClr val="tx1"/>
                </a:solidFill>
                <a:effectLst/>
                <a:latin typeface="+mn-lt"/>
                <a:ea typeface="+mn-ea"/>
                <a:cs typeface="+mn-cs"/>
              </a:rPr>
              <a:t>is understood as a culturally dependent ‘‘best representative’’ of the category [</a:t>
            </a:r>
            <a:r>
              <a:rPr lang="en-US" sz="1200" kern="1200" dirty="0" err="1" smtClean="0">
                <a:solidFill>
                  <a:schemeClr val="tx1"/>
                </a:solidFill>
                <a:effectLst/>
                <a:latin typeface="+mn-lt"/>
                <a:ea typeface="+mn-ea"/>
                <a:cs typeface="+mn-cs"/>
              </a:rPr>
              <a:t>Rosch</a:t>
            </a:r>
            <a:r>
              <a:rPr lang="en-US" sz="1200" kern="1200" dirty="0" smtClean="0">
                <a:solidFill>
                  <a:schemeClr val="tx1"/>
                </a:solidFill>
                <a:effectLst/>
                <a:latin typeface="+mn-lt"/>
                <a:ea typeface="+mn-ea"/>
                <a:cs typeface="+mn-cs"/>
              </a:rPr>
              <a:t> 1977: 32; </a:t>
            </a:r>
            <a:r>
              <a:rPr lang="en-US" sz="1200" kern="1200" dirty="0" err="1" smtClean="0">
                <a:solidFill>
                  <a:schemeClr val="tx1"/>
                </a:solidFill>
                <a:effectLst/>
                <a:latin typeface="+mn-lt"/>
                <a:ea typeface="+mn-ea"/>
                <a:cs typeface="+mn-cs"/>
              </a:rPr>
              <a:t>Lakoff</a:t>
            </a:r>
            <a:r>
              <a:rPr lang="en-US" sz="1200" kern="1200" dirty="0" smtClean="0">
                <a:solidFill>
                  <a:schemeClr val="tx1"/>
                </a:solidFill>
                <a:effectLst/>
                <a:latin typeface="+mn-lt"/>
                <a:ea typeface="+mn-ea"/>
                <a:cs typeface="+mn-cs"/>
              </a:rPr>
              <a:t> 1987: 45-49; Taylor 1995: 12]. All these images are presumed to descend to a definite archetype. An archetype can be embodied in several prototypical images. Each of them underlies a number of </a:t>
            </a:r>
            <a:r>
              <a:rPr lang="en-US" sz="1200" kern="1200" dirty="0" err="1" smtClean="0">
                <a:solidFill>
                  <a:schemeClr val="tx1"/>
                </a:solidFill>
                <a:effectLst/>
                <a:latin typeface="+mn-lt"/>
                <a:ea typeface="+mn-ea"/>
                <a:cs typeface="+mn-cs"/>
              </a:rPr>
              <a:t>idiotypes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 </a:t>
            </a:r>
            <a:r>
              <a:rPr lang="en-US" sz="1200" i="1" kern="1200" dirty="0" err="1" smtClean="0">
                <a:solidFill>
                  <a:schemeClr val="tx1"/>
                </a:solidFill>
                <a:effectLst/>
                <a:latin typeface="+mn-lt"/>
                <a:ea typeface="+mn-ea"/>
                <a:cs typeface="+mn-cs"/>
              </a:rPr>
              <a:t>idiotype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a prototype’s modification preferred by a particular writer. It is a complex image which reflects idiolect and </a:t>
            </a:r>
            <a:r>
              <a:rPr lang="en-US" sz="1200" kern="1200" dirty="0" err="1" smtClean="0">
                <a:solidFill>
                  <a:schemeClr val="tx1"/>
                </a:solidFill>
                <a:effectLst/>
                <a:latin typeface="+mn-lt"/>
                <a:ea typeface="+mn-ea"/>
                <a:cs typeface="+mn-cs"/>
              </a:rPr>
              <a:t>idiostyle</a:t>
            </a:r>
            <a:r>
              <a:rPr lang="en-US" sz="1200" kern="1200" dirty="0" smtClean="0">
                <a:solidFill>
                  <a:schemeClr val="tx1"/>
                </a:solidFill>
                <a:effectLst/>
                <a:latin typeface="+mn-lt"/>
                <a:ea typeface="+mn-ea"/>
                <a:cs typeface="+mn-cs"/>
              </a:rPr>
              <a:t> of the author, his peculiarities of world perception. A clash between mental spaces of an archetype and an </a:t>
            </a:r>
            <a:r>
              <a:rPr lang="en-US" sz="1200" kern="1200" dirty="0" err="1" smtClean="0">
                <a:solidFill>
                  <a:schemeClr val="tx1"/>
                </a:solidFill>
                <a:effectLst/>
                <a:latin typeface="+mn-lt"/>
                <a:ea typeface="+mn-ea"/>
                <a:cs typeface="+mn-cs"/>
              </a:rPr>
              <a:t>idiotype</a:t>
            </a:r>
            <a:r>
              <a:rPr lang="en-US" sz="1200" kern="1200" dirty="0" smtClean="0">
                <a:solidFill>
                  <a:schemeClr val="tx1"/>
                </a:solidFill>
                <a:effectLst/>
                <a:latin typeface="+mn-lt"/>
                <a:ea typeface="+mn-ea"/>
                <a:cs typeface="+mn-cs"/>
              </a:rPr>
              <a:t> gives birth to a </a:t>
            </a:r>
            <a:r>
              <a:rPr lang="en-US" sz="1200" kern="1200" dirty="0" err="1" smtClean="0">
                <a:solidFill>
                  <a:schemeClr val="tx1"/>
                </a:solidFill>
                <a:effectLst/>
                <a:latin typeface="+mn-lt"/>
                <a:ea typeface="+mn-ea"/>
                <a:cs typeface="+mn-cs"/>
              </a:rPr>
              <a:t>kainotype</a:t>
            </a:r>
            <a:r>
              <a:rPr lang="en-US" sz="1200" kern="1200" dirty="0" smtClean="0">
                <a:solidFill>
                  <a:schemeClr val="tx1"/>
                </a:solidFill>
                <a:effectLst/>
                <a:latin typeface="+mn-lt"/>
                <a:ea typeface="+mn-ea"/>
                <a:cs typeface="+mn-cs"/>
              </a:rPr>
              <a: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66B29487-EC2E-F74A-85A5-1A89CD8CF9A7}" type="slidenum">
              <a:rPr lang="ru-RU" smtClean="0"/>
              <a:t>38</a:t>
            </a:fld>
            <a:endParaRPr lang="ru-RU"/>
          </a:p>
        </p:txBody>
      </p:sp>
    </p:spTree>
    <p:extLst>
      <p:ext uri="{BB962C8B-B14F-4D97-AF65-F5344CB8AC3E}">
        <p14:creationId xmlns:p14="http://schemas.microsoft.com/office/powerpoint/2010/main" val="4114490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From </a:t>
            </a:r>
            <a:r>
              <a:rPr lang="en-US" dirty="0" err="1" smtClean="0"/>
              <a:t>Kovesces</a:t>
            </a:r>
            <a:r>
              <a:rPr lang="en-US" dirty="0" smtClean="0"/>
              <a:t> 2002 </a:t>
            </a:r>
            <a:endParaRPr lang="ru-RU" dirty="0"/>
          </a:p>
        </p:txBody>
      </p:sp>
      <p:sp>
        <p:nvSpPr>
          <p:cNvPr id="4" name="Номер слайда 3"/>
          <p:cNvSpPr>
            <a:spLocks noGrp="1"/>
          </p:cNvSpPr>
          <p:nvPr>
            <p:ph type="sldNum" sz="quarter" idx="10"/>
          </p:nvPr>
        </p:nvSpPr>
        <p:spPr/>
        <p:txBody>
          <a:bodyPr/>
          <a:lstStyle/>
          <a:p>
            <a:fld id="{66B29487-EC2E-F74A-85A5-1A89CD8CF9A7}" type="slidenum">
              <a:rPr lang="ru-RU" smtClean="0"/>
              <a:t>40</a:t>
            </a:fld>
            <a:endParaRPr lang="ru-RU"/>
          </a:p>
        </p:txBody>
      </p:sp>
    </p:spTree>
    <p:extLst>
      <p:ext uri="{BB962C8B-B14F-4D97-AF65-F5344CB8AC3E}">
        <p14:creationId xmlns:p14="http://schemas.microsoft.com/office/powerpoint/2010/main" val="4184711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smtClean="0"/>
              <a:t>Kovesces</a:t>
            </a:r>
            <a:r>
              <a:rPr lang="en-US" baseline="0" dirty="0" smtClean="0"/>
              <a:t> 2002: Metonymy is a cognitive process in which one conceptual entity, the vehicle, provides mental access to another conceptual entity, the target, within the same domain, or ICM. Single mapping. Relation between more concrete an more </a:t>
            </a:r>
            <a:r>
              <a:rPr lang="en-US" baseline="0" dirty="0" err="1" smtClean="0"/>
              <a:t>abstact</a:t>
            </a:r>
            <a:r>
              <a:rPr lang="en-US" baseline="0" dirty="0" smtClean="0"/>
              <a:t> entity within </a:t>
            </a:r>
            <a:r>
              <a:rPr lang="en-US" baseline="0" smtClean="0"/>
              <a:t>one domain </a:t>
            </a:r>
            <a:endParaRPr lang="ru-RU"/>
          </a:p>
        </p:txBody>
      </p:sp>
      <p:sp>
        <p:nvSpPr>
          <p:cNvPr id="4" name="Номер слайда 3"/>
          <p:cNvSpPr>
            <a:spLocks noGrp="1"/>
          </p:cNvSpPr>
          <p:nvPr>
            <p:ph type="sldNum" sz="quarter" idx="10"/>
          </p:nvPr>
        </p:nvSpPr>
        <p:spPr/>
        <p:txBody>
          <a:bodyPr/>
          <a:lstStyle/>
          <a:p>
            <a:fld id="{66B29487-EC2E-F74A-85A5-1A89CD8CF9A7}" type="slidenum">
              <a:rPr lang="ru-RU" smtClean="0"/>
              <a:t>41</a:t>
            </a:fld>
            <a:endParaRPr lang="ru-RU"/>
          </a:p>
        </p:txBody>
      </p:sp>
    </p:spTree>
    <p:extLst>
      <p:ext uri="{BB962C8B-B14F-4D97-AF65-F5344CB8AC3E}">
        <p14:creationId xmlns:p14="http://schemas.microsoft.com/office/powerpoint/2010/main" val="3614678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Domain</a:t>
            </a:r>
            <a:r>
              <a:rPr lang="en-US" baseline="0" dirty="0" smtClean="0"/>
              <a:t> is a conceptual entity. A background knowledge structure. Relates to interconnected aspects of experience. Frame analysis is used to reveal the structure of a domain. JOURNEY includes traveller, mode of transport, route, feelings, destination, obstacles. </a:t>
            </a:r>
            <a:endParaRPr lang="ru-RU" dirty="0"/>
          </a:p>
        </p:txBody>
      </p:sp>
      <p:sp>
        <p:nvSpPr>
          <p:cNvPr id="4" name="Номер слайда 3"/>
          <p:cNvSpPr>
            <a:spLocks noGrp="1"/>
          </p:cNvSpPr>
          <p:nvPr>
            <p:ph type="sldNum" sz="quarter" idx="10"/>
          </p:nvPr>
        </p:nvSpPr>
        <p:spPr/>
        <p:txBody>
          <a:bodyPr/>
          <a:lstStyle/>
          <a:p>
            <a:fld id="{66B29487-EC2E-F74A-85A5-1A89CD8CF9A7}" type="slidenum">
              <a:rPr lang="ru-RU" smtClean="0"/>
              <a:t>13</a:t>
            </a:fld>
            <a:endParaRPr lang="ru-RU"/>
          </a:p>
        </p:txBody>
      </p:sp>
    </p:spTree>
    <p:extLst>
      <p:ext uri="{BB962C8B-B14F-4D97-AF65-F5344CB8AC3E}">
        <p14:creationId xmlns:p14="http://schemas.microsoft.com/office/powerpoint/2010/main" val="4152408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Gibbs The Poetics of Mind: Figurative</a:t>
            </a:r>
            <a:r>
              <a:rPr lang="en-US" baseline="0" dirty="0" smtClean="0"/>
              <a:t> Thought, Language, and Understanding: a poem about love and Cupid</a:t>
            </a:r>
            <a:endParaRPr lang="ru-RU" dirty="0"/>
          </a:p>
        </p:txBody>
      </p:sp>
      <p:sp>
        <p:nvSpPr>
          <p:cNvPr id="4" name="Номер слайда 3"/>
          <p:cNvSpPr>
            <a:spLocks noGrp="1"/>
          </p:cNvSpPr>
          <p:nvPr>
            <p:ph type="sldNum" sz="quarter" idx="10"/>
          </p:nvPr>
        </p:nvSpPr>
        <p:spPr/>
        <p:txBody>
          <a:bodyPr/>
          <a:lstStyle/>
          <a:p>
            <a:fld id="{66B29487-EC2E-F74A-85A5-1A89CD8CF9A7}" type="slidenum">
              <a:rPr lang="ru-RU" smtClean="0"/>
              <a:t>45</a:t>
            </a:fld>
            <a:endParaRPr lang="ru-RU"/>
          </a:p>
        </p:txBody>
      </p:sp>
    </p:spTree>
    <p:extLst>
      <p:ext uri="{BB962C8B-B14F-4D97-AF65-F5344CB8AC3E}">
        <p14:creationId xmlns:p14="http://schemas.microsoft.com/office/powerpoint/2010/main" val="3549743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66B29487-EC2E-F74A-85A5-1A89CD8CF9A7}" type="slidenum">
              <a:rPr lang="ru-RU" smtClean="0"/>
              <a:t>48</a:t>
            </a:fld>
            <a:endParaRPr lang="ru-RU"/>
          </a:p>
        </p:txBody>
      </p:sp>
    </p:spTree>
    <p:extLst>
      <p:ext uri="{BB962C8B-B14F-4D97-AF65-F5344CB8AC3E}">
        <p14:creationId xmlns:p14="http://schemas.microsoft.com/office/powerpoint/2010/main" val="3317229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smtClean="0"/>
              <a:t>Lakoff</a:t>
            </a:r>
            <a:r>
              <a:rPr lang="en-US" dirty="0" smtClean="0"/>
              <a:t> (1987), </a:t>
            </a:r>
            <a:r>
              <a:rPr lang="en-US" dirty="0" err="1" smtClean="0"/>
              <a:t>Lakoff</a:t>
            </a:r>
            <a:r>
              <a:rPr lang="en-US" dirty="0" smtClean="0"/>
              <a:t> and Turner (1989), Johnson (1987). Experimental</a:t>
            </a:r>
            <a:r>
              <a:rPr lang="en-US" baseline="0" dirty="0" smtClean="0"/>
              <a:t> research in psycholinguistics, cognitive psychology. </a:t>
            </a:r>
            <a:r>
              <a:rPr lang="en-US" dirty="0" smtClean="0"/>
              <a:t>Image – representation</a:t>
            </a:r>
            <a:r>
              <a:rPr lang="en-US" baseline="0" dirty="0" smtClean="0"/>
              <a:t> of experience. Imagistic domains </a:t>
            </a:r>
            <a:r>
              <a:rPr lang="en-US" baseline="0" dirty="0" err="1" smtClean="0"/>
              <a:t>vs</a:t>
            </a:r>
            <a:r>
              <a:rPr lang="en-US" baseline="0" dirty="0" smtClean="0"/>
              <a:t> </a:t>
            </a:r>
            <a:r>
              <a:rPr lang="en-US" baseline="0" dirty="0" err="1" smtClean="0"/>
              <a:t>nonimagistic</a:t>
            </a:r>
            <a:r>
              <a:rPr lang="en-US" baseline="0" dirty="0" smtClean="0"/>
              <a:t> domains. </a:t>
            </a:r>
            <a:r>
              <a:rPr lang="en-US" dirty="0" smtClean="0"/>
              <a:t>The most rudimentary concepts (Evans). Refer to body</a:t>
            </a:r>
            <a:r>
              <a:rPr lang="en-US" baseline="0" dirty="0" smtClean="0"/>
              <a:t> experience: movements through space, manipulation of objects, perceptual interactions. Image-schemas are schematic. Help to structure bodily and non-bodily experience.</a:t>
            </a:r>
            <a:endParaRPr lang="ru-RU" dirty="0"/>
          </a:p>
        </p:txBody>
      </p:sp>
      <p:sp>
        <p:nvSpPr>
          <p:cNvPr id="4" name="Номер слайда 3"/>
          <p:cNvSpPr>
            <a:spLocks noGrp="1"/>
          </p:cNvSpPr>
          <p:nvPr>
            <p:ph type="sldNum" sz="quarter" idx="10"/>
          </p:nvPr>
        </p:nvSpPr>
        <p:spPr/>
        <p:txBody>
          <a:bodyPr/>
          <a:lstStyle/>
          <a:p>
            <a:fld id="{66B29487-EC2E-F74A-85A5-1A89CD8CF9A7}" type="slidenum">
              <a:rPr lang="ru-RU" smtClean="0"/>
              <a:t>15</a:t>
            </a:fld>
            <a:endParaRPr lang="ru-RU"/>
          </a:p>
        </p:txBody>
      </p:sp>
    </p:spTree>
    <p:extLst>
      <p:ext uri="{BB962C8B-B14F-4D97-AF65-F5344CB8AC3E}">
        <p14:creationId xmlns:p14="http://schemas.microsoft.com/office/powerpoint/2010/main" val="1732819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CONTAINER</a:t>
            </a:r>
            <a:r>
              <a:rPr lang="en-US" baseline="0" dirty="0" smtClean="0"/>
              <a:t> image-schema consists of structural elements: interior, boundary and exterior. Lexical concepts associated with the following forms: full, empty, in, out. </a:t>
            </a:r>
            <a:r>
              <a:rPr lang="en-US" sz="1200" kern="1200" dirty="0" smtClean="0">
                <a:solidFill>
                  <a:schemeClr val="tx1"/>
                </a:solidFill>
                <a:latin typeface="+mn-lt"/>
                <a:ea typeface="+mn-ea"/>
                <a:cs typeface="+mn-cs"/>
              </a:rPr>
              <a:t>The form of an image schemas mirrors the sensory experience. Can be described using words and pictures. Refer to holistic sensory experiences,</a:t>
            </a:r>
            <a:r>
              <a:rPr lang="en-US" sz="1200" kern="1200" baseline="0" dirty="0" smtClean="0">
                <a:solidFill>
                  <a:schemeClr val="tx1"/>
                </a:solidFill>
                <a:latin typeface="+mn-lt"/>
                <a:ea typeface="+mn-ea"/>
                <a:cs typeface="+mn-cs"/>
              </a:rPr>
              <a:t> similar to an echo of them</a:t>
            </a:r>
            <a:r>
              <a:rPr lang="en-US" sz="1200" kern="1200" dirty="0" smtClean="0">
                <a:solidFill>
                  <a:schemeClr val="tx1"/>
                </a:solidFill>
                <a:latin typeface="+mn-lt"/>
                <a:ea typeface="+mn-ea"/>
                <a:cs typeface="+mn-cs"/>
              </a:rPr>
              <a:t>.</a:t>
            </a:r>
            <a:endParaRPr lang="ru-RU" dirty="0"/>
          </a:p>
        </p:txBody>
      </p:sp>
      <p:sp>
        <p:nvSpPr>
          <p:cNvPr id="4" name="Номер слайда 3"/>
          <p:cNvSpPr>
            <a:spLocks noGrp="1"/>
          </p:cNvSpPr>
          <p:nvPr>
            <p:ph type="sldNum" sz="quarter" idx="10"/>
          </p:nvPr>
        </p:nvSpPr>
        <p:spPr/>
        <p:txBody>
          <a:bodyPr/>
          <a:lstStyle/>
          <a:p>
            <a:fld id="{66B29487-EC2E-F74A-85A5-1A89CD8CF9A7}" type="slidenum">
              <a:rPr lang="ru-RU" smtClean="0"/>
              <a:t>17</a:t>
            </a:fld>
            <a:endParaRPr lang="ru-RU"/>
          </a:p>
        </p:txBody>
      </p:sp>
    </p:spTree>
    <p:extLst>
      <p:ext uri="{BB962C8B-B14F-4D97-AF65-F5344CB8AC3E}">
        <p14:creationId xmlns:p14="http://schemas.microsoft.com/office/powerpoint/2010/main" val="1595525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 </a:t>
            </a:r>
            <a:r>
              <a:rPr lang="en-US" dirty="0" err="1" smtClean="0"/>
              <a:t>Clausner</a:t>
            </a:r>
            <a:r>
              <a:rPr lang="en-US" dirty="0" smtClean="0"/>
              <a:t>, T.C.</a:t>
            </a:r>
            <a:r>
              <a:rPr lang="en-US" baseline="0" dirty="0" smtClean="0"/>
              <a:t> and Croft, W. Domains and image schemas. In Cognitive Linguistics 10-1(1999), 1-31</a:t>
            </a:r>
            <a:br>
              <a:rPr lang="en-US" baseline="0" dirty="0" smtClean="0"/>
            </a:br>
            <a:r>
              <a:rPr lang="en-US" baseline="0" dirty="0" smtClean="0"/>
              <a:t>Do not look like words. Exist between ordinary language and ‘mental’ language. Domain forms the framework for an image-schema. Image-schemas are often geometrical or topological structures. Image schemas are “abstract concepts consisting of patterns emerging from repeated instances of embodied experience” (Evans).  </a:t>
            </a:r>
            <a:endParaRPr lang="ru-RU" dirty="0"/>
          </a:p>
        </p:txBody>
      </p:sp>
      <p:sp>
        <p:nvSpPr>
          <p:cNvPr id="4" name="Номер слайда 3"/>
          <p:cNvSpPr>
            <a:spLocks noGrp="1"/>
          </p:cNvSpPr>
          <p:nvPr>
            <p:ph type="sldNum" sz="quarter" idx="10"/>
          </p:nvPr>
        </p:nvSpPr>
        <p:spPr/>
        <p:txBody>
          <a:bodyPr/>
          <a:lstStyle/>
          <a:p>
            <a:fld id="{66B29487-EC2E-F74A-85A5-1A89CD8CF9A7}" type="slidenum">
              <a:rPr lang="ru-RU" smtClean="0"/>
              <a:t>18</a:t>
            </a:fld>
            <a:endParaRPr lang="ru-RU"/>
          </a:p>
        </p:txBody>
      </p:sp>
    </p:spTree>
    <p:extLst>
      <p:ext uri="{BB962C8B-B14F-4D97-AF65-F5344CB8AC3E}">
        <p14:creationId xmlns:p14="http://schemas.microsoft.com/office/powerpoint/2010/main" val="3949066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Idealized prototypical image. Something</a:t>
            </a:r>
            <a:r>
              <a:rPr lang="en-US" baseline="0" dirty="0" smtClean="0"/>
              <a:t> typical. Domains of knowledge accompanied by conceptual slots. Individual by nature. Experience-based. Tend to constantly develop with new experience. In the texts are activated by minimal syntactic or lexical marker (Simpson). Allow ‘cognitive short-cuts’ (ibid). </a:t>
            </a:r>
            <a:endParaRPr lang="ru-RU" dirty="0"/>
          </a:p>
        </p:txBody>
      </p:sp>
      <p:sp>
        <p:nvSpPr>
          <p:cNvPr id="4" name="Номер слайда 3"/>
          <p:cNvSpPr>
            <a:spLocks noGrp="1"/>
          </p:cNvSpPr>
          <p:nvPr>
            <p:ph type="sldNum" sz="quarter" idx="10"/>
          </p:nvPr>
        </p:nvSpPr>
        <p:spPr/>
        <p:txBody>
          <a:bodyPr/>
          <a:lstStyle/>
          <a:p>
            <a:fld id="{66B29487-EC2E-F74A-85A5-1A89CD8CF9A7}" type="slidenum">
              <a:rPr lang="ru-RU" smtClean="0"/>
              <a:t>19</a:t>
            </a:fld>
            <a:endParaRPr lang="ru-RU"/>
          </a:p>
        </p:txBody>
      </p:sp>
    </p:spTree>
    <p:extLst>
      <p:ext uri="{BB962C8B-B14F-4D97-AF65-F5344CB8AC3E}">
        <p14:creationId xmlns:p14="http://schemas.microsoft.com/office/powerpoint/2010/main" val="520776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A</a:t>
            </a:r>
            <a:r>
              <a:rPr lang="en-US" baseline="0" dirty="0" smtClean="0"/>
              <a:t> process of mapping between two conceptual domains. A relationship between tenor and vehicle. A girl (vehicle/target) is a flower (tenor/source)</a:t>
            </a:r>
            <a:endParaRPr lang="ru-RU" dirty="0"/>
          </a:p>
        </p:txBody>
      </p:sp>
      <p:sp>
        <p:nvSpPr>
          <p:cNvPr id="4" name="Номер слайда 3"/>
          <p:cNvSpPr>
            <a:spLocks noGrp="1"/>
          </p:cNvSpPr>
          <p:nvPr>
            <p:ph type="sldNum" sz="quarter" idx="10"/>
          </p:nvPr>
        </p:nvSpPr>
        <p:spPr/>
        <p:txBody>
          <a:bodyPr/>
          <a:lstStyle/>
          <a:p>
            <a:fld id="{66B29487-EC2E-F74A-85A5-1A89CD8CF9A7}" type="slidenum">
              <a:rPr lang="ru-RU" smtClean="0"/>
              <a:t>21</a:t>
            </a:fld>
            <a:endParaRPr lang="ru-RU"/>
          </a:p>
        </p:txBody>
      </p:sp>
    </p:spTree>
    <p:extLst>
      <p:ext uri="{BB962C8B-B14F-4D97-AF65-F5344CB8AC3E}">
        <p14:creationId xmlns:p14="http://schemas.microsoft.com/office/powerpoint/2010/main" val="3173185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smtClean="0"/>
              <a:t>Kovecses</a:t>
            </a:r>
            <a:r>
              <a:rPr lang="en-US" dirty="0" smtClean="0"/>
              <a:t> Z. Metaphor: A Practical</a:t>
            </a:r>
            <a:r>
              <a:rPr lang="en-US" baseline="0" dirty="0" smtClean="0"/>
              <a:t> Introduction. LIFE IS A JOURNEY</a:t>
            </a:r>
            <a:endParaRPr lang="ru-RU" dirty="0"/>
          </a:p>
        </p:txBody>
      </p:sp>
      <p:sp>
        <p:nvSpPr>
          <p:cNvPr id="4" name="Номер слайда 3"/>
          <p:cNvSpPr>
            <a:spLocks noGrp="1"/>
          </p:cNvSpPr>
          <p:nvPr>
            <p:ph type="sldNum" sz="quarter" idx="10"/>
          </p:nvPr>
        </p:nvSpPr>
        <p:spPr/>
        <p:txBody>
          <a:bodyPr/>
          <a:lstStyle/>
          <a:p>
            <a:fld id="{66B29487-EC2E-F74A-85A5-1A89CD8CF9A7}" type="slidenum">
              <a:rPr lang="ru-RU" smtClean="0"/>
              <a:t>22</a:t>
            </a:fld>
            <a:endParaRPr lang="ru-RU"/>
          </a:p>
        </p:txBody>
      </p:sp>
    </p:spTree>
    <p:extLst>
      <p:ext uri="{BB962C8B-B14F-4D97-AF65-F5344CB8AC3E}">
        <p14:creationId xmlns:p14="http://schemas.microsoft.com/office/powerpoint/2010/main" val="481822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2400" dirty="0" smtClean="0">
                <a:latin typeface="Lucida Sans Unicode" charset="0"/>
              </a:rPr>
              <a:t>A large part of the way they speak about life in English derives from the way they speak about journeys.</a:t>
            </a:r>
            <a:r>
              <a:rPr lang="en-US" sz="2400" baseline="0" dirty="0" smtClean="0">
                <a:latin typeface="Lucida Sans Unicode" charset="0"/>
              </a:rPr>
              <a:t> </a:t>
            </a:r>
            <a:r>
              <a:rPr lang="en-US" sz="2400" dirty="0" smtClean="0">
                <a:latin typeface="Lucida Sans Unicode" charset="0"/>
              </a:rPr>
              <a:t>Cognitive linguists suggest that they do so because thinking about the abstract concept of life is facilitated by the more concrete concept of journey. One of the startling discoveries of work on poetic language by cognitive linguists is the recognition that </a:t>
            </a:r>
            <a:r>
              <a:rPr lang="en-US" sz="2400" b="1" dirty="0" smtClean="0">
                <a:latin typeface="Lucida Sans Unicode" charset="0"/>
              </a:rPr>
              <a:t>most poetic language </a:t>
            </a:r>
            <a:r>
              <a:rPr lang="en-US" sz="2400" dirty="0" smtClean="0">
                <a:latin typeface="Lucida Sans Unicode" charset="0"/>
              </a:rPr>
              <a:t>is based on conventional, ordinary conceptual metaphors. </a:t>
            </a:r>
          </a:p>
          <a:p>
            <a:pPr lvl="1" eaLnBrk="1" hangingPunct="1"/>
            <a:endParaRPr lang="en-US" sz="2400" dirty="0" smtClean="0">
              <a:latin typeface="Lucida Sans Unicode" charset="0"/>
            </a:endParaRPr>
          </a:p>
          <a:p>
            <a:endParaRPr lang="ru-RU" dirty="0"/>
          </a:p>
        </p:txBody>
      </p:sp>
      <p:sp>
        <p:nvSpPr>
          <p:cNvPr id="4" name="Номер слайда 3"/>
          <p:cNvSpPr>
            <a:spLocks noGrp="1"/>
          </p:cNvSpPr>
          <p:nvPr>
            <p:ph type="sldNum" sz="quarter" idx="10"/>
          </p:nvPr>
        </p:nvSpPr>
        <p:spPr/>
        <p:txBody>
          <a:bodyPr/>
          <a:lstStyle/>
          <a:p>
            <a:fld id="{66B29487-EC2E-F74A-85A5-1A89CD8CF9A7}" type="slidenum">
              <a:rPr lang="ru-RU" smtClean="0"/>
              <a:t>23</a:t>
            </a:fld>
            <a:endParaRPr lang="ru-RU"/>
          </a:p>
        </p:txBody>
      </p:sp>
    </p:spTree>
    <p:extLst>
      <p:ext uri="{BB962C8B-B14F-4D97-AF65-F5344CB8AC3E}">
        <p14:creationId xmlns:p14="http://schemas.microsoft.com/office/powerpoint/2010/main" val="3551147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Образец заголовка</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Образец подзаголовка</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Вторник, Сентябрь 22, 15</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Вторник, Сентябрь 22, 15</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Образец заголовка</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Вторник, Сентябрь 22, 15</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lang="en-US"/>
          </a:p>
        </p:txBody>
      </p:sp>
      <p:sp>
        <p:nvSpPr>
          <p:cNvPr id="3" name="Content Placeholder 2"/>
          <p:cNvSpPr>
            <a:spLocks noGrp="1"/>
          </p:cNvSpPr>
          <p:nvPr>
            <p:ph idx="1"/>
          </p:nvPr>
        </p:nvSpPr>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Вторник, Сентябрь 22, 15</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Образец заголовка</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Образец текста</a:t>
            </a:r>
          </a:p>
        </p:txBody>
      </p:sp>
      <p:sp>
        <p:nvSpPr>
          <p:cNvPr id="4" name="Date Placeholder 3"/>
          <p:cNvSpPr>
            <a:spLocks noGrp="1"/>
          </p:cNvSpPr>
          <p:nvPr>
            <p:ph type="dt" sz="half" idx="10"/>
          </p:nvPr>
        </p:nvSpPr>
        <p:spPr/>
        <p:txBody>
          <a:bodyPr/>
          <a:lstStyle/>
          <a:p>
            <a:fld id="{9933D019-A32C-4EAD-B8E6-DBDA699692FD}" type="datetime2">
              <a:rPr lang="en-US" smtClean="0"/>
              <a:t>Вторник, Сентябрь 22, 15</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Вторник, Сентябрь 22, 15</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Образец заголовка</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Образец текста</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Образец текста</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Вторник, Сентябрь 22, 15</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Вторник, Сентябрь 22, 15</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Вторник, Сентябрь 22, 15</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Образец заголовка</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Образец текста</a:t>
            </a:r>
          </a:p>
        </p:txBody>
      </p:sp>
      <p:sp>
        <p:nvSpPr>
          <p:cNvPr id="5" name="Date Placeholder 4"/>
          <p:cNvSpPr>
            <a:spLocks noGrp="1"/>
          </p:cNvSpPr>
          <p:nvPr>
            <p:ph type="dt" sz="half" idx="10"/>
          </p:nvPr>
        </p:nvSpPr>
        <p:spPr/>
        <p:txBody>
          <a:bodyPr/>
          <a:lstStyle/>
          <a:p>
            <a:fld id="{3FE976D3-5B7F-4300-ABED-C91F1B2AE209}" type="datetime2">
              <a:rPr lang="en-US" smtClean="0"/>
              <a:t>Вторник, Сентябрь 22, 15</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Образец заголовка</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Чтобы добавить рисунок, перетащите его на заполнитель или щелкните значок</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Образец текста</a:t>
            </a:r>
          </a:p>
        </p:txBody>
      </p:sp>
      <p:sp>
        <p:nvSpPr>
          <p:cNvPr id="5" name="Date Placeholder 4"/>
          <p:cNvSpPr>
            <a:spLocks noGrp="1"/>
          </p:cNvSpPr>
          <p:nvPr>
            <p:ph type="dt" sz="half" idx="10"/>
          </p:nvPr>
        </p:nvSpPr>
        <p:spPr/>
        <p:txBody>
          <a:bodyPr/>
          <a:lstStyle/>
          <a:p>
            <a:fld id="{EBDC1E59-17DD-41CE-97CA-624A472382D4}" type="datetime2">
              <a:rPr lang="en-US" smtClean="0"/>
              <a:t>Вторник, Сентябрь 22, 15</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Образец заголовка</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Вторник, Сентябрь 22, 15</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20.png"/><Relationship Id="rId1" Type="http://schemas.microsoft.com/office/2007/relationships/media" Target="../media/media1.mp4"/><Relationship Id="rId2" Type="http://schemas.openxmlformats.org/officeDocument/2006/relationships/video" Target="../media/media1.mp4"/></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ctrTitle"/>
          </p:nvPr>
        </p:nvSpPr>
        <p:spPr/>
        <p:txBody>
          <a:bodyPr/>
          <a:lstStyle/>
          <a:p>
            <a:r>
              <a:rPr lang="en-US" dirty="0"/>
              <a:t>An Introduction to cognitive poetics</a:t>
            </a:r>
            <a:endParaRPr lang="ru-RU" dirty="0"/>
          </a:p>
        </p:txBody>
      </p:sp>
      <p:sp>
        <p:nvSpPr>
          <p:cNvPr id="3" name="Подзаголовок 2"/>
          <p:cNvSpPr>
            <a:spLocks noGrp="1"/>
          </p:cNvSpPr>
          <p:nvPr>
            <p:ph type="subTitle" idx="1"/>
          </p:nvPr>
        </p:nvSpPr>
        <p:spPr>
          <a:xfrm>
            <a:off x="685800" y="3505200"/>
            <a:ext cx="7848600" cy="3098800"/>
          </a:xfrm>
        </p:spPr>
        <p:txBody>
          <a:bodyPr>
            <a:normAutofit fontScale="77500" lnSpcReduction="20000"/>
          </a:bodyPr>
          <a:lstStyle/>
          <a:p>
            <a:pPr algn="ctr"/>
            <a:r>
              <a:rPr lang="en-US" sz="2900"/>
              <a:t>Lecture </a:t>
            </a:r>
            <a:r>
              <a:rPr lang="en-US" sz="2900" smtClean="0"/>
              <a:t>2: </a:t>
            </a:r>
            <a:r>
              <a:rPr lang="uk-UA" sz="3200" b="1" dirty="0"/>
              <a:t>Conceptual Metaphor and Blending Theories. The notions of Conceptual Metonymy and Oxymoron</a:t>
            </a:r>
            <a:r>
              <a:rPr lang="en-US" sz="3200" dirty="0"/>
              <a:t> </a:t>
            </a:r>
            <a:endParaRPr lang="en-US" sz="2900" dirty="0"/>
          </a:p>
          <a:p>
            <a:pPr algn="ctr"/>
            <a:r>
              <a:rPr lang="en-US" dirty="0"/>
              <a:t>(September 24-25, 2015)</a:t>
            </a:r>
          </a:p>
          <a:p>
            <a:pPr algn="ctr"/>
            <a:endParaRPr lang="en-US" dirty="0"/>
          </a:p>
          <a:p>
            <a:endParaRPr lang="en-US" dirty="0"/>
          </a:p>
          <a:p>
            <a:r>
              <a:rPr lang="en-US" dirty="0"/>
              <a:t>Presented by </a:t>
            </a:r>
            <a:r>
              <a:rPr lang="en-US" dirty="0" err="1"/>
              <a:t>Svitlana</a:t>
            </a:r>
            <a:r>
              <a:rPr lang="en-US" dirty="0"/>
              <a:t> </a:t>
            </a:r>
            <a:r>
              <a:rPr lang="en-US" dirty="0" err="1"/>
              <a:t>Shurma</a:t>
            </a:r>
            <a:r>
              <a:rPr lang="en-US" dirty="0"/>
              <a:t> (Kyiv, Ukraine)</a:t>
            </a:r>
          </a:p>
          <a:p>
            <a:endParaRPr lang="en-US" dirty="0"/>
          </a:p>
          <a:p>
            <a:endParaRPr lang="en-US" dirty="0"/>
          </a:p>
          <a:p>
            <a:r>
              <a:rPr lang="en-US" sz="1800" dirty="0"/>
              <a:t>Email: </a:t>
            </a:r>
            <a:r>
              <a:rPr lang="en-US" sz="1800" dirty="0" err="1"/>
              <a:t>lanashurma@gmail.com</a:t>
            </a:r>
            <a:endParaRPr lang="ru-RU" sz="1800" dirty="0"/>
          </a:p>
          <a:p>
            <a:endParaRPr lang="ru-RU" dirty="0"/>
          </a:p>
        </p:txBody>
      </p:sp>
    </p:spTree>
    <p:extLst>
      <p:ext uri="{BB962C8B-B14F-4D97-AF65-F5344CB8AC3E}">
        <p14:creationId xmlns:p14="http://schemas.microsoft.com/office/powerpoint/2010/main" val="7519636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Some basic notions</a:t>
            </a:r>
            <a:endParaRPr lang="ru-RU" dirty="0"/>
          </a:p>
        </p:txBody>
      </p:sp>
      <p:sp>
        <p:nvSpPr>
          <p:cNvPr id="3" name="Содержимое 2"/>
          <p:cNvSpPr>
            <a:spLocks noGrp="1"/>
          </p:cNvSpPr>
          <p:nvPr>
            <p:ph idx="1"/>
          </p:nvPr>
        </p:nvSpPr>
        <p:spPr/>
        <p:txBody>
          <a:bodyPr>
            <a:noAutofit/>
          </a:bodyPr>
          <a:lstStyle/>
          <a:p>
            <a:r>
              <a:rPr lang="en-US" sz="3600" dirty="0" smtClean="0"/>
              <a:t>Concepts</a:t>
            </a:r>
          </a:p>
          <a:p>
            <a:pPr lvl="1"/>
            <a:r>
              <a:rPr lang="en-US" sz="3200" dirty="0" smtClean="0"/>
              <a:t>Degree of abstraction</a:t>
            </a:r>
          </a:p>
          <a:p>
            <a:pPr lvl="2"/>
            <a:r>
              <a:rPr lang="en-US" sz="2800" dirty="0" smtClean="0"/>
              <a:t>Universal</a:t>
            </a:r>
          </a:p>
          <a:p>
            <a:pPr lvl="2"/>
            <a:r>
              <a:rPr lang="en-US" sz="2800" dirty="0" smtClean="0"/>
              <a:t>Intermediate</a:t>
            </a:r>
          </a:p>
          <a:p>
            <a:pPr lvl="2"/>
            <a:r>
              <a:rPr lang="en-US" sz="2800" dirty="0" smtClean="0"/>
              <a:t>Concrete</a:t>
            </a:r>
          </a:p>
          <a:p>
            <a:pPr lvl="1"/>
            <a:r>
              <a:rPr lang="en-US" sz="3200" dirty="0" smtClean="0"/>
              <a:t>According to a place in a hierarchy</a:t>
            </a:r>
          </a:p>
          <a:p>
            <a:pPr lvl="2"/>
            <a:r>
              <a:rPr lang="en-US" sz="2800" dirty="0" smtClean="0"/>
              <a:t>Mega- / macro- / hyper- / </a:t>
            </a:r>
            <a:r>
              <a:rPr lang="en-US" sz="2800" dirty="0" err="1" smtClean="0"/>
              <a:t>mezo</a:t>
            </a:r>
            <a:r>
              <a:rPr lang="en-US" sz="2800" dirty="0" smtClean="0"/>
              <a:t> - / </a:t>
            </a:r>
            <a:r>
              <a:rPr lang="en-US" sz="2800" dirty="0" err="1" smtClean="0"/>
              <a:t>cata</a:t>
            </a:r>
            <a:r>
              <a:rPr lang="en-US" sz="2800" dirty="0" smtClean="0"/>
              <a:t> – </a:t>
            </a:r>
            <a:endParaRPr lang="ru-RU" sz="2800" dirty="0" smtClean="0"/>
          </a:p>
        </p:txBody>
      </p:sp>
    </p:spTree>
    <p:extLst>
      <p:ext uri="{BB962C8B-B14F-4D97-AF65-F5344CB8AC3E}">
        <p14:creationId xmlns:p14="http://schemas.microsoft.com/office/powerpoint/2010/main" val="31424228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Some basic notions</a:t>
            </a:r>
            <a:endParaRPr lang="ru-RU" dirty="0"/>
          </a:p>
        </p:txBody>
      </p:sp>
      <p:sp>
        <p:nvSpPr>
          <p:cNvPr id="3" name="Содержимое 2"/>
          <p:cNvSpPr>
            <a:spLocks noGrp="1"/>
          </p:cNvSpPr>
          <p:nvPr>
            <p:ph idx="1"/>
          </p:nvPr>
        </p:nvSpPr>
        <p:spPr/>
        <p:txBody>
          <a:bodyPr>
            <a:normAutofit/>
          </a:bodyPr>
          <a:lstStyle/>
          <a:p>
            <a:pPr lvl="1"/>
            <a:r>
              <a:rPr lang="en-US" sz="2800" dirty="0"/>
              <a:t>Degree of variance</a:t>
            </a:r>
          </a:p>
          <a:p>
            <a:pPr lvl="2"/>
            <a:r>
              <a:rPr lang="en-US" sz="2400" dirty="0"/>
              <a:t>Variable (constants) </a:t>
            </a:r>
          </a:p>
          <a:p>
            <a:pPr lvl="2"/>
            <a:r>
              <a:rPr lang="en-US" sz="2400" dirty="0"/>
              <a:t>Invariable</a:t>
            </a:r>
          </a:p>
          <a:p>
            <a:pPr lvl="1"/>
            <a:r>
              <a:rPr lang="en-US" sz="2800" dirty="0"/>
              <a:t>According to their format</a:t>
            </a:r>
          </a:p>
          <a:p>
            <a:pPr lvl="2"/>
            <a:r>
              <a:rPr lang="en-US" sz="2400" dirty="0"/>
              <a:t>Singular (LOVE)</a:t>
            </a:r>
          </a:p>
          <a:p>
            <a:pPr lvl="2"/>
            <a:r>
              <a:rPr lang="en-US" sz="2400" dirty="0"/>
              <a:t>Gestalt (LIFE/DEATH)</a:t>
            </a:r>
          </a:p>
          <a:p>
            <a:pPr lvl="2"/>
            <a:r>
              <a:rPr lang="en-US" sz="2400" dirty="0"/>
              <a:t>Cluster (ROAD TO FAME)</a:t>
            </a:r>
          </a:p>
          <a:p>
            <a:pPr lvl="2"/>
            <a:r>
              <a:rPr lang="en-US" sz="2400" dirty="0"/>
              <a:t>Iconic (GOLDEN AUTUMN)</a:t>
            </a:r>
          </a:p>
          <a:p>
            <a:pPr lvl="2"/>
            <a:r>
              <a:rPr lang="en-US" sz="2400" dirty="0"/>
              <a:t>Parables (PRAGUE SPRING)</a:t>
            </a:r>
          </a:p>
          <a:p>
            <a:pPr lvl="2"/>
            <a:r>
              <a:rPr lang="en-US" sz="2400" dirty="0"/>
              <a:t>Essayistic (MODERNISM)</a:t>
            </a:r>
            <a:endParaRPr lang="ru-RU" sz="2400" dirty="0"/>
          </a:p>
          <a:p>
            <a:endParaRPr lang="ru-RU" sz="3600" dirty="0"/>
          </a:p>
        </p:txBody>
      </p:sp>
    </p:spTree>
    <p:extLst>
      <p:ext uri="{BB962C8B-B14F-4D97-AF65-F5344CB8AC3E}">
        <p14:creationId xmlns:p14="http://schemas.microsoft.com/office/powerpoint/2010/main" val="2261228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randombar(horizontal)">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Some basic notions</a:t>
            </a:r>
            <a:endParaRPr lang="ru-RU" dirty="0"/>
          </a:p>
        </p:txBody>
      </p:sp>
      <p:sp>
        <p:nvSpPr>
          <p:cNvPr id="3" name="Содержимое 2"/>
          <p:cNvSpPr>
            <a:spLocks noGrp="1"/>
          </p:cNvSpPr>
          <p:nvPr>
            <p:ph idx="1"/>
          </p:nvPr>
        </p:nvSpPr>
        <p:spPr/>
        <p:txBody>
          <a:bodyPr>
            <a:normAutofit/>
          </a:bodyPr>
          <a:lstStyle/>
          <a:p>
            <a:r>
              <a:rPr lang="en-US" sz="3200" dirty="0" smtClean="0"/>
              <a:t>Picture of the world</a:t>
            </a:r>
          </a:p>
          <a:p>
            <a:r>
              <a:rPr lang="en-US" sz="3200" dirty="0" smtClean="0"/>
              <a:t>A part of individual or collective consciousness</a:t>
            </a:r>
          </a:p>
          <a:p>
            <a:pPr lvl="1"/>
            <a:r>
              <a:rPr lang="en-US" sz="2800" dirty="0" smtClean="0"/>
              <a:t>Elements:</a:t>
            </a:r>
          </a:p>
          <a:p>
            <a:pPr lvl="2"/>
            <a:r>
              <a:rPr lang="en-US" sz="2400" dirty="0" smtClean="0"/>
              <a:t>Common for the humanity</a:t>
            </a:r>
          </a:p>
          <a:p>
            <a:pPr lvl="2"/>
            <a:r>
              <a:rPr lang="en-US" sz="2400" dirty="0" smtClean="0"/>
              <a:t>National</a:t>
            </a:r>
          </a:p>
          <a:p>
            <a:pPr lvl="2"/>
            <a:r>
              <a:rPr lang="en-US" sz="2400" dirty="0" smtClean="0"/>
              <a:t>Personal </a:t>
            </a:r>
          </a:p>
          <a:p>
            <a:r>
              <a:rPr lang="en-US" sz="3200" dirty="0" smtClean="0"/>
              <a:t>Language picture of the world</a:t>
            </a:r>
          </a:p>
          <a:p>
            <a:r>
              <a:rPr lang="en-US" sz="3200" dirty="0" smtClean="0"/>
              <a:t>Conceptual picture of the world</a:t>
            </a:r>
            <a:endParaRPr lang="ru-RU" sz="3200" dirty="0"/>
          </a:p>
        </p:txBody>
      </p:sp>
    </p:spTree>
    <p:extLst>
      <p:ext uri="{BB962C8B-B14F-4D97-AF65-F5344CB8AC3E}">
        <p14:creationId xmlns:p14="http://schemas.microsoft.com/office/powerpoint/2010/main" val="11831848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5" dur="500"/>
                                        <p:tgtEl>
                                          <p:spTgt spid="3">
                                            <p:txEl>
                                              <p:pRg st="4" end="4"/>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Some basic notions</a:t>
            </a:r>
            <a:endParaRPr lang="ru-RU" dirty="0"/>
          </a:p>
        </p:txBody>
      </p:sp>
      <p:sp>
        <p:nvSpPr>
          <p:cNvPr id="3" name="Содержимое 2"/>
          <p:cNvSpPr>
            <a:spLocks noGrp="1"/>
          </p:cNvSpPr>
          <p:nvPr>
            <p:ph idx="1"/>
          </p:nvPr>
        </p:nvSpPr>
        <p:spPr/>
        <p:txBody>
          <a:bodyPr/>
          <a:lstStyle/>
          <a:p>
            <a:r>
              <a:rPr lang="en-US" sz="2800" dirty="0" smtClean="0"/>
              <a:t>Domain</a:t>
            </a:r>
            <a:endParaRPr lang="en-US" dirty="0" smtClean="0"/>
          </a:p>
          <a:p>
            <a:pPr marL="0" indent="0" algn="ctr">
              <a:buNone/>
            </a:pPr>
            <a:endParaRPr lang="en-US" dirty="0" smtClean="0"/>
          </a:p>
          <a:p>
            <a:pPr marL="0" indent="0" algn="ctr">
              <a:buNone/>
            </a:pPr>
            <a:endParaRPr lang="en-US" dirty="0"/>
          </a:p>
          <a:p>
            <a:pPr marL="0" indent="0" algn="ctr">
              <a:buNone/>
            </a:pPr>
            <a:r>
              <a:rPr lang="en-US" sz="4800" dirty="0" smtClean="0"/>
              <a:t>CAR</a:t>
            </a:r>
            <a:endParaRPr lang="ru-RU" sz="4800" dirty="0"/>
          </a:p>
        </p:txBody>
      </p:sp>
      <p:pic>
        <p:nvPicPr>
          <p:cNvPr id="10" name="Изображение 9"/>
          <p:cNvPicPr>
            <a:picLocks noChangeAspect="1"/>
          </p:cNvPicPr>
          <p:nvPr/>
        </p:nvPicPr>
        <p:blipFill>
          <a:blip r:embed="rId3"/>
          <a:stretch>
            <a:fillRect/>
          </a:stretch>
        </p:blipFill>
        <p:spPr>
          <a:xfrm>
            <a:off x="355600" y="2505250"/>
            <a:ext cx="2806700" cy="2895600"/>
          </a:xfrm>
          <a:prstGeom prst="rect">
            <a:avLst/>
          </a:prstGeom>
        </p:spPr>
      </p:pic>
      <p:pic>
        <p:nvPicPr>
          <p:cNvPr id="11" name="Изображение 10"/>
          <p:cNvPicPr>
            <a:picLocks noChangeAspect="1"/>
          </p:cNvPicPr>
          <p:nvPr/>
        </p:nvPicPr>
        <p:blipFill>
          <a:blip r:embed="rId4"/>
          <a:stretch>
            <a:fillRect/>
          </a:stretch>
        </p:blipFill>
        <p:spPr>
          <a:xfrm>
            <a:off x="5499100" y="3683503"/>
            <a:ext cx="3187700" cy="2552700"/>
          </a:xfrm>
          <a:prstGeom prst="rect">
            <a:avLst/>
          </a:prstGeom>
        </p:spPr>
      </p:pic>
      <p:pic>
        <p:nvPicPr>
          <p:cNvPr id="12" name="Изображение 11"/>
          <p:cNvPicPr>
            <a:picLocks noChangeAspect="1"/>
          </p:cNvPicPr>
          <p:nvPr/>
        </p:nvPicPr>
        <p:blipFill>
          <a:blip r:embed="rId5"/>
          <a:stretch>
            <a:fillRect/>
          </a:stretch>
        </p:blipFill>
        <p:spPr>
          <a:xfrm>
            <a:off x="5499100" y="1347777"/>
            <a:ext cx="3048000" cy="1892300"/>
          </a:xfrm>
          <a:prstGeom prst="rect">
            <a:avLst/>
          </a:prstGeom>
        </p:spPr>
      </p:pic>
      <p:pic>
        <p:nvPicPr>
          <p:cNvPr id="13" name="Изображение 12"/>
          <p:cNvPicPr>
            <a:picLocks noChangeAspect="1"/>
          </p:cNvPicPr>
          <p:nvPr/>
        </p:nvPicPr>
        <p:blipFill>
          <a:blip r:embed="rId6"/>
          <a:stretch>
            <a:fillRect/>
          </a:stretch>
        </p:blipFill>
        <p:spPr>
          <a:xfrm>
            <a:off x="1816100" y="4467400"/>
            <a:ext cx="3683000" cy="2209800"/>
          </a:xfrm>
          <a:prstGeom prst="rect">
            <a:avLst/>
          </a:prstGeom>
        </p:spPr>
      </p:pic>
    </p:spTree>
    <p:extLst>
      <p:ext uri="{BB962C8B-B14F-4D97-AF65-F5344CB8AC3E}">
        <p14:creationId xmlns:p14="http://schemas.microsoft.com/office/powerpoint/2010/main" val="3705508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anim calcmode="lin" valueType="num">
                                      <p:cBhvr>
                                        <p:cTn id="18" dur="2000" fill="hold"/>
                                        <p:tgtEl>
                                          <p:spTgt spid="10"/>
                                        </p:tgtEl>
                                        <p:attrNameLst>
                                          <p:attrName>ppt_w</p:attrName>
                                        </p:attrNameLst>
                                      </p:cBhvr>
                                      <p:tavLst>
                                        <p:tav tm="0" fmla="#ppt_w*sin(2.5*pi*$)">
                                          <p:val>
                                            <p:fltVal val="0"/>
                                          </p:val>
                                        </p:tav>
                                        <p:tav tm="100000">
                                          <p:val>
                                            <p:fltVal val="1"/>
                                          </p:val>
                                        </p:tav>
                                      </p:tavLst>
                                    </p:anim>
                                    <p:anim calcmode="lin" valueType="num">
                                      <p:cBhvr>
                                        <p:cTn id="19" dur="2000" fill="hold"/>
                                        <p:tgtEl>
                                          <p:spTgt spid="10"/>
                                        </p:tgtEl>
                                        <p:attrNameLst>
                                          <p:attrName>ppt_h</p:attrName>
                                        </p:attrNameLst>
                                      </p:cBhvr>
                                      <p:tavLst>
                                        <p:tav tm="0">
                                          <p:val>
                                            <p:strVal val="#ppt_h"/>
                                          </p:val>
                                        </p:tav>
                                        <p:tav tm="100000">
                                          <p:val>
                                            <p:strVal val="#ppt_h"/>
                                          </p:val>
                                        </p:tav>
                                      </p:tavLst>
                                    </p:anim>
                                  </p:childTnLst>
                                </p:cTn>
                              </p:par>
                            </p:childTnLst>
                          </p:cTn>
                        </p:par>
                        <p:par>
                          <p:cTn id="20" fill="hold">
                            <p:stCondLst>
                              <p:cond delay="2000"/>
                            </p:stCondLst>
                            <p:childTnLst>
                              <p:par>
                                <p:cTn id="21" presetID="45"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anim calcmode="lin" valueType="num">
                                      <p:cBhvr>
                                        <p:cTn id="24" dur="2000" fill="hold"/>
                                        <p:tgtEl>
                                          <p:spTgt spid="13"/>
                                        </p:tgtEl>
                                        <p:attrNameLst>
                                          <p:attrName>ppt_w</p:attrName>
                                        </p:attrNameLst>
                                      </p:cBhvr>
                                      <p:tavLst>
                                        <p:tav tm="0" fmla="#ppt_w*sin(2.5*pi*$)">
                                          <p:val>
                                            <p:fltVal val="0"/>
                                          </p:val>
                                        </p:tav>
                                        <p:tav tm="100000">
                                          <p:val>
                                            <p:fltVal val="1"/>
                                          </p:val>
                                        </p:tav>
                                      </p:tavLst>
                                    </p:anim>
                                    <p:anim calcmode="lin" valueType="num">
                                      <p:cBhvr>
                                        <p:cTn id="25" dur="2000" fill="hold"/>
                                        <p:tgtEl>
                                          <p:spTgt spid="13"/>
                                        </p:tgtEl>
                                        <p:attrNameLst>
                                          <p:attrName>ppt_h</p:attrName>
                                        </p:attrNameLst>
                                      </p:cBhvr>
                                      <p:tavLst>
                                        <p:tav tm="0">
                                          <p:val>
                                            <p:strVal val="#ppt_h"/>
                                          </p:val>
                                        </p:tav>
                                        <p:tav tm="100000">
                                          <p:val>
                                            <p:strVal val="#ppt_h"/>
                                          </p:val>
                                        </p:tav>
                                      </p:tavLst>
                                    </p:anim>
                                  </p:childTnLst>
                                </p:cTn>
                              </p:par>
                            </p:childTnLst>
                          </p:cTn>
                        </p:par>
                        <p:par>
                          <p:cTn id="26" fill="hold">
                            <p:stCondLst>
                              <p:cond delay="4000"/>
                            </p:stCondLst>
                            <p:childTnLst>
                              <p:par>
                                <p:cTn id="27" presetID="45"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000"/>
                                        <p:tgtEl>
                                          <p:spTgt spid="11"/>
                                        </p:tgtEl>
                                      </p:cBhvr>
                                    </p:animEffect>
                                    <p:anim calcmode="lin" valueType="num">
                                      <p:cBhvr>
                                        <p:cTn id="30" dur="2000" fill="hold"/>
                                        <p:tgtEl>
                                          <p:spTgt spid="11"/>
                                        </p:tgtEl>
                                        <p:attrNameLst>
                                          <p:attrName>ppt_w</p:attrName>
                                        </p:attrNameLst>
                                      </p:cBhvr>
                                      <p:tavLst>
                                        <p:tav tm="0" fmla="#ppt_w*sin(2.5*pi*$)">
                                          <p:val>
                                            <p:fltVal val="0"/>
                                          </p:val>
                                        </p:tav>
                                        <p:tav tm="100000">
                                          <p:val>
                                            <p:fltVal val="1"/>
                                          </p:val>
                                        </p:tav>
                                      </p:tavLst>
                                    </p:anim>
                                    <p:anim calcmode="lin" valueType="num">
                                      <p:cBhvr>
                                        <p:cTn id="31" dur="2000" fill="hold"/>
                                        <p:tgtEl>
                                          <p:spTgt spid="11"/>
                                        </p:tgtEl>
                                        <p:attrNameLst>
                                          <p:attrName>ppt_h</p:attrName>
                                        </p:attrNameLst>
                                      </p:cBhvr>
                                      <p:tavLst>
                                        <p:tav tm="0">
                                          <p:val>
                                            <p:strVal val="#ppt_h"/>
                                          </p:val>
                                        </p:tav>
                                        <p:tav tm="100000">
                                          <p:val>
                                            <p:strVal val="#ppt_h"/>
                                          </p:val>
                                        </p:tav>
                                      </p:tavLst>
                                    </p:anim>
                                  </p:childTnLst>
                                </p:cTn>
                              </p:par>
                            </p:childTnLst>
                          </p:cTn>
                        </p:par>
                        <p:par>
                          <p:cTn id="32" fill="hold">
                            <p:stCondLst>
                              <p:cond delay="6000"/>
                            </p:stCondLst>
                            <p:childTnLst>
                              <p:par>
                                <p:cTn id="33" presetID="45"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anim calcmode="lin" valueType="num">
                                      <p:cBhvr>
                                        <p:cTn id="36" dur="2000" fill="hold"/>
                                        <p:tgtEl>
                                          <p:spTgt spid="12"/>
                                        </p:tgtEl>
                                        <p:attrNameLst>
                                          <p:attrName>ppt_w</p:attrName>
                                        </p:attrNameLst>
                                      </p:cBhvr>
                                      <p:tavLst>
                                        <p:tav tm="0" fmla="#ppt_w*sin(2.5*pi*$)">
                                          <p:val>
                                            <p:fltVal val="0"/>
                                          </p:val>
                                        </p:tav>
                                        <p:tav tm="100000">
                                          <p:val>
                                            <p:fltVal val="1"/>
                                          </p:val>
                                        </p:tav>
                                      </p:tavLst>
                                    </p:anim>
                                    <p:anim calcmode="lin" valueType="num">
                                      <p:cBhvr>
                                        <p:cTn id="37"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Some basic notions</a:t>
            </a:r>
            <a:endParaRPr lang="ru-RU" dirty="0"/>
          </a:p>
        </p:txBody>
      </p:sp>
      <p:sp>
        <p:nvSpPr>
          <p:cNvPr id="3" name="Содержимое 2"/>
          <p:cNvSpPr>
            <a:spLocks noGrp="1"/>
          </p:cNvSpPr>
          <p:nvPr>
            <p:ph idx="1"/>
          </p:nvPr>
        </p:nvSpPr>
        <p:spPr/>
        <p:txBody>
          <a:bodyPr>
            <a:normAutofit/>
          </a:bodyPr>
          <a:lstStyle/>
          <a:p>
            <a:r>
              <a:rPr lang="en-US" sz="4400" dirty="0" smtClean="0"/>
              <a:t>A conceptual entity</a:t>
            </a:r>
          </a:p>
          <a:p>
            <a:r>
              <a:rPr lang="en-US" sz="4400" dirty="0" smtClean="0"/>
              <a:t>A structure of background knowledge</a:t>
            </a:r>
          </a:p>
          <a:p>
            <a:r>
              <a:rPr lang="en-US" sz="4400" dirty="0" smtClean="0"/>
              <a:t>Relates to interconnected aspects of experience</a:t>
            </a:r>
            <a:endParaRPr lang="ru-RU" sz="4400" dirty="0"/>
          </a:p>
        </p:txBody>
      </p:sp>
    </p:spTree>
    <p:extLst>
      <p:ext uri="{BB962C8B-B14F-4D97-AF65-F5344CB8AC3E}">
        <p14:creationId xmlns:p14="http://schemas.microsoft.com/office/powerpoint/2010/main" val="3534030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Some basic notions</a:t>
            </a:r>
            <a:endParaRPr lang="ru-RU" dirty="0"/>
          </a:p>
        </p:txBody>
      </p:sp>
      <p:sp>
        <p:nvSpPr>
          <p:cNvPr id="3" name="Содержимое 2"/>
          <p:cNvSpPr>
            <a:spLocks noGrp="1"/>
          </p:cNvSpPr>
          <p:nvPr>
            <p:ph idx="1"/>
          </p:nvPr>
        </p:nvSpPr>
        <p:spPr/>
        <p:txBody>
          <a:bodyPr/>
          <a:lstStyle/>
          <a:p>
            <a:r>
              <a:rPr lang="en-US" dirty="0" smtClean="0"/>
              <a:t>Image schema</a:t>
            </a:r>
            <a:endParaRPr lang="ru-RU" dirty="0"/>
          </a:p>
        </p:txBody>
      </p:sp>
      <p:pic>
        <p:nvPicPr>
          <p:cNvPr id="4" name="Изображение 3"/>
          <p:cNvPicPr>
            <a:picLocks noChangeAspect="1"/>
          </p:cNvPicPr>
          <p:nvPr/>
        </p:nvPicPr>
        <p:blipFill>
          <a:blip r:embed="rId3"/>
          <a:stretch>
            <a:fillRect/>
          </a:stretch>
        </p:blipFill>
        <p:spPr>
          <a:xfrm>
            <a:off x="295047" y="2413000"/>
            <a:ext cx="4038600" cy="2019300"/>
          </a:xfrm>
          <a:prstGeom prst="rect">
            <a:avLst/>
          </a:prstGeom>
        </p:spPr>
      </p:pic>
      <p:pic>
        <p:nvPicPr>
          <p:cNvPr id="5" name="Изображение 4"/>
          <p:cNvPicPr>
            <a:picLocks noChangeAspect="1"/>
          </p:cNvPicPr>
          <p:nvPr/>
        </p:nvPicPr>
        <p:blipFill>
          <a:blip r:embed="rId4"/>
          <a:stretch>
            <a:fillRect/>
          </a:stretch>
        </p:blipFill>
        <p:spPr>
          <a:xfrm>
            <a:off x="2315460" y="4152900"/>
            <a:ext cx="3492500" cy="2324100"/>
          </a:xfrm>
          <a:prstGeom prst="rect">
            <a:avLst/>
          </a:prstGeom>
        </p:spPr>
      </p:pic>
      <p:pic>
        <p:nvPicPr>
          <p:cNvPr id="6" name="Изображение 5"/>
          <p:cNvPicPr>
            <a:picLocks noChangeAspect="1"/>
          </p:cNvPicPr>
          <p:nvPr/>
        </p:nvPicPr>
        <p:blipFill>
          <a:blip r:embed="rId5"/>
          <a:stretch>
            <a:fillRect/>
          </a:stretch>
        </p:blipFill>
        <p:spPr>
          <a:xfrm>
            <a:off x="5105400" y="2695181"/>
            <a:ext cx="4038600" cy="2019300"/>
          </a:xfrm>
          <a:prstGeom prst="rect">
            <a:avLst/>
          </a:prstGeom>
        </p:spPr>
      </p:pic>
    </p:spTree>
    <p:extLst>
      <p:ext uri="{BB962C8B-B14F-4D97-AF65-F5344CB8AC3E}">
        <p14:creationId xmlns:p14="http://schemas.microsoft.com/office/powerpoint/2010/main" val="6568886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Some basic notions</a:t>
            </a:r>
            <a:endParaRPr lang="ru-RU" dirty="0"/>
          </a:p>
        </p:txBody>
      </p:sp>
      <p:sp>
        <p:nvSpPr>
          <p:cNvPr id="3" name="Содержимое 2"/>
          <p:cNvSpPr>
            <a:spLocks noGrp="1"/>
          </p:cNvSpPr>
          <p:nvPr>
            <p:ph idx="1"/>
          </p:nvPr>
        </p:nvSpPr>
        <p:spPr/>
        <p:txBody>
          <a:bodyPr>
            <a:normAutofit/>
          </a:bodyPr>
          <a:lstStyle/>
          <a:p>
            <a:r>
              <a:rPr lang="en-US" sz="3600" dirty="0"/>
              <a:t>The most rudimentary concepts (Evans</a:t>
            </a:r>
            <a:r>
              <a:rPr lang="en-US" sz="3600" dirty="0" smtClean="0"/>
              <a:t>)</a:t>
            </a:r>
            <a:endParaRPr lang="en-US" sz="3600" dirty="0"/>
          </a:p>
          <a:p>
            <a:r>
              <a:rPr lang="en-US" sz="3600" dirty="0" smtClean="0"/>
              <a:t>Refer </a:t>
            </a:r>
            <a:r>
              <a:rPr lang="en-US" sz="3600" dirty="0"/>
              <a:t>to body experience: movements through space, manipulation of objects, perceptual </a:t>
            </a:r>
            <a:r>
              <a:rPr lang="en-US" sz="3600" dirty="0" smtClean="0"/>
              <a:t>interactions </a:t>
            </a:r>
          </a:p>
          <a:p>
            <a:r>
              <a:rPr lang="en-US" sz="3600" dirty="0" smtClean="0"/>
              <a:t>Schematic </a:t>
            </a:r>
          </a:p>
          <a:p>
            <a:r>
              <a:rPr lang="en-US" sz="3600" dirty="0" smtClean="0"/>
              <a:t>Help </a:t>
            </a:r>
            <a:r>
              <a:rPr lang="en-US" sz="3600" dirty="0"/>
              <a:t>to structure bodily and non-bodily </a:t>
            </a:r>
            <a:r>
              <a:rPr lang="en-US" sz="3600" dirty="0" smtClean="0"/>
              <a:t>experience</a:t>
            </a:r>
            <a:endParaRPr lang="ru-RU" sz="3600" dirty="0"/>
          </a:p>
        </p:txBody>
      </p:sp>
    </p:spTree>
    <p:extLst>
      <p:ext uri="{BB962C8B-B14F-4D97-AF65-F5344CB8AC3E}">
        <p14:creationId xmlns:p14="http://schemas.microsoft.com/office/powerpoint/2010/main" val="438193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Some basic notions</a:t>
            </a:r>
            <a:endParaRPr lang="ru-RU" dirty="0"/>
          </a:p>
        </p:txBody>
      </p:sp>
      <p:pic>
        <p:nvPicPr>
          <p:cNvPr id="10" name="Содержимое 9" descr="pact-coffee-pouring-1.gif"/>
          <p:cNvPicPr>
            <a:picLocks noGrp="1" noChangeAspect="1"/>
          </p:cNvPicPr>
          <p:nvPr>
            <p:ph idx="1"/>
          </p:nvPr>
        </p:nvPicPr>
        <p:blipFill>
          <a:blip r:embed="rId3">
            <a:extLst>
              <a:ext uri="{28A0092B-C50C-407E-A947-70E740481C1C}">
                <a14:useLocalDpi xmlns:a14="http://schemas.microsoft.com/office/drawing/2010/main" val="0"/>
              </a:ext>
            </a:extLst>
          </a:blip>
          <a:srcRect l="-76719" r="-76719"/>
          <a:stretch>
            <a:fillRect/>
          </a:stretch>
        </p:blipFill>
        <p:spPr>
          <a:xfrm>
            <a:off x="-2043113" y="1600200"/>
            <a:ext cx="8229601" cy="4876800"/>
          </a:xfrm>
        </p:spPr>
      </p:pic>
      <p:sp>
        <p:nvSpPr>
          <p:cNvPr id="11" name="Прямоугольник 10"/>
          <p:cNvSpPr/>
          <p:nvPr/>
        </p:nvSpPr>
        <p:spPr>
          <a:xfrm>
            <a:off x="3900488" y="1600200"/>
            <a:ext cx="4572000" cy="5078314"/>
          </a:xfrm>
          <a:prstGeom prst="rect">
            <a:avLst/>
          </a:prstGeom>
        </p:spPr>
        <p:txBody>
          <a:bodyPr>
            <a:spAutoFit/>
          </a:bodyPr>
          <a:lstStyle/>
          <a:p>
            <a:r>
              <a:rPr lang="en-US" sz="3600" dirty="0"/>
              <a:t>John went </a:t>
            </a:r>
            <a:r>
              <a:rPr lang="en-US" sz="3600" dirty="0">
                <a:solidFill>
                  <a:srgbClr val="FF0000"/>
                </a:solidFill>
              </a:rPr>
              <a:t>out</a:t>
            </a:r>
            <a:r>
              <a:rPr lang="en-US" sz="3600" dirty="0"/>
              <a:t> of the room.</a:t>
            </a:r>
          </a:p>
          <a:p>
            <a:r>
              <a:rPr lang="en-US" sz="3600" dirty="0"/>
              <a:t>Pump </a:t>
            </a:r>
            <a:r>
              <a:rPr lang="en-US" sz="3600" dirty="0">
                <a:solidFill>
                  <a:srgbClr val="FF0000"/>
                </a:solidFill>
              </a:rPr>
              <a:t>out</a:t>
            </a:r>
            <a:r>
              <a:rPr lang="en-US" sz="3600" dirty="0"/>
              <a:t> the air.</a:t>
            </a:r>
          </a:p>
          <a:p>
            <a:r>
              <a:rPr lang="en-US" sz="3600" dirty="0"/>
              <a:t>Let your anger </a:t>
            </a:r>
            <a:r>
              <a:rPr lang="en-US" sz="3600" dirty="0">
                <a:solidFill>
                  <a:srgbClr val="FF0000"/>
                </a:solidFill>
              </a:rPr>
              <a:t>out</a:t>
            </a:r>
            <a:r>
              <a:rPr lang="en-US" sz="3600" dirty="0"/>
              <a:t>.</a:t>
            </a:r>
          </a:p>
          <a:p>
            <a:r>
              <a:rPr lang="en-US" sz="3600" dirty="0"/>
              <a:t>Pick </a:t>
            </a:r>
            <a:r>
              <a:rPr lang="en-US" sz="3600" dirty="0">
                <a:solidFill>
                  <a:srgbClr val="FF0000"/>
                </a:solidFill>
              </a:rPr>
              <a:t>out</a:t>
            </a:r>
            <a:r>
              <a:rPr lang="en-US" sz="3600" dirty="0"/>
              <a:t> the best theory.</a:t>
            </a:r>
          </a:p>
          <a:p>
            <a:r>
              <a:rPr lang="en-US" sz="3600" dirty="0"/>
              <a:t>Down </a:t>
            </a:r>
            <a:r>
              <a:rPr lang="en-US" sz="3600" dirty="0">
                <a:solidFill>
                  <a:srgbClr val="FF0000"/>
                </a:solidFill>
              </a:rPr>
              <a:t>out</a:t>
            </a:r>
            <a:r>
              <a:rPr lang="en-US" sz="3600" dirty="0"/>
              <a:t> the music.</a:t>
            </a:r>
          </a:p>
          <a:p>
            <a:r>
              <a:rPr lang="en-US" sz="3600" dirty="0"/>
              <a:t>Harry </a:t>
            </a:r>
            <a:r>
              <a:rPr lang="en-US" sz="3600" dirty="0" err="1"/>
              <a:t>weasled</a:t>
            </a:r>
            <a:r>
              <a:rPr lang="en-US" sz="3600" dirty="0"/>
              <a:t> </a:t>
            </a:r>
            <a:r>
              <a:rPr lang="en-US" sz="3600" dirty="0">
                <a:solidFill>
                  <a:srgbClr val="FF0000"/>
                </a:solidFill>
              </a:rPr>
              <a:t>out</a:t>
            </a:r>
            <a:r>
              <a:rPr lang="en-US" sz="3600" dirty="0"/>
              <a:t> of the contract.</a:t>
            </a:r>
            <a:endParaRPr lang="ru-RU" sz="3600" dirty="0"/>
          </a:p>
        </p:txBody>
      </p:sp>
    </p:spTree>
    <p:extLst>
      <p:ext uri="{BB962C8B-B14F-4D97-AF65-F5344CB8AC3E}">
        <p14:creationId xmlns:p14="http://schemas.microsoft.com/office/powerpoint/2010/main" val="1551843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wipe(down)">
                                      <p:cBhvr>
                                        <p:cTn id="10" dur="500"/>
                                        <p:tgtEl>
                                          <p:spTgt spid="11">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wipe(down)">
                                      <p:cBhvr>
                                        <p:cTn id="13" dur="500"/>
                                        <p:tgtEl>
                                          <p:spTgt spid="11">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wipe(down)">
                                      <p:cBhvr>
                                        <p:cTn id="16" dur="500"/>
                                        <p:tgtEl>
                                          <p:spTgt spid="11">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wipe(down)">
                                      <p:cBhvr>
                                        <p:cTn id="19" dur="500"/>
                                        <p:tgtEl>
                                          <p:spTgt spid="11">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wipe(down)">
                                      <p:cBhvr>
                                        <p:cTn id="2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Some basic notions*</a:t>
            </a:r>
            <a:endParaRPr lang="ru-RU" dirty="0"/>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995244850"/>
              </p:ext>
            </p:extLst>
          </p:nvPr>
        </p:nvGraphicFramePr>
        <p:xfrm>
          <a:off x="457200" y="1524000"/>
          <a:ext cx="8229600" cy="4845223"/>
        </p:xfrm>
        <a:graphic>
          <a:graphicData uri="http://schemas.openxmlformats.org/drawingml/2006/table">
            <a:tbl>
              <a:tblPr firstRow="1" bandRow="1">
                <a:tableStyleId>{22838BEF-8BB2-4498-84A7-C5851F593DF1}</a:tableStyleId>
              </a:tblPr>
              <a:tblGrid>
                <a:gridCol w="2203606"/>
                <a:gridCol w="6025994"/>
              </a:tblGrid>
              <a:tr h="735540">
                <a:tc>
                  <a:txBody>
                    <a:bodyPr/>
                    <a:lstStyle/>
                    <a:p>
                      <a:r>
                        <a:rPr lang="en-US" sz="2000" b="0" dirty="0" smtClean="0"/>
                        <a:t>SPACE</a:t>
                      </a:r>
                      <a:endParaRPr lang="ru-RU" sz="2000" b="0" dirty="0"/>
                    </a:p>
                  </a:txBody>
                  <a:tcPr/>
                </a:tc>
                <a:tc>
                  <a:txBody>
                    <a:bodyPr/>
                    <a:lstStyle/>
                    <a:p>
                      <a:r>
                        <a:rPr lang="en-US" sz="2000" b="0" dirty="0" smtClean="0"/>
                        <a:t>UP-DOWN, FRONT-BACK,</a:t>
                      </a:r>
                      <a:r>
                        <a:rPr lang="en-US" sz="2000" b="0" baseline="0" dirty="0" smtClean="0"/>
                        <a:t> LEFT-RIGHT, NEAR-FAR, CENTER-PERIFERY, CONTACT</a:t>
                      </a:r>
                      <a:endParaRPr lang="ru-RU" sz="2000" b="0" dirty="0"/>
                    </a:p>
                  </a:txBody>
                  <a:tcPr/>
                </a:tc>
              </a:tr>
              <a:tr h="426146">
                <a:tc>
                  <a:txBody>
                    <a:bodyPr/>
                    <a:lstStyle/>
                    <a:p>
                      <a:r>
                        <a:rPr lang="en-US" sz="2000" dirty="0" smtClean="0"/>
                        <a:t>SCALE</a:t>
                      </a:r>
                      <a:endParaRPr lang="ru-RU" sz="2000" dirty="0"/>
                    </a:p>
                  </a:txBody>
                  <a:tcPr/>
                </a:tc>
                <a:tc>
                  <a:txBody>
                    <a:bodyPr/>
                    <a:lstStyle/>
                    <a:p>
                      <a:r>
                        <a:rPr lang="en-US" sz="2000" dirty="0" smtClean="0"/>
                        <a:t>PATH</a:t>
                      </a:r>
                      <a:endParaRPr lang="ru-RU" sz="2000" dirty="0"/>
                    </a:p>
                  </a:txBody>
                  <a:tcPr/>
                </a:tc>
              </a:tr>
              <a:tr h="735540">
                <a:tc>
                  <a:txBody>
                    <a:bodyPr/>
                    <a:lstStyle/>
                    <a:p>
                      <a:r>
                        <a:rPr lang="en-US" sz="2000" dirty="0" smtClean="0"/>
                        <a:t>CONTAINER</a:t>
                      </a:r>
                      <a:endParaRPr lang="ru-RU" sz="2000" dirty="0"/>
                    </a:p>
                  </a:txBody>
                  <a:tcPr/>
                </a:tc>
                <a:tc>
                  <a:txBody>
                    <a:bodyPr/>
                    <a:lstStyle/>
                    <a:p>
                      <a:r>
                        <a:rPr lang="en-US" sz="2000" dirty="0" smtClean="0"/>
                        <a:t>CONTAINMENT, IN-OUT, SURFACE, FULL-EMPTY, CONTENT</a:t>
                      </a:r>
                      <a:endParaRPr lang="ru-RU" sz="2000" dirty="0"/>
                    </a:p>
                  </a:txBody>
                  <a:tcPr/>
                </a:tc>
              </a:tr>
              <a:tr h="1050771">
                <a:tc>
                  <a:txBody>
                    <a:bodyPr/>
                    <a:lstStyle/>
                    <a:p>
                      <a:r>
                        <a:rPr lang="en-US" sz="2000" dirty="0" smtClean="0"/>
                        <a:t>FORCE</a:t>
                      </a:r>
                      <a:endParaRPr lang="ru-RU" sz="2000" dirty="0"/>
                    </a:p>
                  </a:txBody>
                  <a:tcPr/>
                </a:tc>
                <a:tc>
                  <a:txBody>
                    <a:bodyPr/>
                    <a:lstStyle/>
                    <a:p>
                      <a:r>
                        <a:rPr lang="en-US" sz="2000" dirty="0" smtClean="0"/>
                        <a:t>BALANCE, COUNTERFORCE, COMPULSION, RESTRAINT, ENABLEMENT,</a:t>
                      </a:r>
                      <a:r>
                        <a:rPr lang="en-US" sz="2000" baseline="0" dirty="0" smtClean="0"/>
                        <a:t> BLOCKAGE, DIVERSION, ATTRACTION</a:t>
                      </a:r>
                      <a:endParaRPr lang="ru-RU" sz="2000" dirty="0"/>
                    </a:p>
                  </a:txBody>
                  <a:tcPr/>
                </a:tc>
              </a:tr>
              <a:tr h="735540">
                <a:tc>
                  <a:txBody>
                    <a:bodyPr/>
                    <a:lstStyle/>
                    <a:p>
                      <a:r>
                        <a:rPr lang="en-US" sz="2000" dirty="0" smtClean="0"/>
                        <a:t>UNITY/MULTIPLICITY</a:t>
                      </a:r>
                      <a:endParaRPr lang="ru-RU" sz="2000" dirty="0"/>
                    </a:p>
                  </a:txBody>
                  <a:tcPr/>
                </a:tc>
                <a:tc>
                  <a:txBody>
                    <a:bodyPr/>
                    <a:lstStyle/>
                    <a:p>
                      <a:r>
                        <a:rPr lang="en-US" sz="2000" dirty="0" smtClean="0"/>
                        <a:t>MERGING, COLLECTION, SPLITTING, ITERATION, PART-WHOLE,</a:t>
                      </a:r>
                      <a:r>
                        <a:rPr lang="en-US" sz="2000" baseline="0" dirty="0" smtClean="0"/>
                        <a:t> MASS-COUNT, LINK</a:t>
                      </a:r>
                      <a:endParaRPr lang="ru-RU" sz="2000" dirty="0"/>
                    </a:p>
                  </a:txBody>
                  <a:tcPr/>
                </a:tc>
              </a:tr>
              <a:tr h="426146">
                <a:tc>
                  <a:txBody>
                    <a:bodyPr/>
                    <a:lstStyle/>
                    <a:p>
                      <a:r>
                        <a:rPr lang="en-US" sz="2000" dirty="0" smtClean="0"/>
                        <a:t>IDENTITY</a:t>
                      </a:r>
                      <a:endParaRPr lang="ru-RU" sz="2000" dirty="0"/>
                    </a:p>
                  </a:txBody>
                  <a:tcPr/>
                </a:tc>
                <a:tc>
                  <a:txBody>
                    <a:bodyPr/>
                    <a:lstStyle/>
                    <a:p>
                      <a:r>
                        <a:rPr lang="en-US" sz="2000" dirty="0" smtClean="0"/>
                        <a:t>MATCHING,</a:t>
                      </a:r>
                      <a:r>
                        <a:rPr lang="en-US" sz="2000" baseline="0" dirty="0" smtClean="0"/>
                        <a:t> SUPERIMPOSITION</a:t>
                      </a:r>
                      <a:endParaRPr lang="ru-RU" sz="2000" dirty="0"/>
                    </a:p>
                  </a:txBody>
                  <a:tcPr/>
                </a:tc>
              </a:tr>
              <a:tr h="735540">
                <a:tc>
                  <a:txBody>
                    <a:bodyPr/>
                    <a:lstStyle/>
                    <a:p>
                      <a:r>
                        <a:rPr lang="en-US" sz="2000" dirty="0" smtClean="0"/>
                        <a:t>EXISTENCE</a:t>
                      </a:r>
                      <a:endParaRPr lang="ru-RU" sz="2000" dirty="0"/>
                    </a:p>
                  </a:txBody>
                  <a:tcPr/>
                </a:tc>
                <a:tc>
                  <a:txBody>
                    <a:bodyPr/>
                    <a:lstStyle/>
                    <a:p>
                      <a:r>
                        <a:rPr lang="en-US" sz="2000" dirty="0" smtClean="0"/>
                        <a:t>REMOVAL, BOUNDED SPACE, CYCLE, OBJECT, PROCESS</a:t>
                      </a:r>
                      <a:endParaRPr lang="ru-RU" sz="2000" dirty="0"/>
                    </a:p>
                  </a:txBody>
                  <a:tcPr/>
                </a:tc>
              </a:tr>
            </a:tbl>
          </a:graphicData>
        </a:graphic>
      </p:graphicFrame>
    </p:spTree>
    <p:extLst>
      <p:ext uri="{BB962C8B-B14F-4D97-AF65-F5344CB8AC3E}">
        <p14:creationId xmlns:p14="http://schemas.microsoft.com/office/powerpoint/2010/main" val="2493628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Some basic notions</a:t>
            </a:r>
            <a:endParaRPr lang="ru-RU" dirty="0"/>
          </a:p>
        </p:txBody>
      </p:sp>
      <p:sp>
        <p:nvSpPr>
          <p:cNvPr id="3" name="Содержимое 2"/>
          <p:cNvSpPr>
            <a:spLocks noGrp="1"/>
          </p:cNvSpPr>
          <p:nvPr>
            <p:ph idx="1"/>
          </p:nvPr>
        </p:nvSpPr>
        <p:spPr/>
        <p:txBody>
          <a:bodyPr/>
          <a:lstStyle/>
          <a:p>
            <a:r>
              <a:rPr lang="en-US" dirty="0" smtClean="0"/>
              <a:t>Idealized Cognitive Models (ICM)</a:t>
            </a:r>
            <a:endParaRPr lang="ru-RU" dirty="0"/>
          </a:p>
        </p:txBody>
      </p:sp>
      <p:pic>
        <p:nvPicPr>
          <p:cNvPr id="4" name="Изображение 3"/>
          <p:cNvPicPr>
            <a:picLocks noChangeAspect="1"/>
          </p:cNvPicPr>
          <p:nvPr/>
        </p:nvPicPr>
        <p:blipFill>
          <a:blip r:embed="rId3"/>
          <a:stretch>
            <a:fillRect/>
          </a:stretch>
        </p:blipFill>
        <p:spPr>
          <a:xfrm>
            <a:off x="3454400" y="3429000"/>
            <a:ext cx="2235200" cy="2235200"/>
          </a:xfrm>
          <a:prstGeom prst="rect">
            <a:avLst/>
          </a:prstGeom>
        </p:spPr>
      </p:pic>
      <p:pic>
        <p:nvPicPr>
          <p:cNvPr id="5" name="Изображение 4"/>
          <p:cNvPicPr>
            <a:picLocks noChangeAspect="1"/>
          </p:cNvPicPr>
          <p:nvPr/>
        </p:nvPicPr>
        <p:blipFill>
          <a:blip r:embed="rId4"/>
          <a:stretch>
            <a:fillRect/>
          </a:stretch>
        </p:blipFill>
        <p:spPr>
          <a:xfrm>
            <a:off x="5689600" y="2201332"/>
            <a:ext cx="3093293" cy="1689101"/>
          </a:xfrm>
          <a:prstGeom prst="rect">
            <a:avLst/>
          </a:prstGeom>
        </p:spPr>
      </p:pic>
      <p:pic>
        <p:nvPicPr>
          <p:cNvPr id="8" name="Изображение 7"/>
          <p:cNvPicPr>
            <a:picLocks noChangeAspect="1"/>
          </p:cNvPicPr>
          <p:nvPr/>
        </p:nvPicPr>
        <p:blipFill>
          <a:blip r:embed="rId5"/>
          <a:stretch>
            <a:fillRect/>
          </a:stretch>
        </p:blipFill>
        <p:spPr>
          <a:xfrm>
            <a:off x="834188" y="4591393"/>
            <a:ext cx="2141849" cy="2131140"/>
          </a:xfrm>
          <a:prstGeom prst="rect">
            <a:avLst/>
          </a:prstGeom>
        </p:spPr>
      </p:pic>
      <p:pic>
        <p:nvPicPr>
          <p:cNvPr id="9" name="Изображение 8"/>
          <p:cNvPicPr>
            <a:picLocks noChangeAspect="1"/>
          </p:cNvPicPr>
          <p:nvPr/>
        </p:nvPicPr>
        <p:blipFill>
          <a:blip r:embed="rId6"/>
          <a:stretch>
            <a:fillRect/>
          </a:stretch>
        </p:blipFill>
        <p:spPr>
          <a:xfrm>
            <a:off x="6018760" y="4591394"/>
            <a:ext cx="2827045" cy="2266606"/>
          </a:xfrm>
          <a:prstGeom prst="rect">
            <a:avLst/>
          </a:prstGeom>
        </p:spPr>
      </p:pic>
      <p:pic>
        <p:nvPicPr>
          <p:cNvPr id="10" name="Изображение 9"/>
          <p:cNvPicPr>
            <a:picLocks noChangeAspect="1"/>
          </p:cNvPicPr>
          <p:nvPr/>
        </p:nvPicPr>
        <p:blipFill>
          <a:blip r:embed="rId7"/>
          <a:stretch>
            <a:fillRect/>
          </a:stretch>
        </p:blipFill>
        <p:spPr>
          <a:xfrm>
            <a:off x="457200" y="2178177"/>
            <a:ext cx="2667000" cy="2501646"/>
          </a:xfrm>
          <a:prstGeom prst="rect">
            <a:avLst/>
          </a:prstGeom>
        </p:spPr>
      </p:pic>
    </p:spTree>
    <p:extLst>
      <p:ext uri="{BB962C8B-B14F-4D97-AF65-F5344CB8AC3E}">
        <p14:creationId xmlns:p14="http://schemas.microsoft.com/office/powerpoint/2010/main" val="40077012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smtClean="0"/>
              <a:t>Outline </a:t>
            </a:r>
            <a:endParaRPr lang="ru-RU"/>
          </a:p>
        </p:txBody>
      </p:sp>
      <p:sp>
        <p:nvSpPr>
          <p:cNvPr id="3" name="Содержимое 2"/>
          <p:cNvSpPr>
            <a:spLocks noGrp="1"/>
          </p:cNvSpPr>
          <p:nvPr>
            <p:ph idx="1"/>
          </p:nvPr>
        </p:nvSpPr>
        <p:spPr/>
        <p:txBody>
          <a:bodyPr>
            <a:normAutofit/>
          </a:bodyPr>
          <a:lstStyle/>
          <a:p>
            <a:r>
              <a:rPr lang="en-US" sz="4000" dirty="0" smtClean="0"/>
              <a:t>Some basic notions of CMT</a:t>
            </a:r>
          </a:p>
          <a:p>
            <a:r>
              <a:rPr lang="en-US" sz="4000" dirty="0" smtClean="0"/>
              <a:t>Conceptual metaphor</a:t>
            </a:r>
          </a:p>
          <a:p>
            <a:r>
              <a:rPr lang="en-US" sz="4000" dirty="0" smtClean="0"/>
              <a:t>Blending theory</a:t>
            </a:r>
          </a:p>
          <a:p>
            <a:r>
              <a:rPr lang="en-US" sz="4000" dirty="0" smtClean="0"/>
              <a:t>Conceptual metonymy</a:t>
            </a:r>
          </a:p>
          <a:p>
            <a:r>
              <a:rPr lang="en-US" sz="4000" dirty="0" smtClean="0"/>
              <a:t>Conceptual oxymoron</a:t>
            </a:r>
          </a:p>
          <a:p>
            <a:endParaRPr lang="ru-RU" sz="4000" dirty="0"/>
          </a:p>
        </p:txBody>
      </p:sp>
    </p:spTree>
    <p:extLst>
      <p:ext uri="{BB962C8B-B14F-4D97-AF65-F5344CB8AC3E}">
        <p14:creationId xmlns:p14="http://schemas.microsoft.com/office/powerpoint/2010/main" val="41857231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Some basic notions </a:t>
            </a:r>
            <a:endParaRPr lang="ru-RU" dirty="0"/>
          </a:p>
        </p:txBody>
      </p:sp>
      <p:sp>
        <p:nvSpPr>
          <p:cNvPr id="3" name="Содержимое 2"/>
          <p:cNvSpPr>
            <a:spLocks noGrp="1"/>
          </p:cNvSpPr>
          <p:nvPr>
            <p:ph idx="1"/>
          </p:nvPr>
        </p:nvSpPr>
        <p:spPr/>
        <p:txBody>
          <a:bodyPr>
            <a:normAutofit/>
          </a:bodyPr>
          <a:lstStyle/>
          <a:p>
            <a:r>
              <a:rPr lang="en-US" sz="3200" dirty="0"/>
              <a:t>Idealized prototypical </a:t>
            </a:r>
            <a:r>
              <a:rPr lang="en-US" sz="3200" dirty="0" smtClean="0"/>
              <a:t>image</a:t>
            </a:r>
          </a:p>
          <a:p>
            <a:r>
              <a:rPr lang="en-US" sz="3200" dirty="0" smtClean="0"/>
              <a:t>Domains </a:t>
            </a:r>
            <a:r>
              <a:rPr lang="en-US" sz="3200" dirty="0"/>
              <a:t>of knowledge accompanied by conceptual </a:t>
            </a:r>
            <a:r>
              <a:rPr lang="en-US" sz="3200" dirty="0" smtClean="0"/>
              <a:t>slots</a:t>
            </a:r>
          </a:p>
          <a:p>
            <a:r>
              <a:rPr lang="en-US" sz="3200" dirty="0" smtClean="0"/>
              <a:t>Individual </a:t>
            </a:r>
            <a:r>
              <a:rPr lang="en-US" sz="3200" dirty="0"/>
              <a:t>by </a:t>
            </a:r>
            <a:r>
              <a:rPr lang="en-US" sz="3200" dirty="0" smtClean="0"/>
              <a:t>nature</a:t>
            </a:r>
          </a:p>
          <a:p>
            <a:r>
              <a:rPr lang="en-US" sz="3200" dirty="0" smtClean="0"/>
              <a:t>Experience</a:t>
            </a:r>
            <a:r>
              <a:rPr lang="en-US" sz="3200" dirty="0"/>
              <a:t>-</a:t>
            </a:r>
            <a:r>
              <a:rPr lang="en-US" sz="3200" dirty="0" smtClean="0"/>
              <a:t>based</a:t>
            </a:r>
          </a:p>
          <a:p>
            <a:r>
              <a:rPr lang="en-US" sz="3200" dirty="0" smtClean="0"/>
              <a:t>Develops constantly</a:t>
            </a:r>
          </a:p>
          <a:p>
            <a:r>
              <a:rPr lang="en-US" sz="3200" dirty="0" smtClean="0"/>
              <a:t>In </a:t>
            </a:r>
            <a:r>
              <a:rPr lang="en-US" sz="3200" dirty="0"/>
              <a:t>the </a:t>
            </a:r>
            <a:r>
              <a:rPr lang="en-US" sz="3200" dirty="0" smtClean="0"/>
              <a:t>texts, activated </a:t>
            </a:r>
            <a:r>
              <a:rPr lang="en-US" sz="3200" dirty="0"/>
              <a:t>by minimal syntactic or lexical </a:t>
            </a:r>
            <a:r>
              <a:rPr lang="en-US" sz="3200" dirty="0" smtClean="0"/>
              <a:t>marker</a:t>
            </a:r>
            <a:endParaRPr lang="ru-RU" sz="3200" dirty="0"/>
          </a:p>
          <a:p>
            <a:endParaRPr lang="ru-RU" sz="3200" dirty="0"/>
          </a:p>
        </p:txBody>
      </p:sp>
    </p:spTree>
    <p:extLst>
      <p:ext uri="{BB962C8B-B14F-4D97-AF65-F5344CB8AC3E}">
        <p14:creationId xmlns:p14="http://schemas.microsoft.com/office/powerpoint/2010/main" val="22308049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What is conceptual metaphor?</a:t>
            </a:r>
            <a:endParaRPr lang="ru-RU" dirty="0"/>
          </a:p>
        </p:txBody>
      </p:sp>
      <p:pic>
        <p:nvPicPr>
          <p:cNvPr id="4" name="Содержимое 3"/>
          <p:cNvPicPr>
            <a:picLocks noGrp="1" noChangeAspect="1"/>
          </p:cNvPicPr>
          <p:nvPr>
            <p:ph idx="1"/>
          </p:nvPr>
        </p:nvPicPr>
        <p:blipFill>
          <a:blip r:embed="rId3"/>
          <a:srcRect l="-69174" r="-69174"/>
          <a:stretch>
            <a:fillRect/>
          </a:stretch>
        </p:blipFill>
        <p:spPr/>
      </p:pic>
    </p:spTree>
    <p:extLst>
      <p:ext uri="{BB962C8B-B14F-4D97-AF65-F5344CB8AC3E}">
        <p14:creationId xmlns:p14="http://schemas.microsoft.com/office/powerpoint/2010/main" val="356676493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What is conceptual metaphor?</a:t>
            </a:r>
            <a:endParaRPr lang="ru-RU" dirty="0"/>
          </a:p>
        </p:txBody>
      </p:sp>
      <p:sp>
        <p:nvSpPr>
          <p:cNvPr id="3" name="Содержимое 2"/>
          <p:cNvSpPr>
            <a:spLocks noGrp="1"/>
          </p:cNvSpPr>
          <p:nvPr>
            <p:ph idx="1"/>
          </p:nvPr>
        </p:nvSpPr>
        <p:spPr>
          <a:xfrm>
            <a:off x="169333" y="1600200"/>
            <a:ext cx="8805333" cy="4876800"/>
          </a:xfrm>
        </p:spPr>
        <p:txBody>
          <a:bodyPr>
            <a:noAutofit/>
          </a:bodyPr>
          <a:lstStyle/>
          <a:p>
            <a:pPr marL="182880" lvl="2">
              <a:buSzPct val="85000"/>
            </a:pPr>
            <a:r>
              <a:rPr lang="en-US" sz="2800" i="1" dirty="0">
                <a:latin typeface="Lucida Sans Unicode" charset="0"/>
              </a:rPr>
              <a:t>People might say that they try to give their children an education so they will </a:t>
            </a:r>
            <a:r>
              <a:rPr lang="en-US" sz="2800" b="1" i="1" u="sng" dirty="0">
                <a:latin typeface="Lucida Sans Unicode" charset="0"/>
              </a:rPr>
              <a:t>get a good start</a:t>
            </a:r>
            <a:r>
              <a:rPr lang="en-US" sz="2800" i="1" dirty="0">
                <a:latin typeface="Lucida Sans Unicode" charset="0"/>
              </a:rPr>
              <a:t> in life. If their children act out, they hope that they are just </a:t>
            </a:r>
            <a:r>
              <a:rPr lang="en-US" sz="2800" b="1" i="1" u="sng" dirty="0">
                <a:latin typeface="Lucida Sans Unicode" charset="0"/>
              </a:rPr>
              <a:t>going through a stage </a:t>
            </a:r>
            <a:r>
              <a:rPr lang="en-US" sz="2800" i="1" dirty="0">
                <a:latin typeface="Lucida Sans Unicode" charset="0"/>
              </a:rPr>
              <a:t>and that they will </a:t>
            </a:r>
            <a:r>
              <a:rPr lang="en-US" sz="2800" b="1" i="1" u="sng" dirty="0">
                <a:latin typeface="Lucida Sans Unicode" charset="0"/>
              </a:rPr>
              <a:t>get over </a:t>
            </a:r>
            <a:r>
              <a:rPr lang="en-US" sz="2800" i="1" dirty="0">
                <a:latin typeface="Lucida Sans Unicode" charset="0"/>
              </a:rPr>
              <a:t>it. Parents hope that their children won’t </a:t>
            </a:r>
            <a:r>
              <a:rPr lang="en-US" sz="2800" b="1" i="1" u="sng" dirty="0">
                <a:latin typeface="Lucida Sans Unicode" charset="0"/>
              </a:rPr>
              <a:t>be burdened </a:t>
            </a:r>
            <a:r>
              <a:rPr lang="en-US" sz="2800" i="1" dirty="0">
                <a:latin typeface="Lucida Sans Unicode" charset="0"/>
              </a:rPr>
              <a:t>with financial worries or ill health and, if they face such difficulties, that they will be able </a:t>
            </a:r>
            <a:r>
              <a:rPr lang="en-US" sz="2800" b="1" i="1" u="sng" dirty="0">
                <a:latin typeface="Lucida Sans Unicode" charset="0"/>
              </a:rPr>
              <a:t>to overcome </a:t>
            </a:r>
            <a:r>
              <a:rPr lang="en-US" sz="2800" i="1" dirty="0">
                <a:latin typeface="Lucida Sans Unicode" charset="0"/>
              </a:rPr>
              <a:t>them. Parents hope that their children will have a </a:t>
            </a:r>
            <a:r>
              <a:rPr lang="en-US" sz="2800" b="1" i="1" u="sng" dirty="0">
                <a:latin typeface="Lucida Sans Unicode" charset="0"/>
              </a:rPr>
              <a:t>long life span </a:t>
            </a:r>
            <a:r>
              <a:rPr lang="en-US" sz="2800" i="1" dirty="0">
                <a:latin typeface="Lucida Sans Unicode" charset="0"/>
              </a:rPr>
              <a:t>and that they will </a:t>
            </a:r>
            <a:r>
              <a:rPr lang="en-US" sz="2800" b="1" i="1" u="sng" dirty="0">
                <a:latin typeface="Lucida Sans Unicode" charset="0"/>
              </a:rPr>
              <a:t>go far in life</a:t>
            </a:r>
            <a:r>
              <a:rPr lang="en-US" sz="2800" i="1" dirty="0">
                <a:latin typeface="Lucida Sans Unicode" charset="0"/>
              </a:rPr>
              <a:t>. But they also know that their children, as all mortals, </a:t>
            </a:r>
            <a:r>
              <a:rPr lang="en-US" sz="2800" b="1" i="1" u="sng" dirty="0">
                <a:latin typeface="Lucida Sans Unicode" charset="0"/>
              </a:rPr>
              <a:t>will reach the end of the road</a:t>
            </a:r>
            <a:r>
              <a:rPr lang="en-US" sz="2800" i="1" dirty="0">
                <a:latin typeface="Lucida Sans Unicode" charset="0"/>
              </a:rPr>
              <a:t>. </a:t>
            </a:r>
            <a:endParaRPr lang="ru-RU" sz="2800" i="1" dirty="0">
              <a:latin typeface="Lucida Sans Unicode" charset="0"/>
            </a:endParaRPr>
          </a:p>
          <a:p>
            <a:endParaRPr lang="ru-RU" sz="3600" dirty="0"/>
          </a:p>
        </p:txBody>
      </p:sp>
    </p:spTree>
    <p:extLst>
      <p:ext uri="{BB962C8B-B14F-4D97-AF65-F5344CB8AC3E}">
        <p14:creationId xmlns:p14="http://schemas.microsoft.com/office/powerpoint/2010/main" val="12153540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What is conceptual metaphor?</a:t>
            </a:r>
            <a:endParaRPr lang="ru-RU" dirty="0"/>
          </a:p>
        </p:txBody>
      </p:sp>
      <p:sp>
        <p:nvSpPr>
          <p:cNvPr id="3" name="Содержимое 2"/>
          <p:cNvSpPr>
            <a:spLocks noGrp="1"/>
          </p:cNvSpPr>
          <p:nvPr>
            <p:ph idx="1"/>
          </p:nvPr>
        </p:nvSpPr>
        <p:spPr>
          <a:xfrm>
            <a:off x="457200" y="1600200"/>
            <a:ext cx="4855633" cy="4876800"/>
          </a:xfrm>
        </p:spPr>
        <p:txBody>
          <a:bodyPr>
            <a:normAutofit fontScale="92500" lnSpcReduction="20000"/>
          </a:bodyPr>
          <a:lstStyle/>
          <a:p>
            <a:pPr lvl="6">
              <a:defRPr/>
            </a:pPr>
            <a:r>
              <a:rPr lang="en-US" sz="1700" b="1" dirty="0"/>
              <a:t>The Road Not Taken</a:t>
            </a:r>
          </a:p>
          <a:p>
            <a:pPr marL="182563" lvl="6" indent="-182563">
              <a:defRPr/>
            </a:pPr>
            <a:r>
              <a:rPr lang="en-US" sz="1700" dirty="0"/>
              <a:t>Two roads diverged in a yellow wood,</a:t>
            </a:r>
            <a:br>
              <a:rPr lang="en-US" sz="1700" dirty="0"/>
            </a:br>
            <a:r>
              <a:rPr lang="en-US" sz="1700" dirty="0"/>
              <a:t>And sorry I could not travel both</a:t>
            </a:r>
            <a:br>
              <a:rPr lang="en-US" sz="1700" dirty="0"/>
            </a:br>
            <a:r>
              <a:rPr lang="en-US" sz="1700" dirty="0"/>
              <a:t>And be one traveler, long I stood</a:t>
            </a:r>
            <a:br>
              <a:rPr lang="en-US" sz="1700" dirty="0"/>
            </a:br>
            <a:r>
              <a:rPr lang="en-US" sz="1700" dirty="0"/>
              <a:t>And looked down one as far as I could</a:t>
            </a:r>
            <a:br>
              <a:rPr lang="en-US" sz="1700" dirty="0"/>
            </a:br>
            <a:r>
              <a:rPr lang="en-US" sz="1700" dirty="0"/>
              <a:t>To where it bent in the undergrowth;</a:t>
            </a:r>
            <a:br>
              <a:rPr lang="en-US" sz="1700" dirty="0"/>
            </a:br>
            <a:r>
              <a:rPr lang="en-US" sz="1700" dirty="0"/>
              <a:t/>
            </a:r>
            <a:br>
              <a:rPr lang="en-US" sz="1700" dirty="0"/>
            </a:br>
            <a:r>
              <a:rPr lang="en-US" sz="1700" dirty="0"/>
              <a:t>Then took the other, as just as fair,</a:t>
            </a:r>
            <a:br>
              <a:rPr lang="en-US" sz="1700" dirty="0"/>
            </a:br>
            <a:r>
              <a:rPr lang="en-US" sz="1700" dirty="0"/>
              <a:t>And having perhaps the better claim,</a:t>
            </a:r>
            <a:br>
              <a:rPr lang="en-US" sz="1700" dirty="0"/>
            </a:br>
            <a:r>
              <a:rPr lang="en-US" sz="1700" dirty="0"/>
              <a:t>Because it was grassy and wanted wear;</a:t>
            </a:r>
            <a:br>
              <a:rPr lang="en-US" sz="1700" dirty="0"/>
            </a:br>
            <a:r>
              <a:rPr lang="en-US" sz="1700" dirty="0"/>
              <a:t>Though as for that the passing there</a:t>
            </a:r>
            <a:br>
              <a:rPr lang="en-US" sz="1700" dirty="0"/>
            </a:br>
            <a:r>
              <a:rPr lang="en-US" sz="1700" dirty="0"/>
              <a:t>Had worn them really about the same,</a:t>
            </a:r>
            <a:br>
              <a:rPr lang="en-US" sz="1700" dirty="0"/>
            </a:br>
            <a:r>
              <a:rPr lang="en-US" sz="1700" dirty="0"/>
              <a:t/>
            </a:r>
            <a:br>
              <a:rPr lang="en-US" sz="1700" dirty="0"/>
            </a:br>
            <a:r>
              <a:rPr lang="en-US" sz="1700" dirty="0"/>
              <a:t>And both that morning equally lay</a:t>
            </a:r>
            <a:br>
              <a:rPr lang="en-US" sz="1700" dirty="0"/>
            </a:br>
            <a:r>
              <a:rPr lang="en-US" sz="1700" dirty="0"/>
              <a:t>In leaves no step had trodden black.</a:t>
            </a:r>
            <a:br>
              <a:rPr lang="en-US" sz="1700" dirty="0"/>
            </a:br>
            <a:r>
              <a:rPr lang="en-US" sz="1700" dirty="0"/>
              <a:t>Oh, I kept the first for another day!</a:t>
            </a:r>
            <a:br>
              <a:rPr lang="en-US" sz="1700" dirty="0"/>
            </a:br>
            <a:r>
              <a:rPr lang="en-US" sz="1700" dirty="0"/>
              <a:t>Yet knowing how way leads on to way,</a:t>
            </a:r>
            <a:br>
              <a:rPr lang="en-US" sz="1700" dirty="0"/>
            </a:br>
            <a:r>
              <a:rPr lang="en-US" sz="1700" dirty="0"/>
              <a:t>I doubted if I should ever come back.</a:t>
            </a:r>
            <a:br>
              <a:rPr lang="en-US" sz="1700" dirty="0"/>
            </a:br>
            <a:r>
              <a:rPr lang="en-US" sz="1700" dirty="0"/>
              <a:t/>
            </a:r>
            <a:br>
              <a:rPr lang="en-US" sz="1700" dirty="0"/>
            </a:br>
            <a:r>
              <a:rPr lang="en-US" sz="1700" dirty="0"/>
              <a:t>I shall be telling this with a sigh</a:t>
            </a:r>
            <a:br>
              <a:rPr lang="en-US" sz="1700" dirty="0"/>
            </a:br>
            <a:r>
              <a:rPr lang="en-US" sz="1700" dirty="0"/>
              <a:t>Somewhere ages and ages hence:</a:t>
            </a:r>
            <a:br>
              <a:rPr lang="en-US" sz="1700" dirty="0"/>
            </a:br>
            <a:r>
              <a:rPr lang="en-US" sz="1700" dirty="0"/>
              <a:t>Two roads diverged in a wood, and I-</a:t>
            </a:r>
            <a:br>
              <a:rPr lang="en-US" sz="1700" dirty="0"/>
            </a:br>
            <a:r>
              <a:rPr lang="en-US" sz="1700" dirty="0"/>
              <a:t>I took the one less traveled by,</a:t>
            </a:r>
            <a:br>
              <a:rPr lang="en-US" sz="1700" dirty="0"/>
            </a:br>
            <a:r>
              <a:rPr lang="en-US" sz="1700" dirty="0"/>
              <a:t>And that has made all the </a:t>
            </a:r>
            <a:r>
              <a:rPr lang="en-US" sz="1700" dirty="0" smtClean="0"/>
              <a:t>difference (</a:t>
            </a:r>
            <a:r>
              <a:rPr lang="en-US" sz="1700" dirty="0" err="1" smtClean="0"/>
              <a:t>R.Frost</a:t>
            </a:r>
            <a:r>
              <a:rPr lang="en-US" sz="1700" dirty="0" smtClean="0"/>
              <a:t>). </a:t>
            </a:r>
            <a:endParaRPr lang="en-US" sz="1700" dirty="0"/>
          </a:p>
        </p:txBody>
      </p:sp>
      <p:pic>
        <p:nvPicPr>
          <p:cNvPr id="4" name="The Road not Taken - Robert Frost by Alan Ba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16500" y="2328333"/>
            <a:ext cx="4064000" cy="3048000"/>
          </a:xfrm>
          <a:prstGeom prst="rect">
            <a:avLst/>
          </a:prstGeom>
        </p:spPr>
      </p:pic>
      <p:sp>
        <p:nvSpPr>
          <p:cNvPr id="5" name="TextBox 4"/>
          <p:cNvSpPr txBox="1"/>
          <p:nvPr/>
        </p:nvSpPr>
        <p:spPr>
          <a:xfrm>
            <a:off x="5842000" y="5757333"/>
            <a:ext cx="2844800" cy="369332"/>
          </a:xfrm>
          <a:prstGeom prst="rect">
            <a:avLst/>
          </a:prstGeom>
          <a:noFill/>
        </p:spPr>
        <p:txBody>
          <a:bodyPr wrap="square" rtlCol="0">
            <a:spAutoFit/>
          </a:bodyPr>
          <a:lstStyle/>
          <a:p>
            <a:pPr algn="ctr"/>
            <a:r>
              <a:rPr lang="en-US" dirty="0" smtClean="0"/>
              <a:t>Read by Alan Bates</a:t>
            </a:r>
            <a:endParaRPr lang="ru-RU" dirty="0"/>
          </a:p>
        </p:txBody>
      </p:sp>
    </p:spTree>
    <p:extLst>
      <p:ext uri="{BB962C8B-B14F-4D97-AF65-F5344CB8AC3E}">
        <p14:creationId xmlns:p14="http://schemas.microsoft.com/office/powerpoint/2010/main" val="126221186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George </a:t>
            </a:r>
            <a:r>
              <a:rPr lang="en-US" dirty="0" err="1" smtClean="0"/>
              <a:t>Lakoff</a:t>
            </a:r>
            <a:endParaRPr lang="ru-RU" dirty="0"/>
          </a:p>
        </p:txBody>
      </p:sp>
      <p:pic>
        <p:nvPicPr>
          <p:cNvPr id="4" name="Содержимое 3"/>
          <p:cNvPicPr>
            <a:picLocks noGrp="1" noChangeAspect="1"/>
          </p:cNvPicPr>
          <p:nvPr>
            <p:ph idx="1"/>
          </p:nvPr>
        </p:nvPicPr>
        <p:blipFill>
          <a:blip r:embed="rId2"/>
          <a:srcRect t="5475" b="5475"/>
          <a:stretch>
            <a:fillRect/>
          </a:stretch>
        </p:blipFill>
        <p:spPr>
          <a:prstGeom prst="rect">
            <a:avLst/>
          </a:prstGeom>
        </p:spPr>
      </p:pic>
    </p:spTree>
    <p:extLst>
      <p:ext uri="{BB962C8B-B14F-4D97-AF65-F5344CB8AC3E}">
        <p14:creationId xmlns:p14="http://schemas.microsoft.com/office/powerpoint/2010/main" val="11141668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Mark Johnson</a:t>
            </a:r>
            <a:endParaRPr lang="ru-RU" dirty="0"/>
          </a:p>
        </p:txBody>
      </p:sp>
      <p:pic>
        <p:nvPicPr>
          <p:cNvPr id="4" name="Содержимое 3"/>
          <p:cNvPicPr>
            <a:picLocks noGrp="1" noChangeAspect="1"/>
          </p:cNvPicPr>
          <p:nvPr>
            <p:ph idx="1"/>
          </p:nvPr>
        </p:nvPicPr>
        <p:blipFill>
          <a:blip r:embed="rId2"/>
          <a:srcRect l="-76563" r="-76563"/>
          <a:stretch>
            <a:fillRect/>
          </a:stretch>
        </p:blipFill>
        <p:spPr/>
      </p:pic>
    </p:spTree>
    <p:extLst>
      <p:ext uri="{BB962C8B-B14F-4D97-AF65-F5344CB8AC3E}">
        <p14:creationId xmlns:p14="http://schemas.microsoft.com/office/powerpoint/2010/main" val="223920389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err="1" smtClean="0"/>
              <a:t>Zoltan</a:t>
            </a:r>
            <a:r>
              <a:rPr lang="en-US" dirty="0" smtClean="0"/>
              <a:t> </a:t>
            </a:r>
            <a:r>
              <a:rPr lang="en-US" dirty="0" err="1" smtClean="0"/>
              <a:t>Kovesces</a:t>
            </a:r>
            <a:endParaRPr lang="ru-RU" dirty="0"/>
          </a:p>
        </p:txBody>
      </p:sp>
      <p:pic>
        <p:nvPicPr>
          <p:cNvPr id="4" name="Содержимое 3"/>
          <p:cNvPicPr>
            <a:picLocks noGrp="1" noChangeAspect="1"/>
          </p:cNvPicPr>
          <p:nvPr>
            <p:ph idx="1"/>
          </p:nvPr>
        </p:nvPicPr>
        <p:blipFill>
          <a:blip r:embed="rId2"/>
          <a:srcRect t="6427" b="6427"/>
          <a:stretch>
            <a:fillRect/>
          </a:stretch>
        </p:blipFill>
        <p:spPr/>
      </p:pic>
    </p:spTree>
    <p:extLst>
      <p:ext uri="{BB962C8B-B14F-4D97-AF65-F5344CB8AC3E}">
        <p14:creationId xmlns:p14="http://schemas.microsoft.com/office/powerpoint/2010/main" val="32046057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Raymond Gibbs</a:t>
            </a:r>
            <a:endParaRPr lang="ru-RU" dirty="0"/>
          </a:p>
        </p:txBody>
      </p:sp>
      <p:pic>
        <p:nvPicPr>
          <p:cNvPr id="4" name="Содержимое 3"/>
          <p:cNvPicPr>
            <a:picLocks noGrp="1" noChangeAspect="1"/>
          </p:cNvPicPr>
          <p:nvPr>
            <p:ph idx="1"/>
          </p:nvPr>
        </p:nvPicPr>
        <p:blipFill>
          <a:blip r:embed="rId2"/>
          <a:srcRect l="-62500" r="-62500"/>
          <a:stretch>
            <a:fillRect/>
          </a:stretch>
        </p:blipFill>
        <p:spPr/>
      </p:pic>
    </p:spTree>
    <p:extLst>
      <p:ext uri="{BB962C8B-B14F-4D97-AF65-F5344CB8AC3E}">
        <p14:creationId xmlns:p14="http://schemas.microsoft.com/office/powerpoint/2010/main" val="14202384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Eve </a:t>
            </a:r>
            <a:r>
              <a:rPr lang="en-US" dirty="0" err="1" smtClean="0"/>
              <a:t>Sweetser</a:t>
            </a:r>
            <a:endParaRPr lang="ru-RU" dirty="0"/>
          </a:p>
        </p:txBody>
      </p:sp>
      <p:pic>
        <p:nvPicPr>
          <p:cNvPr id="4" name="Содержимое 3"/>
          <p:cNvPicPr>
            <a:picLocks noGrp="1" noChangeAspect="1"/>
          </p:cNvPicPr>
          <p:nvPr>
            <p:ph idx="1"/>
          </p:nvPr>
        </p:nvPicPr>
        <p:blipFill>
          <a:blip r:embed="rId2"/>
          <a:srcRect l="-48573" r="-48573"/>
          <a:stretch>
            <a:fillRect/>
          </a:stretch>
        </p:blipFill>
        <p:spPr/>
      </p:pic>
    </p:spTree>
    <p:extLst>
      <p:ext uri="{BB962C8B-B14F-4D97-AF65-F5344CB8AC3E}">
        <p14:creationId xmlns:p14="http://schemas.microsoft.com/office/powerpoint/2010/main" val="419250570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Mark Turner</a:t>
            </a:r>
            <a:endParaRPr lang="ru-RU" dirty="0"/>
          </a:p>
        </p:txBody>
      </p:sp>
      <p:pic>
        <p:nvPicPr>
          <p:cNvPr id="4" name="Содержимое 3"/>
          <p:cNvPicPr>
            <a:picLocks noGrp="1" noChangeAspect="1"/>
          </p:cNvPicPr>
          <p:nvPr>
            <p:ph idx="1"/>
          </p:nvPr>
        </p:nvPicPr>
        <p:blipFill>
          <a:blip r:embed="rId2"/>
          <a:srcRect l="-16526" r="-16526"/>
          <a:stretch>
            <a:fillRect/>
          </a:stretch>
        </p:blipFill>
        <p:spPr/>
      </p:pic>
    </p:spTree>
    <p:extLst>
      <p:ext uri="{BB962C8B-B14F-4D97-AF65-F5344CB8AC3E}">
        <p14:creationId xmlns:p14="http://schemas.microsoft.com/office/powerpoint/2010/main" val="244594682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Some basic notions</a:t>
            </a:r>
            <a:endParaRPr lang="ru-RU" dirty="0"/>
          </a:p>
        </p:txBody>
      </p:sp>
      <p:sp>
        <p:nvSpPr>
          <p:cNvPr id="3" name="Содержимое 2"/>
          <p:cNvSpPr>
            <a:spLocks noGrp="1"/>
          </p:cNvSpPr>
          <p:nvPr>
            <p:ph idx="1"/>
          </p:nvPr>
        </p:nvSpPr>
        <p:spPr/>
        <p:txBody>
          <a:bodyPr>
            <a:normAutofit/>
          </a:bodyPr>
          <a:lstStyle/>
          <a:p>
            <a:r>
              <a:rPr lang="ru-RU" sz="4400" dirty="0" smtClean="0"/>
              <a:t>С</a:t>
            </a:r>
            <a:r>
              <a:rPr lang="en-US" sz="4400" dirty="0" err="1" smtClean="0"/>
              <a:t>oncept</a:t>
            </a:r>
            <a:endParaRPr lang="en-US" sz="4400" dirty="0" smtClean="0"/>
          </a:p>
          <a:p>
            <a:r>
              <a:rPr lang="en-US" sz="4400" dirty="0" smtClean="0"/>
              <a:t>Domain</a:t>
            </a:r>
          </a:p>
          <a:p>
            <a:r>
              <a:rPr lang="en-US" sz="4400" dirty="0" smtClean="0"/>
              <a:t>Image</a:t>
            </a:r>
            <a:r>
              <a:rPr lang="en-US" sz="4400" dirty="0" smtClean="0"/>
              <a:t>-schema</a:t>
            </a:r>
          </a:p>
          <a:p>
            <a:r>
              <a:rPr lang="en-US" sz="4400" dirty="0" smtClean="0"/>
              <a:t>Idealized Cognitive Model</a:t>
            </a:r>
            <a:endParaRPr lang="ru-RU" sz="4400" dirty="0"/>
          </a:p>
        </p:txBody>
      </p:sp>
    </p:spTree>
    <p:extLst>
      <p:ext uri="{BB962C8B-B14F-4D97-AF65-F5344CB8AC3E}">
        <p14:creationId xmlns:p14="http://schemas.microsoft.com/office/powerpoint/2010/main" val="25064213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What is conceptual metaphor?</a:t>
            </a:r>
            <a:endParaRPr lang="ru-RU" dirty="0"/>
          </a:p>
        </p:txBody>
      </p:sp>
      <p:sp>
        <p:nvSpPr>
          <p:cNvPr id="3" name="Содержимое 2"/>
          <p:cNvSpPr>
            <a:spLocks noGrp="1"/>
          </p:cNvSpPr>
          <p:nvPr>
            <p:ph idx="1"/>
          </p:nvPr>
        </p:nvSpPr>
        <p:spPr/>
        <p:txBody>
          <a:bodyPr>
            <a:normAutofit/>
          </a:bodyPr>
          <a:lstStyle/>
          <a:p>
            <a:r>
              <a:rPr lang="en-US" sz="2800" dirty="0" smtClean="0"/>
              <a:t>Metaphor is a matter of thought</a:t>
            </a:r>
          </a:p>
          <a:p>
            <a:r>
              <a:rPr lang="en-US" sz="2800" dirty="0" smtClean="0"/>
              <a:t>Conceptual metaphors are embodied</a:t>
            </a:r>
          </a:p>
          <a:p>
            <a:r>
              <a:rPr lang="en-US" sz="2800" dirty="0" smtClean="0"/>
              <a:t>Organized by cross-domain mappings or projections</a:t>
            </a:r>
          </a:p>
          <a:p>
            <a:r>
              <a:rPr lang="en-US" sz="2800" dirty="0" smtClean="0"/>
              <a:t>Tenor and vehicle are linked to embodied experiences</a:t>
            </a:r>
          </a:p>
          <a:p>
            <a:r>
              <a:rPr lang="en-US" sz="2800" dirty="0" smtClean="0"/>
              <a:t>Based on analogical reasoning</a:t>
            </a:r>
          </a:p>
          <a:p>
            <a:r>
              <a:rPr lang="en-US" sz="2800" dirty="0" smtClean="0"/>
              <a:t>Understanding of complex abstract entities in terms of bodily experiences</a:t>
            </a:r>
            <a:endParaRPr lang="ru-RU" sz="2800" dirty="0" smtClean="0"/>
          </a:p>
          <a:p>
            <a:endParaRPr lang="en-US" sz="2800" dirty="0" smtClean="0"/>
          </a:p>
          <a:p>
            <a:endParaRPr lang="en-US" sz="2800" dirty="0" smtClean="0"/>
          </a:p>
          <a:p>
            <a:endParaRPr lang="ru-RU" sz="2800" dirty="0"/>
          </a:p>
        </p:txBody>
      </p:sp>
    </p:spTree>
    <p:extLst>
      <p:ext uri="{BB962C8B-B14F-4D97-AF65-F5344CB8AC3E}">
        <p14:creationId xmlns:p14="http://schemas.microsoft.com/office/powerpoint/2010/main" val="2361599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Types of conceptual metaphors</a:t>
            </a:r>
            <a:endParaRPr lang="ru-RU" dirty="0"/>
          </a:p>
        </p:txBody>
      </p:sp>
      <p:sp>
        <p:nvSpPr>
          <p:cNvPr id="3" name="Содержимое 2"/>
          <p:cNvSpPr>
            <a:spLocks noGrp="1"/>
          </p:cNvSpPr>
          <p:nvPr>
            <p:ph idx="1"/>
          </p:nvPr>
        </p:nvSpPr>
        <p:spPr/>
        <p:txBody>
          <a:bodyPr>
            <a:normAutofit/>
          </a:bodyPr>
          <a:lstStyle/>
          <a:p>
            <a:r>
              <a:rPr lang="en-US" sz="4400" dirty="0" smtClean="0"/>
              <a:t>According to frequency of use</a:t>
            </a:r>
          </a:p>
          <a:p>
            <a:pPr lvl="1"/>
            <a:r>
              <a:rPr lang="en-US" sz="4000" dirty="0" smtClean="0"/>
              <a:t>Conventional </a:t>
            </a:r>
          </a:p>
          <a:p>
            <a:pPr lvl="1"/>
            <a:r>
              <a:rPr lang="en-US" sz="4000" dirty="0" smtClean="0"/>
              <a:t>Unconventional </a:t>
            </a:r>
            <a:endParaRPr lang="ru-RU" sz="4000" dirty="0"/>
          </a:p>
        </p:txBody>
      </p:sp>
    </p:spTree>
    <p:extLst>
      <p:ext uri="{BB962C8B-B14F-4D97-AF65-F5344CB8AC3E}">
        <p14:creationId xmlns:p14="http://schemas.microsoft.com/office/powerpoint/2010/main" val="31019173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Types of conceptual metaphors</a:t>
            </a:r>
            <a:endParaRPr lang="ru-RU" dirty="0"/>
          </a:p>
        </p:txBody>
      </p:sp>
      <p:sp>
        <p:nvSpPr>
          <p:cNvPr id="3" name="Содержимое 2"/>
          <p:cNvSpPr>
            <a:spLocks noGrp="1"/>
          </p:cNvSpPr>
          <p:nvPr>
            <p:ph idx="1"/>
          </p:nvPr>
        </p:nvSpPr>
        <p:spPr/>
        <p:txBody>
          <a:bodyPr>
            <a:normAutofit/>
          </a:bodyPr>
          <a:lstStyle/>
          <a:p>
            <a:r>
              <a:rPr lang="en-US" sz="4000" dirty="0" smtClean="0"/>
              <a:t>Source domain</a:t>
            </a:r>
            <a:endParaRPr lang="ru-RU" sz="4000" dirty="0" smtClean="0"/>
          </a:p>
          <a:p>
            <a:pPr lvl="1"/>
            <a:r>
              <a:rPr lang="en-US" sz="3600" dirty="0" err="1" smtClean="0"/>
              <a:t>Orientational</a:t>
            </a:r>
            <a:r>
              <a:rPr lang="en-US" sz="3600" dirty="0" smtClean="0"/>
              <a:t> </a:t>
            </a:r>
          </a:p>
          <a:p>
            <a:pPr lvl="1"/>
            <a:r>
              <a:rPr lang="en-US" sz="3600" dirty="0" smtClean="0"/>
              <a:t>Ontological</a:t>
            </a:r>
          </a:p>
          <a:p>
            <a:pPr lvl="1"/>
            <a:r>
              <a:rPr lang="en-US" sz="3600" dirty="0" smtClean="0"/>
              <a:t>Structural </a:t>
            </a:r>
          </a:p>
          <a:p>
            <a:pPr lvl="1"/>
            <a:r>
              <a:rPr lang="en-US" sz="3600" dirty="0" smtClean="0"/>
              <a:t>Conduit </a:t>
            </a:r>
          </a:p>
          <a:p>
            <a:pPr lvl="1"/>
            <a:r>
              <a:rPr lang="en-US" sz="3600" dirty="0" smtClean="0"/>
              <a:t>Container</a:t>
            </a:r>
          </a:p>
          <a:p>
            <a:endParaRPr lang="ru-RU" sz="4000" dirty="0"/>
          </a:p>
        </p:txBody>
      </p:sp>
    </p:spTree>
    <p:extLst>
      <p:ext uri="{BB962C8B-B14F-4D97-AF65-F5344CB8AC3E}">
        <p14:creationId xmlns:p14="http://schemas.microsoft.com/office/powerpoint/2010/main" val="1816245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Types of conceptual metaphors</a:t>
            </a:r>
            <a:endParaRPr lang="ru-RU" dirty="0"/>
          </a:p>
        </p:txBody>
      </p:sp>
      <p:sp>
        <p:nvSpPr>
          <p:cNvPr id="3" name="Содержимое 2"/>
          <p:cNvSpPr>
            <a:spLocks noGrp="1"/>
          </p:cNvSpPr>
          <p:nvPr>
            <p:ph idx="1"/>
          </p:nvPr>
        </p:nvSpPr>
        <p:spPr/>
        <p:txBody>
          <a:bodyPr>
            <a:normAutofit/>
          </a:bodyPr>
          <a:lstStyle/>
          <a:p>
            <a:r>
              <a:rPr lang="en-US" sz="3600" dirty="0" smtClean="0"/>
              <a:t>Origin (Grady)</a:t>
            </a:r>
          </a:p>
          <a:p>
            <a:pPr lvl="1"/>
            <a:r>
              <a:rPr lang="en-US" sz="3200" dirty="0" smtClean="0"/>
              <a:t>Primary</a:t>
            </a:r>
          </a:p>
          <a:p>
            <a:pPr lvl="2"/>
            <a:r>
              <a:rPr lang="en-US" sz="2800" dirty="0" smtClean="0"/>
              <a:t>HAPPY IS UP</a:t>
            </a:r>
          </a:p>
          <a:p>
            <a:pPr lvl="2"/>
            <a:r>
              <a:rPr lang="en-US" sz="2800" dirty="0" smtClean="0"/>
              <a:t>MORE IS UP</a:t>
            </a:r>
          </a:p>
          <a:p>
            <a:pPr lvl="2"/>
            <a:r>
              <a:rPr lang="en-US" sz="2800" dirty="0" smtClean="0"/>
              <a:t>SEEING IS TOUCHING</a:t>
            </a:r>
          </a:p>
          <a:p>
            <a:pPr lvl="1"/>
            <a:r>
              <a:rPr lang="en-US" sz="3200" dirty="0" smtClean="0"/>
              <a:t>Complex</a:t>
            </a:r>
          </a:p>
          <a:p>
            <a:pPr lvl="2"/>
            <a:r>
              <a:rPr lang="en-US" sz="2800" dirty="0" smtClean="0"/>
              <a:t>RELATIONS ARE ENCLOSURES + INTIMACY IS CLOSENESS = INTIMATE RELATIONS ARE CLOSE ENCLOSURES</a:t>
            </a:r>
          </a:p>
          <a:p>
            <a:pPr lvl="1"/>
            <a:endParaRPr lang="ru-RU" sz="3200" dirty="0"/>
          </a:p>
        </p:txBody>
      </p:sp>
    </p:spTree>
    <p:extLst>
      <p:ext uri="{BB962C8B-B14F-4D97-AF65-F5344CB8AC3E}">
        <p14:creationId xmlns:p14="http://schemas.microsoft.com/office/powerpoint/2010/main" val="40770248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linds(horizontal)">
                                      <p:cBhvr>
                                        <p:cTn id="26" dur="500"/>
                                        <p:tgtEl>
                                          <p:spTgt spid="3">
                                            <p:txEl>
                                              <p:pRg st="5" end="5"/>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linds(horizontal)">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Structure of conceptual metaphor</a:t>
            </a:r>
            <a:endParaRPr lang="ru-RU" dirty="0"/>
          </a:p>
        </p:txBody>
      </p:sp>
      <p:sp>
        <p:nvSpPr>
          <p:cNvPr id="3" name="Содержимое 2"/>
          <p:cNvSpPr>
            <a:spLocks noGrp="1"/>
          </p:cNvSpPr>
          <p:nvPr>
            <p:ph idx="1"/>
          </p:nvPr>
        </p:nvSpPr>
        <p:spPr/>
        <p:txBody>
          <a:bodyPr>
            <a:normAutofit/>
          </a:bodyPr>
          <a:lstStyle/>
          <a:p>
            <a:r>
              <a:rPr lang="en-US" sz="3200" i="1" dirty="0" smtClean="0"/>
              <a:t>She really blew her lid. </a:t>
            </a:r>
          </a:p>
          <a:p>
            <a:endParaRPr lang="en-US" sz="3200" dirty="0"/>
          </a:p>
          <a:p>
            <a:r>
              <a:rPr lang="en-US" sz="3200" dirty="0" smtClean="0"/>
              <a:t>Source domain: HEATED FLUID IN A CONTAINER</a:t>
            </a:r>
          </a:p>
          <a:p>
            <a:r>
              <a:rPr lang="en-US" sz="3200" dirty="0" smtClean="0"/>
              <a:t>Target domain: ANGER</a:t>
            </a:r>
          </a:p>
          <a:p>
            <a:endParaRPr lang="en-US" sz="3200" dirty="0"/>
          </a:p>
          <a:p>
            <a:r>
              <a:rPr lang="en-US" sz="3200" i="1" dirty="0" smtClean="0"/>
              <a:t>She exploded with anger</a:t>
            </a:r>
          </a:p>
          <a:p>
            <a:r>
              <a:rPr lang="en-US" sz="3200" i="1" dirty="0" smtClean="0"/>
              <a:t>She let her steam off</a:t>
            </a:r>
            <a:endParaRPr lang="ru-RU" sz="3200" i="1" dirty="0"/>
          </a:p>
        </p:txBody>
      </p:sp>
    </p:spTree>
    <p:extLst>
      <p:ext uri="{BB962C8B-B14F-4D97-AF65-F5344CB8AC3E}">
        <p14:creationId xmlns:p14="http://schemas.microsoft.com/office/powerpoint/2010/main" val="26317055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wipe(down)">
                                      <p:cBhvr>
                                        <p:cTn id="20" dur="500"/>
                                        <p:tgtEl>
                                          <p:spTgt spid="3">
                                            <p:txEl>
                                              <p:pRg st="5" end="5"/>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down)">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Blending theory</a:t>
            </a:r>
            <a:endParaRPr lang="ru-RU" dirty="0"/>
          </a:p>
        </p:txBody>
      </p:sp>
      <p:pic>
        <p:nvPicPr>
          <p:cNvPr id="4" name="Содержимое 3"/>
          <p:cNvPicPr>
            <a:picLocks noGrp="1" noChangeAspect="1"/>
          </p:cNvPicPr>
          <p:nvPr>
            <p:ph idx="1"/>
          </p:nvPr>
        </p:nvPicPr>
        <p:blipFill>
          <a:blip r:embed="rId3"/>
          <a:srcRect l="-12632" r="-12632"/>
          <a:stretch>
            <a:fillRect/>
          </a:stretch>
        </p:blipFill>
        <p:spPr/>
      </p:pic>
    </p:spTree>
    <p:extLst>
      <p:ext uri="{BB962C8B-B14F-4D97-AF65-F5344CB8AC3E}">
        <p14:creationId xmlns:p14="http://schemas.microsoft.com/office/powerpoint/2010/main" val="138295077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noChangeAspect="1"/>
          </p:cNvPicPr>
          <p:nvPr>
            <p:ph idx="1"/>
          </p:nvPr>
        </p:nvPicPr>
        <p:blipFill>
          <a:blip r:embed="rId3"/>
          <a:srcRect l="-53669" r="-53669"/>
          <a:stretch>
            <a:fillRect/>
          </a:stretch>
        </p:blipFill>
        <p:spPr>
          <a:xfrm>
            <a:off x="457200" y="725608"/>
            <a:ext cx="9705474" cy="5751392"/>
          </a:xfrm>
        </p:spPr>
      </p:pic>
      <p:sp>
        <p:nvSpPr>
          <p:cNvPr id="5" name="TextBox 4"/>
          <p:cNvSpPr txBox="1"/>
          <p:nvPr/>
        </p:nvSpPr>
        <p:spPr>
          <a:xfrm>
            <a:off x="457199" y="1564311"/>
            <a:ext cx="3433222" cy="461665"/>
          </a:xfrm>
          <a:prstGeom prst="rect">
            <a:avLst/>
          </a:prstGeom>
          <a:noFill/>
        </p:spPr>
        <p:txBody>
          <a:bodyPr wrap="square" rtlCol="0">
            <a:spAutoFit/>
          </a:bodyPr>
          <a:lstStyle/>
          <a:p>
            <a:r>
              <a:rPr lang="en-US" sz="2400" dirty="0" smtClean="0"/>
              <a:t>A surgeon is a butcher</a:t>
            </a:r>
            <a:endParaRPr lang="ru-RU" sz="2400" dirty="0"/>
          </a:p>
        </p:txBody>
      </p:sp>
      <p:sp>
        <p:nvSpPr>
          <p:cNvPr id="2" name="Название 1"/>
          <p:cNvSpPr>
            <a:spLocks noGrp="1"/>
          </p:cNvSpPr>
          <p:nvPr>
            <p:ph type="title"/>
          </p:nvPr>
        </p:nvSpPr>
        <p:spPr/>
        <p:txBody>
          <a:bodyPr/>
          <a:lstStyle/>
          <a:p>
            <a:r>
              <a:rPr lang="en-US" dirty="0" smtClean="0"/>
              <a:t>Blending theory </a:t>
            </a:r>
            <a:endParaRPr lang="ru-RU" dirty="0"/>
          </a:p>
        </p:txBody>
      </p:sp>
    </p:spTree>
    <p:extLst>
      <p:ext uri="{BB962C8B-B14F-4D97-AF65-F5344CB8AC3E}">
        <p14:creationId xmlns:p14="http://schemas.microsoft.com/office/powerpoint/2010/main" val="3065930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rmAutofit fontScale="90000"/>
          </a:bodyPr>
          <a:lstStyle/>
          <a:p>
            <a:r>
              <a:rPr lang="en-US" dirty="0" smtClean="0"/>
              <a:t>What happens to a CM in a literary text</a:t>
            </a:r>
            <a:endParaRPr lang="ru-RU" dirty="0"/>
          </a:p>
        </p:txBody>
      </p:sp>
      <p:sp>
        <p:nvSpPr>
          <p:cNvPr id="3" name="Содержимое 2"/>
          <p:cNvSpPr>
            <a:spLocks noGrp="1"/>
          </p:cNvSpPr>
          <p:nvPr>
            <p:ph idx="1"/>
          </p:nvPr>
        </p:nvSpPr>
        <p:spPr/>
        <p:txBody>
          <a:bodyPr>
            <a:normAutofit/>
          </a:bodyPr>
          <a:lstStyle/>
          <a:p>
            <a:r>
              <a:rPr lang="en-US" sz="5400" dirty="0" smtClean="0"/>
              <a:t>Elaboration</a:t>
            </a:r>
          </a:p>
          <a:p>
            <a:r>
              <a:rPr lang="en-US" sz="5400" dirty="0" smtClean="0"/>
              <a:t>Extension</a:t>
            </a:r>
          </a:p>
          <a:p>
            <a:r>
              <a:rPr lang="en-US" sz="5400" dirty="0" smtClean="0"/>
              <a:t>Questioning</a:t>
            </a:r>
          </a:p>
          <a:p>
            <a:r>
              <a:rPr lang="en-US" sz="5400" dirty="0" smtClean="0"/>
              <a:t>Combining </a:t>
            </a:r>
            <a:endParaRPr lang="ru-RU" sz="5400" dirty="0"/>
          </a:p>
        </p:txBody>
      </p:sp>
    </p:spTree>
    <p:extLst>
      <p:ext uri="{BB962C8B-B14F-4D97-AF65-F5344CB8AC3E}">
        <p14:creationId xmlns:p14="http://schemas.microsoft.com/office/powerpoint/2010/main" val="2447340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rmAutofit fontScale="90000"/>
          </a:bodyPr>
          <a:lstStyle/>
          <a:p>
            <a:r>
              <a:rPr lang="en-US" dirty="0"/>
              <a:t>What happens to a CM in a literary text</a:t>
            </a:r>
            <a:endParaRPr lang="ru-RU" dirty="0"/>
          </a:p>
        </p:txBody>
      </p:sp>
      <p:sp>
        <p:nvSpPr>
          <p:cNvPr id="3" name="Содержимое 2"/>
          <p:cNvSpPr>
            <a:spLocks noGrp="1"/>
          </p:cNvSpPr>
          <p:nvPr>
            <p:ph idx="1"/>
          </p:nvPr>
        </p:nvSpPr>
        <p:spPr/>
        <p:txBody>
          <a:bodyPr>
            <a:normAutofit/>
          </a:bodyPr>
          <a:lstStyle/>
          <a:p>
            <a:r>
              <a:rPr lang="en-US" sz="3600" dirty="0" smtClean="0"/>
              <a:t>Types of verbal metaphors (</a:t>
            </a:r>
            <a:r>
              <a:rPr lang="en-US" sz="3600" dirty="0" err="1" smtClean="0"/>
              <a:t>Belehova</a:t>
            </a:r>
            <a:r>
              <a:rPr lang="en-US" sz="3600" dirty="0" smtClean="0"/>
              <a:t>)</a:t>
            </a:r>
          </a:p>
          <a:p>
            <a:pPr lvl="1"/>
            <a:r>
              <a:rPr lang="en-US" sz="3200" dirty="0" smtClean="0"/>
              <a:t>Archetypes</a:t>
            </a:r>
          </a:p>
          <a:p>
            <a:pPr lvl="1"/>
            <a:r>
              <a:rPr lang="en-US" sz="3200" dirty="0" smtClean="0"/>
              <a:t>Stereotypes</a:t>
            </a:r>
          </a:p>
          <a:p>
            <a:pPr lvl="1"/>
            <a:r>
              <a:rPr lang="en-US" sz="3200" dirty="0" smtClean="0"/>
              <a:t>Prototypes</a:t>
            </a:r>
          </a:p>
          <a:p>
            <a:pPr lvl="1"/>
            <a:r>
              <a:rPr lang="en-US" sz="3200" dirty="0" err="1" smtClean="0"/>
              <a:t>Idiotypes</a:t>
            </a:r>
            <a:endParaRPr lang="en-US" sz="3200" dirty="0" smtClean="0"/>
          </a:p>
          <a:p>
            <a:pPr lvl="1"/>
            <a:r>
              <a:rPr lang="en-US" sz="3200" dirty="0" err="1" smtClean="0"/>
              <a:t>Kainotypes</a:t>
            </a:r>
            <a:endParaRPr lang="en-US" sz="3200" dirty="0" smtClean="0"/>
          </a:p>
          <a:p>
            <a:pPr lvl="1"/>
            <a:r>
              <a:rPr lang="en-US" sz="3200" dirty="0" smtClean="0"/>
              <a:t> </a:t>
            </a:r>
            <a:endParaRPr lang="ru-RU" sz="3200" dirty="0"/>
          </a:p>
        </p:txBody>
      </p:sp>
    </p:spTree>
    <p:extLst>
      <p:ext uri="{BB962C8B-B14F-4D97-AF65-F5344CB8AC3E}">
        <p14:creationId xmlns:p14="http://schemas.microsoft.com/office/powerpoint/2010/main" val="74981102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rmAutofit fontScale="90000"/>
          </a:bodyPr>
          <a:lstStyle/>
          <a:p>
            <a:r>
              <a:rPr lang="en-US" dirty="0"/>
              <a:t>What happens to a CM in a literary text</a:t>
            </a:r>
            <a:endParaRPr lang="ru-RU" dirty="0"/>
          </a:p>
        </p:txBody>
      </p:sp>
      <p:sp>
        <p:nvSpPr>
          <p:cNvPr id="3" name="Содержимое 2"/>
          <p:cNvSpPr>
            <a:spLocks noGrp="1"/>
          </p:cNvSpPr>
          <p:nvPr>
            <p:ph idx="1"/>
          </p:nvPr>
        </p:nvSpPr>
        <p:spPr/>
        <p:txBody>
          <a:bodyPr>
            <a:normAutofit fontScale="92500" lnSpcReduction="10000"/>
          </a:bodyPr>
          <a:lstStyle/>
          <a:p>
            <a:r>
              <a:rPr lang="en-US" sz="2800" dirty="0" smtClean="0"/>
              <a:t>Archetype</a:t>
            </a:r>
          </a:p>
          <a:p>
            <a:pPr lvl="1"/>
            <a:r>
              <a:rPr lang="en-US" sz="2400" dirty="0" smtClean="0"/>
              <a:t>Homer’s ‘</a:t>
            </a:r>
            <a:r>
              <a:rPr lang="en-US" sz="2400" i="1" dirty="0" smtClean="0"/>
              <a:t>river of life</a:t>
            </a:r>
            <a:r>
              <a:rPr lang="en-US" sz="2400" dirty="0" smtClean="0"/>
              <a:t>’ (LIFE IS MOTION; HUMAN LIFE IS UNATTENDED MOTION)</a:t>
            </a:r>
          </a:p>
          <a:p>
            <a:endParaRPr lang="en-US" sz="2800" dirty="0"/>
          </a:p>
          <a:p>
            <a:r>
              <a:rPr lang="en-US" sz="2800" dirty="0" err="1" smtClean="0"/>
              <a:t>Idiotypes</a:t>
            </a:r>
            <a:endParaRPr lang="en-US" sz="2800" dirty="0" smtClean="0"/>
          </a:p>
          <a:p>
            <a:pPr lvl="1"/>
            <a:r>
              <a:rPr lang="en-US" sz="2400" dirty="0" smtClean="0"/>
              <a:t>Owen’s ‘</a:t>
            </a:r>
            <a:r>
              <a:rPr lang="en-US" sz="2400" i="1" dirty="0" smtClean="0"/>
              <a:t>and half his lifetime lapsed in the hot race</a:t>
            </a:r>
            <a:r>
              <a:rPr lang="en-US" sz="2400" dirty="0" smtClean="0"/>
              <a:t>’ (HUMAN LIFE IS A RACE)</a:t>
            </a:r>
          </a:p>
          <a:p>
            <a:pPr lvl="1"/>
            <a:r>
              <a:rPr lang="en-US" sz="2400" dirty="0" smtClean="0"/>
              <a:t>Frost’s ‘</a:t>
            </a:r>
            <a:r>
              <a:rPr lang="en-US" sz="2400" i="1" dirty="0" smtClean="0"/>
              <a:t>two roads diverged in a wood, and I – I took the one lest traveled by</a:t>
            </a:r>
            <a:r>
              <a:rPr lang="en-US" sz="2400" dirty="0" smtClean="0"/>
              <a:t>’ (LIFE IS A JOURNEY)</a:t>
            </a:r>
          </a:p>
          <a:p>
            <a:pPr lvl="1"/>
            <a:endParaRPr lang="en-US" sz="2400" dirty="0"/>
          </a:p>
          <a:p>
            <a:r>
              <a:rPr lang="en-US" sz="2800" dirty="0" smtClean="0"/>
              <a:t>Prototypes</a:t>
            </a:r>
          </a:p>
          <a:p>
            <a:pPr lvl="1"/>
            <a:r>
              <a:rPr lang="en-US" sz="2400" dirty="0" smtClean="0"/>
              <a:t>Sandburg’s ‘</a:t>
            </a:r>
            <a:r>
              <a:rPr lang="en-US" sz="2400" i="1" dirty="0" smtClean="0"/>
              <a:t>Life is just a bowl of cherries</a:t>
            </a:r>
            <a:r>
              <a:rPr lang="en-US" sz="2400" dirty="0" smtClean="0"/>
              <a:t>’ (LIFE IS A CONTAINER)</a:t>
            </a:r>
          </a:p>
          <a:p>
            <a:pPr lvl="1"/>
            <a:endParaRPr lang="en-US" sz="2400" dirty="0" smtClean="0"/>
          </a:p>
        </p:txBody>
      </p:sp>
    </p:spTree>
    <p:extLst>
      <p:ext uri="{BB962C8B-B14F-4D97-AF65-F5344CB8AC3E}">
        <p14:creationId xmlns:p14="http://schemas.microsoft.com/office/powerpoint/2010/main" val="3679342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ipe(down)">
                                      <p:cBhvr>
                                        <p:cTn id="10" dur="500"/>
                                        <p:tgtEl>
                                          <p:spTgt spid="3">
                                            <p:txEl>
                                              <p:pRg st="4" end="4"/>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wipe(down)">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wipe(down)">
                                      <p:cBhvr>
                                        <p:cTn id="18" dur="500"/>
                                        <p:tgtEl>
                                          <p:spTgt spid="3">
                                            <p:txEl>
                                              <p:pRg st="7" end="7"/>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wipe(down)">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Some basic notions</a:t>
            </a:r>
            <a:endParaRPr lang="ru-RU" dirty="0"/>
          </a:p>
        </p:txBody>
      </p:sp>
      <p:sp>
        <p:nvSpPr>
          <p:cNvPr id="3" name="Содержимое 2"/>
          <p:cNvSpPr>
            <a:spLocks noGrp="1"/>
          </p:cNvSpPr>
          <p:nvPr>
            <p:ph idx="1"/>
          </p:nvPr>
        </p:nvSpPr>
        <p:spPr/>
        <p:txBody>
          <a:bodyPr/>
          <a:lstStyle/>
          <a:p>
            <a:r>
              <a:rPr lang="en-US" sz="3200" dirty="0" smtClean="0"/>
              <a:t>Concept</a:t>
            </a:r>
            <a:endParaRPr lang="ru-RU" dirty="0"/>
          </a:p>
        </p:txBody>
      </p:sp>
      <p:pic>
        <p:nvPicPr>
          <p:cNvPr id="4" name="Изображение 3"/>
          <p:cNvPicPr>
            <a:picLocks noChangeAspect="1"/>
          </p:cNvPicPr>
          <p:nvPr/>
        </p:nvPicPr>
        <p:blipFill>
          <a:blip r:embed="rId3"/>
          <a:stretch>
            <a:fillRect/>
          </a:stretch>
        </p:blipFill>
        <p:spPr>
          <a:xfrm>
            <a:off x="634999" y="2303638"/>
            <a:ext cx="3139905" cy="2354929"/>
          </a:xfrm>
          <a:prstGeom prst="rect">
            <a:avLst/>
          </a:prstGeom>
        </p:spPr>
      </p:pic>
      <p:pic>
        <p:nvPicPr>
          <p:cNvPr id="5" name="Изображение 4"/>
          <p:cNvPicPr>
            <a:picLocks noChangeAspect="1"/>
          </p:cNvPicPr>
          <p:nvPr/>
        </p:nvPicPr>
        <p:blipFill>
          <a:blip r:embed="rId4"/>
          <a:stretch>
            <a:fillRect/>
          </a:stretch>
        </p:blipFill>
        <p:spPr>
          <a:xfrm>
            <a:off x="4174611" y="3744383"/>
            <a:ext cx="4701277" cy="2732617"/>
          </a:xfrm>
          <a:prstGeom prst="rect">
            <a:avLst/>
          </a:prstGeom>
        </p:spPr>
      </p:pic>
      <p:pic>
        <p:nvPicPr>
          <p:cNvPr id="6" name="Изображение 5"/>
          <p:cNvPicPr>
            <a:picLocks noChangeAspect="1"/>
          </p:cNvPicPr>
          <p:nvPr/>
        </p:nvPicPr>
        <p:blipFill>
          <a:blip r:embed="rId5"/>
          <a:stretch>
            <a:fillRect/>
          </a:stretch>
        </p:blipFill>
        <p:spPr>
          <a:xfrm>
            <a:off x="4850089" y="1600200"/>
            <a:ext cx="3606800" cy="2247900"/>
          </a:xfrm>
          <a:prstGeom prst="rect">
            <a:avLst/>
          </a:prstGeom>
        </p:spPr>
      </p:pic>
      <p:pic>
        <p:nvPicPr>
          <p:cNvPr id="7" name="Изображение 6"/>
          <p:cNvPicPr>
            <a:picLocks noChangeAspect="1"/>
          </p:cNvPicPr>
          <p:nvPr/>
        </p:nvPicPr>
        <p:blipFill>
          <a:blip r:embed="rId6"/>
          <a:stretch>
            <a:fillRect/>
          </a:stretch>
        </p:blipFill>
        <p:spPr>
          <a:xfrm>
            <a:off x="1940370" y="4458566"/>
            <a:ext cx="3369191" cy="2399434"/>
          </a:xfrm>
          <a:prstGeom prst="rect">
            <a:avLst/>
          </a:prstGeom>
        </p:spPr>
      </p:pic>
    </p:spTree>
    <p:extLst>
      <p:ext uri="{BB962C8B-B14F-4D97-AF65-F5344CB8AC3E}">
        <p14:creationId xmlns:p14="http://schemas.microsoft.com/office/powerpoint/2010/main" val="28390965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par>
                          <p:cTn id="16" fill="hold">
                            <p:stCondLst>
                              <p:cond delay="1000"/>
                            </p:stCondLst>
                            <p:childTnLst>
                              <p:par>
                                <p:cTn id="17" presetID="55"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par>
                          <p:cTn id="22" fill="hold">
                            <p:stCondLst>
                              <p:cond delay="2000"/>
                            </p:stCondLst>
                            <p:childTnLst>
                              <p:par>
                                <p:cTn id="23" presetID="55"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0.7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par>
                          <p:cTn id="28" fill="hold">
                            <p:stCondLst>
                              <p:cond delay="3000"/>
                            </p:stCondLst>
                            <p:childTnLst>
                              <p:par>
                                <p:cTn id="29" presetID="55"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0.70"/>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Conceptual Metonymy</a:t>
            </a:r>
            <a:endParaRPr lang="ru-RU" dirty="0"/>
          </a:p>
        </p:txBody>
      </p:sp>
      <p:sp>
        <p:nvSpPr>
          <p:cNvPr id="3" name="Содержимое 2"/>
          <p:cNvSpPr>
            <a:spLocks noGrp="1"/>
          </p:cNvSpPr>
          <p:nvPr>
            <p:ph idx="1"/>
          </p:nvPr>
        </p:nvSpPr>
        <p:spPr/>
        <p:txBody>
          <a:bodyPr>
            <a:normAutofit/>
          </a:bodyPr>
          <a:lstStyle/>
          <a:p>
            <a:r>
              <a:rPr lang="en-US" sz="3200" dirty="0" smtClean="0"/>
              <a:t>I am reading Shakespeare</a:t>
            </a:r>
          </a:p>
          <a:p>
            <a:r>
              <a:rPr lang="en-US" sz="3200" dirty="0" smtClean="0"/>
              <a:t>America does not want another Pearl Harbor</a:t>
            </a:r>
            <a:endParaRPr lang="en-US" sz="3200" dirty="0"/>
          </a:p>
          <a:p>
            <a:r>
              <a:rPr lang="en-US" sz="3200" dirty="0" smtClean="0"/>
              <a:t>Washington is negotiating with Moscow</a:t>
            </a:r>
          </a:p>
          <a:p>
            <a:r>
              <a:rPr lang="en-US" sz="3200" dirty="0" smtClean="0"/>
              <a:t>Nixon bombed Hanoi</a:t>
            </a:r>
          </a:p>
          <a:p>
            <a:r>
              <a:rPr lang="en-US" sz="3200" dirty="0" smtClean="0"/>
              <a:t>We need a better glove at third base</a:t>
            </a:r>
            <a:endParaRPr lang="ru-RU" sz="3200" dirty="0"/>
          </a:p>
        </p:txBody>
      </p:sp>
    </p:spTree>
    <p:extLst>
      <p:ext uri="{BB962C8B-B14F-4D97-AF65-F5344CB8AC3E}">
        <p14:creationId xmlns:p14="http://schemas.microsoft.com/office/powerpoint/2010/main" val="233649768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Conceptual Metonymy</a:t>
            </a:r>
            <a:endParaRPr lang="ru-RU" dirty="0"/>
          </a:p>
        </p:txBody>
      </p:sp>
      <p:sp>
        <p:nvSpPr>
          <p:cNvPr id="3" name="Содержимое 2"/>
          <p:cNvSpPr>
            <a:spLocks noGrp="1"/>
          </p:cNvSpPr>
          <p:nvPr>
            <p:ph idx="1"/>
          </p:nvPr>
        </p:nvSpPr>
        <p:spPr/>
        <p:txBody>
          <a:bodyPr/>
          <a:lstStyle/>
          <a:p>
            <a:pPr algn="ctr"/>
            <a:r>
              <a:rPr lang="en-US" dirty="0" smtClean="0"/>
              <a:t>ICM</a:t>
            </a:r>
            <a:endParaRPr lang="ru-RU" dirty="0"/>
          </a:p>
        </p:txBody>
      </p:sp>
      <p:sp>
        <p:nvSpPr>
          <p:cNvPr id="5" name="Прямоугольник 4"/>
          <p:cNvSpPr/>
          <p:nvPr/>
        </p:nvSpPr>
        <p:spPr>
          <a:xfrm>
            <a:off x="3023643" y="2217134"/>
            <a:ext cx="3043800" cy="4111777"/>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rgbClr val="000000"/>
                </a:solidFill>
              </a:rPr>
              <a:t>PART 1</a:t>
            </a:r>
          </a:p>
          <a:p>
            <a:pPr algn="ctr"/>
            <a:endParaRPr lang="en-US" sz="3200" b="1" dirty="0">
              <a:solidFill>
                <a:srgbClr val="000000"/>
              </a:solidFill>
            </a:endParaRPr>
          </a:p>
          <a:p>
            <a:pPr algn="ctr"/>
            <a:endParaRPr lang="en-US" sz="3200" b="1" dirty="0" smtClean="0">
              <a:solidFill>
                <a:srgbClr val="000000"/>
              </a:solidFill>
            </a:endParaRPr>
          </a:p>
          <a:p>
            <a:pPr algn="ctr"/>
            <a:r>
              <a:rPr lang="en-US" sz="3200" b="1" dirty="0" smtClean="0">
                <a:solidFill>
                  <a:srgbClr val="000000"/>
                </a:solidFill>
              </a:rPr>
              <a:t>Contiguity</a:t>
            </a:r>
          </a:p>
          <a:p>
            <a:pPr algn="ctr"/>
            <a:endParaRPr lang="en-US" sz="3200" b="1" dirty="0">
              <a:solidFill>
                <a:srgbClr val="000000"/>
              </a:solidFill>
            </a:endParaRPr>
          </a:p>
          <a:p>
            <a:pPr algn="ctr"/>
            <a:endParaRPr lang="en-US" sz="3200" b="1" dirty="0" smtClean="0">
              <a:solidFill>
                <a:srgbClr val="000000"/>
              </a:solidFill>
            </a:endParaRPr>
          </a:p>
          <a:p>
            <a:pPr algn="ctr"/>
            <a:endParaRPr lang="en-US" sz="3200" b="1" dirty="0">
              <a:solidFill>
                <a:srgbClr val="000000"/>
              </a:solidFill>
            </a:endParaRPr>
          </a:p>
          <a:p>
            <a:pPr algn="ctr"/>
            <a:r>
              <a:rPr lang="en-US" sz="3200" b="1" dirty="0" smtClean="0">
                <a:solidFill>
                  <a:srgbClr val="000000"/>
                </a:solidFill>
              </a:rPr>
              <a:t>Part 2</a:t>
            </a:r>
            <a:endParaRPr lang="ru-RU" sz="3200" b="1" dirty="0">
              <a:solidFill>
                <a:srgbClr val="000000"/>
              </a:solidFill>
            </a:endParaRPr>
          </a:p>
        </p:txBody>
      </p:sp>
      <p:cxnSp>
        <p:nvCxnSpPr>
          <p:cNvPr id="6" name="Прямая соединительная линия 5"/>
          <p:cNvCxnSpPr/>
          <p:nvPr/>
        </p:nvCxnSpPr>
        <p:spPr>
          <a:xfrm>
            <a:off x="4479636" y="2840182"/>
            <a:ext cx="0" cy="900545"/>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Прямая соединительная линия 7"/>
          <p:cNvCxnSpPr/>
          <p:nvPr/>
        </p:nvCxnSpPr>
        <p:spPr>
          <a:xfrm>
            <a:off x="4479636" y="4387273"/>
            <a:ext cx="0" cy="131618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355329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Conceptual metonymy</a:t>
            </a:r>
            <a:endParaRPr lang="ru-RU" dirty="0"/>
          </a:p>
        </p:txBody>
      </p:sp>
      <p:sp>
        <p:nvSpPr>
          <p:cNvPr id="3" name="Содержимое 2"/>
          <p:cNvSpPr>
            <a:spLocks noGrp="1"/>
          </p:cNvSpPr>
          <p:nvPr>
            <p:ph idx="1"/>
          </p:nvPr>
        </p:nvSpPr>
        <p:spPr/>
        <p:txBody>
          <a:bodyPr>
            <a:normAutofit/>
          </a:bodyPr>
          <a:lstStyle/>
          <a:p>
            <a:r>
              <a:rPr lang="en-US" sz="2800" b="1" dirty="0" smtClean="0"/>
              <a:t>Thing and part ICM (</a:t>
            </a:r>
            <a:r>
              <a:rPr lang="en-US" sz="2800" b="1" dirty="0" err="1" smtClean="0"/>
              <a:t>synechdoche</a:t>
            </a:r>
            <a:r>
              <a:rPr lang="en-US" sz="2800" b="1" dirty="0" smtClean="0"/>
              <a:t>)</a:t>
            </a:r>
          </a:p>
          <a:p>
            <a:pPr lvl="1"/>
            <a:r>
              <a:rPr lang="en-US" sz="2400" dirty="0" smtClean="0"/>
              <a:t>America for the USA</a:t>
            </a:r>
          </a:p>
          <a:p>
            <a:r>
              <a:rPr lang="en-US" sz="2800" dirty="0" smtClean="0"/>
              <a:t>Constitution ICM</a:t>
            </a:r>
          </a:p>
          <a:p>
            <a:pPr lvl="1"/>
            <a:r>
              <a:rPr lang="en-US" sz="2400" dirty="0" smtClean="0"/>
              <a:t>Wood for ‘the forest’</a:t>
            </a:r>
          </a:p>
          <a:p>
            <a:r>
              <a:rPr lang="en-US" sz="2800" dirty="0" smtClean="0"/>
              <a:t>Complex even ICM</a:t>
            </a:r>
          </a:p>
          <a:p>
            <a:pPr lvl="1"/>
            <a:r>
              <a:rPr lang="en-US" sz="2400" dirty="0" smtClean="0"/>
              <a:t>Mother is cooking potatoes</a:t>
            </a:r>
          </a:p>
          <a:p>
            <a:r>
              <a:rPr lang="en-US" sz="2800" dirty="0" smtClean="0"/>
              <a:t>Category and member ICM</a:t>
            </a:r>
          </a:p>
          <a:p>
            <a:pPr lvl="1"/>
            <a:r>
              <a:rPr lang="en-US" sz="2400" dirty="0" smtClean="0"/>
              <a:t>Xerox for ‘any copying machine’</a:t>
            </a:r>
          </a:p>
          <a:p>
            <a:r>
              <a:rPr lang="en-US" sz="2800" dirty="0" smtClean="0"/>
              <a:t>Category and property ICM</a:t>
            </a:r>
          </a:p>
          <a:p>
            <a:pPr lvl="1"/>
            <a:r>
              <a:rPr lang="en-US" sz="2400" dirty="0" smtClean="0"/>
              <a:t>Blacks for ‘black people’ </a:t>
            </a:r>
            <a:endParaRPr lang="ru-RU" sz="2400" dirty="0"/>
          </a:p>
        </p:txBody>
      </p:sp>
    </p:spTree>
    <p:extLst>
      <p:ext uri="{BB962C8B-B14F-4D97-AF65-F5344CB8AC3E}">
        <p14:creationId xmlns:p14="http://schemas.microsoft.com/office/powerpoint/2010/main" val="2434647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ipe(down)">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down)">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ipe(down)">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wipe(down)">
                                      <p:cBhvr>
                                        <p:cTn id="45" dur="500"/>
                                        <p:tgtEl>
                                          <p:spTgt spid="3">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wipe(down)">
                                      <p:cBhvr>
                                        <p:cTn id="5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Conceptual metonymy</a:t>
            </a:r>
            <a:endParaRPr lang="ru-RU" dirty="0"/>
          </a:p>
        </p:txBody>
      </p:sp>
      <p:sp>
        <p:nvSpPr>
          <p:cNvPr id="3" name="Содержимое 2"/>
          <p:cNvSpPr>
            <a:spLocks noGrp="1"/>
          </p:cNvSpPr>
          <p:nvPr>
            <p:ph idx="1"/>
          </p:nvPr>
        </p:nvSpPr>
        <p:spPr>
          <a:xfrm>
            <a:off x="207818" y="1600200"/>
            <a:ext cx="8478982" cy="5257800"/>
          </a:xfrm>
        </p:spPr>
        <p:txBody>
          <a:bodyPr>
            <a:normAutofit/>
          </a:bodyPr>
          <a:lstStyle/>
          <a:p>
            <a:r>
              <a:rPr lang="en-US" b="1" dirty="0" smtClean="0"/>
              <a:t>Part and part ICM</a:t>
            </a:r>
          </a:p>
          <a:p>
            <a:pPr lvl="1"/>
            <a:r>
              <a:rPr lang="en-US" dirty="0" smtClean="0"/>
              <a:t>To shampoo one’s hair</a:t>
            </a:r>
          </a:p>
          <a:p>
            <a:r>
              <a:rPr lang="en-US" dirty="0" smtClean="0"/>
              <a:t>Causation ICM</a:t>
            </a:r>
          </a:p>
          <a:p>
            <a:pPr lvl="1"/>
            <a:r>
              <a:rPr lang="en-US" dirty="0" smtClean="0"/>
              <a:t>She is my ruin </a:t>
            </a:r>
          </a:p>
          <a:p>
            <a:r>
              <a:rPr lang="en-US" dirty="0" smtClean="0"/>
              <a:t>Production ICM</a:t>
            </a:r>
          </a:p>
          <a:p>
            <a:pPr lvl="1"/>
            <a:r>
              <a:rPr lang="en-US" dirty="0" smtClean="0"/>
              <a:t>We are reading Shakespeare</a:t>
            </a:r>
          </a:p>
          <a:p>
            <a:r>
              <a:rPr lang="en-US" dirty="0" smtClean="0"/>
              <a:t>Control ICM</a:t>
            </a:r>
          </a:p>
          <a:p>
            <a:pPr lvl="1"/>
            <a:r>
              <a:rPr lang="en-US" dirty="0" smtClean="0"/>
              <a:t>The Mercedes has arrived </a:t>
            </a:r>
          </a:p>
          <a:p>
            <a:r>
              <a:rPr lang="en-US" dirty="0" smtClean="0"/>
              <a:t>Possession ICM</a:t>
            </a:r>
          </a:p>
          <a:p>
            <a:pPr lvl="1"/>
            <a:r>
              <a:rPr lang="en-US" dirty="0" smtClean="0"/>
              <a:t>He married money</a:t>
            </a:r>
          </a:p>
          <a:p>
            <a:r>
              <a:rPr lang="en-US" dirty="0" smtClean="0"/>
              <a:t>Containment ICM</a:t>
            </a:r>
          </a:p>
          <a:p>
            <a:pPr lvl="1"/>
            <a:r>
              <a:rPr lang="en-US" dirty="0" smtClean="0"/>
              <a:t>The milk tipped over</a:t>
            </a:r>
            <a:endParaRPr lang="ru-RU" dirty="0"/>
          </a:p>
        </p:txBody>
      </p:sp>
    </p:spTree>
    <p:extLst>
      <p:ext uri="{BB962C8B-B14F-4D97-AF65-F5344CB8AC3E}">
        <p14:creationId xmlns:p14="http://schemas.microsoft.com/office/powerpoint/2010/main" val="2142339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ipe(down)">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down)">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ipe(down)">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wipe(down)">
                                      <p:cBhvr>
                                        <p:cTn id="45" dur="500"/>
                                        <p:tgtEl>
                                          <p:spTgt spid="3">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wipe(down)">
                                      <p:cBhvr>
                                        <p:cTn id="50" dur="500"/>
                                        <p:tgtEl>
                                          <p:spTgt spid="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wipe(down)">
                                      <p:cBhvr>
                                        <p:cTn id="55" dur="500"/>
                                        <p:tgtEl>
                                          <p:spTgt spid="3">
                                            <p:txEl>
                                              <p:pRg st="11" end="1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3">
                                            <p:txEl>
                                              <p:pRg st="10" end="10"/>
                                            </p:txEl>
                                          </p:spTgt>
                                        </p:tgtEl>
                                        <p:attrNameLst>
                                          <p:attrName>style.visibility</p:attrName>
                                        </p:attrNameLst>
                                      </p:cBhvr>
                                      <p:to>
                                        <p:strVal val="visible"/>
                                      </p:to>
                                    </p:set>
                                    <p:animEffect transition="in" filter="wipe(down)">
                                      <p:cBhvr>
                                        <p:cTn id="6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Conceptual oxymoron</a:t>
            </a:r>
            <a:endParaRPr lang="ru-RU" dirty="0"/>
          </a:p>
        </p:txBody>
      </p:sp>
      <p:pic>
        <p:nvPicPr>
          <p:cNvPr id="5" name="Изображение 4"/>
          <p:cNvPicPr>
            <a:picLocks noChangeAspect="1"/>
          </p:cNvPicPr>
          <p:nvPr/>
        </p:nvPicPr>
        <p:blipFill>
          <a:blip r:embed="rId2"/>
          <a:stretch>
            <a:fillRect/>
          </a:stretch>
        </p:blipFill>
        <p:spPr>
          <a:xfrm>
            <a:off x="457200" y="1524000"/>
            <a:ext cx="3289300" cy="2463800"/>
          </a:xfrm>
          <a:prstGeom prst="rect">
            <a:avLst/>
          </a:prstGeom>
        </p:spPr>
      </p:pic>
      <p:pic>
        <p:nvPicPr>
          <p:cNvPr id="6" name="Изображение 5"/>
          <p:cNvPicPr>
            <a:picLocks noChangeAspect="1"/>
          </p:cNvPicPr>
          <p:nvPr/>
        </p:nvPicPr>
        <p:blipFill>
          <a:blip r:embed="rId3"/>
          <a:stretch>
            <a:fillRect/>
          </a:stretch>
        </p:blipFill>
        <p:spPr>
          <a:xfrm>
            <a:off x="3154025" y="3045033"/>
            <a:ext cx="2984500" cy="2730500"/>
          </a:xfrm>
          <a:prstGeom prst="rect">
            <a:avLst/>
          </a:prstGeom>
        </p:spPr>
      </p:pic>
      <p:pic>
        <p:nvPicPr>
          <p:cNvPr id="7" name="Изображение 6"/>
          <p:cNvPicPr>
            <a:picLocks noChangeAspect="1"/>
          </p:cNvPicPr>
          <p:nvPr/>
        </p:nvPicPr>
        <p:blipFill>
          <a:blip r:embed="rId4"/>
          <a:stretch>
            <a:fillRect/>
          </a:stretch>
        </p:blipFill>
        <p:spPr>
          <a:xfrm>
            <a:off x="5549900" y="4105693"/>
            <a:ext cx="3136900" cy="2590800"/>
          </a:xfrm>
          <a:prstGeom prst="rect">
            <a:avLst/>
          </a:prstGeom>
        </p:spPr>
      </p:pic>
    </p:spTree>
    <p:extLst>
      <p:ext uri="{BB962C8B-B14F-4D97-AF65-F5344CB8AC3E}">
        <p14:creationId xmlns:p14="http://schemas.microsoft.com/office/powerpoint/2010/main" val="198498805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Conceptual oxymoron</a:t>
            </a:r>
            <a:endParaRPr lang="ru-RU" dirty="0"/>
          </a:p>
        </p:txBody>
      </p:sp>
      <p:sp>
        <p:nvSpPr>
          <p:cNvPr id="3" name="Содержимое 2"/>
          <p:cNvSpPr>
            <a:spLocks noGrp="1"/>
          </p:cNvSpPr>
          <p:nvPr>
            <p:ph idx="1"/>
          </p:nvPr>
        </p:nvSpPr>
        <p:spPr/>
        <p:txBody>
          <a:bodyPr>
            <a:normAutofit/>
          </a:bodyPr>
          <a:lstStyle/>
          <a:p>
            <a:r>
              <a:rPr lang="en-US" sz="3200" dirty="0" smtClean="0"/>
              <a:t>Francisco de </a:t>
            </a:r>
            <a:r>
              <a:rPr lang="en-US" sz="3200" dirty="0" err="1" smtClean="0"/>
              <a:t>Quevedo</a:t>
            </a:r>
            <a:endParaRPr lang="en-US" sz="3200" dirty="0" smtClean="0"/>
          </a:p>
          <a:p>
            <a:pPr lvl="1"/>
            <a:r>
              <a:rPr lang="en-US" sz="2800" dirty="0" smtClean="0"/>
              <a:t>It’s ice that burns, it is frozen fire,</a:t>
            </a:r>
          </a:p>
          <a:p>
            <a:pPr lvl="1"/>
            <a:r>
              <a:rPr lang="en-US" sz="2800" dirty="0" smtClean="0"/>
              <a:t>It’s a wound that hurts and is not felt,</a:t>
            </a:r>
          </a:p>
          <a:p>
            <a:pPr lvl="1"/>
            <a:r>
              <a:rPr lang="en-US" sz="2800" dirty="0" smtClean="0"/>
              <a:t>It’s something well dreamt, an evil present,</a:t>
            </a:r>
          </a:p>
          <a:p>
            <a:pPr lvl="1"/>
            <a:r>
              <a:rPr lang="en-US" sz="2800" dirty="0" smtClean="0"/>
              <a:t>It’s a brief retiring, that quickly tires. </a:t>
            </a:r>
            <a:endParaRPr lang="ru-RU" sz="2800" dirty="0"/>
          </a:p>
        </p:txBody>
      </p:sp>
    </p:spTree>
    <p:extLst>
      <p:ext uri="{BB962C8B-B14F-4D97-AF65-F5344CB8AC3E}">
        <p14:creationId xmlns:p14="http://schemas.microsoft.com/office/powerpoint/2010/main" val="402970532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Conceptual oxymoron</a:t>
            </a:r>
            <a:endParaRPr lang="ru-RU" dirty="0"/>
          </a:p>
        </p:txBody>
      </p:sp>
      <p:sp>
        <p:nvSpPr>
          <p:cNvPr id="3" name="Содержимое 2"/>
          <p:cNvSpPr>
            <a:spLocks noGrp="1"/>
          </p:cNvSpPr>
          <p:nvPr>
            <p:ph idx="1"/>
          </p:nvPr>
        </p:nvSpPr>
        <p:spPr/>
        <p:txBody>
          <a:bodyPr>
            <a:normAutofit/>
          </a:bodyPr>
          <a:lstStyle/>
          <a:p>
            <a:r>
              <a:rPr lang="en-US" sz="3600" dirty="0" smtClean="0"/>
              <a:t>Reflect paradoxical way of conceiving things in life</a:t>
            </a:r>
          </a:p>
          <a:p>
            <a:r>
              <a:rPr lang="en-US" sz="3600" dirty="0" smtClean="0"/>
              <a:t>Is a ground for novel images</a:t>
            </a:r>
          </a:p>
          <a:p>
            <a:r>
              <a:rPr lang="en-US" sz="3600" dirty="0" smtClean="0"/>
              <a:t>Cognitive operations of overlaying, overlapping and clashing</a:t>
            </a:r>
            <a:endParaRPr lang="ru-RU" sz="3600" dirty="0" smtClean="0"/>
          </a:p>
          <a:p>
            <a:r>
              <a:rPr lang="en-US" sz="3600" dirty="0" smtClean="0"/>
              <a:t>Clash within one conceptual domain</a:t>
            </a:r>
          </a:p>
          <a:p>
            <a:endParaRPr lang="ru-RU" sz="3600" dirty="0"/>
          </a:p>
        </p:txBody>
      </p:sp>
    </p:spTree>
    <p:extLst>
      <p:ext uri="{BB962C8B-B14F-4D97-AF65-F5344CB8AC3E}">
        <p14:creationId xmlns:p14="http://schemas.microsoft.com/office/powerpoint/2010/main" val="23989499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Conceptual oxymoron</a:t>
            </a:r>
            <a:endParaRPr lang="ru-RU" dirty="0"/>
          </a:p>
        </p:txBody>
      </p:sp>
      <p:graphicFrame>
        <p:nvGraphicFramePr>
          <p:cNvPr id="6" name="Содержимое 5"/>
          <p:cNvGraphicFramePr>
            <a:graphicFrameLocks noGrp="1"/>
          </p:cNvGraphicFramePr>
          <p:nvPr>
            <p:ph idx="1"/>
            <p:extLst>
              <p:ext uri="{D42A27DB-BD31-4B8C-83A1-F6EECF244321}">
                <p14:modId xmlns:p14="http://schemas.microsoft.com/office/powerpoint/2010/main" val="2906972918"/>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693401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Conceptual oxymoron</a:t>
            </a:r>
            <a:endParaRPr lang="ru-RU" dirty="0"/>
          </a:p>
        </p:txBody>
      </p:sp>
      <p:sp>
        <p:nvSpPr>
          <p:cNvPr id="3" name="Содержимое 2"/>
          <p:cNvSpPr>
            <a:spLocks noGrp="1"/>
          </p:cNvSpPr>
          <p:nvPr>
            <p:ph idx="1"/>
          </p:nvPr>
        </p:nvSpPr>
        <p:spPr/>
        <p:txBody>
          <a:bodyPr>
            <a:normAutofit/>
          </a:bodyPr>
          <a:lstStyle/>
          <a:p>
            <a:r>
              <a:rPr lang="en-US" sz="3200" dirty="0" smtClean="0"/>
              <a:t>Ontological</a:t>
            </a:r>
          </a:p>
          <a:p>
            <a:pPr lvl="1"/>
            <a:r>
              <a:rPr lang="en-US" sz="2800" i="1" dirty="0" smtClean="0"/>
              <a:t>Sinful pleasures, awfully beautiful, a perfect fool</a:t>
            </a:r>
          </a:p>
          <a:p>
            <a:pPr lvl="1"/>
            <a:r>
              <a:rPr lang="en-US" sz="2800" dirty="0" smtClean="0"/>
              <a:t>POSSIBLE VS IMPOSSIBLE, EVIL VS VIRTUE</a:t>
            </a:r>
          </a:p>
          <a:p>
            <a:r>
              <a:rPr lang="en-US" sz="3200" dirty="0" smtClean="0"/>
              <a:t>Epistemic </a:t>
            </a:r>
          </a:p>
          <a:p>
            <a:pPr lvl="1"/>
            <a:r>
              <a:rPr lang="en-US" sz="2800" i="1" dirty="0" smtClean="0"/>
              <a:t>Progress is a comfortable disease </a:t>
            </a:r>
            <a:r>
              <a:rPr lang="en-US" sz="2800" dirty="0" smtClean="0"/>
              <a:t>(Cummings)</a:t>
            </a:r>
          </a:p>
          <a:p>
            <a:pPr lvl="1"/>
            <a:r>
              <a:rPr lang="en-US" sz="2800" i="1" dirty="0" smtClean="0"/>
              <a:t>You are my future of the past </a:t>
            </a:r>
            <a:r>
              <a:rPr lang="en-US" sz="2800" dirty="0" smtClean="0"/>
              <a:t>(Bly)</a:t>
            </a:r>
          </a:p>
          <a:p>
            <a:pPr lvl="1"/>
            <a:r>
              <a:rPr lang="en-US" sz="2800" dirty="0" smtClean="0"/>
              <a:t>HERE VS THERE, FUTURE VS PRESENT, GOOD VS BAD</a:t>
            </a:r>
          </a:p>
          <a:p>
            <a:endParaRPr lang="ru-RU" sz="3200" dirty="0"/>
          </a:p>
        </p:txBody>
      </p:sp>
    </p:spTree>
    <p:extLst>
      <p:ext uri="{BB962C8B-B14F-4D97-AF65-F5344CB8AC3E}">
        <p14:creationId xmlns:p14="http://schemas.microsoft.com/office/powerpoint/2010/main" val="1892266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Some basic notions</a:t>
            </a:r>
            <a:endParaRPr lang="ru-RU" dirty="0"/>
          </a:p>
        </p:txBody>
      </p:sp>
      <p:sp>
        <p:nvSpPr>
          <p:cNvPr id="3" name="Содержимое 2"/>
          <p:cNvSpPr>
            <a:spLocks noGrp="1"/>
          </p:cNvSpPr>
          <p:nvPr>
            <p:ph idx="1"/>
          </p:nvPr>
        </p:nvSpPr>
        <p:spPr/>
        <p:txBody>
          <a:bodyPr>
            <a:normAutofit/>
          </a:bodyPr>
          <a:lstStyle/>
          <a:p>
            <a:r>
              <a:rPr lang="en-US" sz="4400" dirty="0" smtClean="0"/>
              <a:t>Basic unit of knowledge</a:t>
            </a:r>
          </a:p>
          <a:p>
            <a:r>
              <a:rPr lang="en-US" sz="4400" dirty="0" smtClean="0"/>
              <a:t>Mental representation which exists in the brain</a:t>
            </a:r>
          </a:p>
          <a:p>
            <a:r>
              <a:rPr lang="en-US" sz="4400" dirty="0" smtClean="0"/>
              <a:t>Preserves contingent and bodily experience</a:t>
            </a:r>
            <a:endParaRPr lang="ru-RU" sz="4400" dirty="0"/>
          </a:p>
        </p:txBody>
      </p:sp>
    </p:spTree>
    <p:extLst>
      <p:ext uri="{BB962C8B-B14F-4D97-AF65-F5344CB8AC3E}">
        <p14:creationId xmlns:p14="http://schemas.microsoft.com/office/powerpoint/2010/main" val="19400719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Some basic notions</a:t>
            </a:r>
            <a:endParaRPr lang="ru-RU" dirty="0"/>
          </a:p>
        </p:txBody>
      </p:sp>
      <p:sp>
        <p:nvSpPr>
          <p:cNvPr id="3" name="Содержимое 2"/>
          <p:cNvSpPr>
            <a:spLocks noGrp="1"/>
          </p:cNvSpPr>
          <p:nvPr>
            <p:ph idx="1"/>
          </p:nvPr>
        </p:nvSpPr>
        <p:spPr/>
        <p:txBody>
          <a:bodyPr>
            <a:normAutofit/>
          </a:bodyPr>
          <a:lstStyle/>
          <a:p>
            <a:r>
              <a:rPr lang="en-US" sz="3200" dirty="0" smtClean="0"/>
              <a:t>Concepts</a:t>
            </a:r>
            <a:r>
              <a:rPr lang="ru-RU" sz="3200" dirty="0"/>
              <a:t> </a:t>
            </a:r>
            <a:r>
              <a:rPr lang="en-US" sz="3200" dirty="0" smtClean="0"/>
              <a:t>and </a:t>
            </a:r>
            <a:r>
              <a:rPr lang="en-US" sz="3200" dirty="0"/>
              <a:t>pictures of the </a:t>
            </a:r>
            <a:r>
              <a:rPr lang="en-US" sz="3200" dirty="0" smtClean="0"/>
              <a:t>world</a:t>
            </a:r>
            <a:endParaRPr lang="ru-RU" sz="3200" dirty="0" smtClean="0"/>
          </a:p>
          <a:p>
            <a:r>
              <a:rPr lang="en-US" sz="3200" dirty="0" smtClean="0"/>
              <a:t>Concept (O. </a:t>
            </a:r>
            <a:r>
              <a:rPr lang="en-US" sz="3200" dirty="0" err="1" smtClean="0"/>
              <a:t>Vorobyova</a:t>
            </a:r>
            <a:r>
              <a:rPr lang="en-US" sz="3200" dirty="0" smtClean="0"/>
              <a:t>)</a:t>
            </a:r>
          </a:p>
          <a:p>
            <a:pPr lvl="1"/>
            <a:r>
              <a:rPr lang="en-US" sz="2800" dirty="0" smtClean="0"/>
              <a:t>Unit of knowledge and memory</a:t>
            </a:r>
          </a:p>
          <a:p>
            <a:pPr lvl="1"/>
            <a:r>
              <a:rPr lang="en-US" sz="2800" dirty="0" smtClean="0"/>
              <a:t>Reflects knowledge and experiences</a:t>
            </a:r>
          </a:p>
          <a:p>
            <a:pPr lvl="1"/>
            <a:r>
              <a:rPr lang="en-US" sz="2800" dirty="0" smtClean="0"/>
              <a:t>Partially embodied</a:t>
            </a:r>
          </a:p>
          <a:p>
            <a:pPr lvl="1"/>
            <a:r>
              <a:rPr lang="en-US" sz="2800" dirty="0" smtClean="0"/>
              <a:t>Verbalized through language means</a:t>
            </a:r>
          </a:p>
          <a:p>
            <a:pPr lvl="1"/>
            <a:r>
              <a:rPr lang="en-US" sz="2800" dirty="0" smtClean="0"/>
              <a:t>Includes non-verbal information (mental imagery)</a:t>
            </a:r>
          </a:p>
          <a:p>
            <a:pPr lvl="1"/>
            <a:r>
              <a:rPr lang="en-US" sz="2800" dirty="0" smtClean="0"/>
              <a:t>Bears cultural markers</a:t>
            </a:r>
          </a:p>
        </p:txBody>
      </p:sp>
    </p:spTree>
    <p:extLst>
      <p:ext uri="{BB962C8B-B14F-4D97-AF65-F5344CB8AC3E}">
        <p14:creationId xmlns:p14="http://schemas.microsoft.com/office/powerpoint/2010/main" val="7046573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Some basic notions</a:t>
            </a:r>
            <a:endParaRPr lang="ru-RU" dirty="0"/>
          </a:p>
        </p:txBody>
      </p:sp>
      <p:sp>
        <p:nvSpPr>
          <p:cNvPr id="3" name="Содержимое 2"/>
          <p:cNvSpPr>
            <a:spLocks noGrp="1"/>
          </p:cNvSpPr>
          <p:nvPr>
            <p:ph idx="1"/>
          </p:nvPr>
        </p:nvSpPr>
        <p:spPr/>
        <p:txBody>
          <a:bodyPr>
            <a:noAutofit/>
          </a:bodyPr>
          <a:lstStyle/>
          <a:p>
            <a:r>
              <a:rPr lang="en-US" sz="3600" dirty="0"/>
              <a:t>Ways of concept manifestation in texts</a:t>
            </a:r>
          </a:p>
          <a:p>
            <a:pPr lvl="1"/>
            <a:r>
              <a:rPr lang="en-US" sz="3200" dirty="0"/>
              <a:t>Explication : gradual explication : implication</a:t>
            </a:r>
          </a:p>
          <a:p>
            <a:pPr lvl="1"/>
            <a:r>
              <a:rPr lang="en-US" sz="3200" dirty="0"/>
              <a:t>Concentrated representation : cumulative representation : diffuse representation</a:t>
            </a:r>
          </a:p>
          <a:p>
            <a:pPr lvl="1"/>
            <a:r>
              <a:rPr lang="en-US" sz="3200" dirty="0"/>
              <a:t>Convergent representation : divergent representation </a:t>
            </a:r>
          </a:p>
          <a:p>
            <a:pPr lvl="1"/>
            <a:r>
              <a:rPr lang="en-US" sz="3200" dirty="0"/>
              <a:t>Direct nomination : hint : associated representation</a:t>
            </a:r>
          </a:p>
          <a:p>
            <a:endParaRPr lang="ru-RU" sz="3600" dirty="0"/>
          </a:p>
        </p:txBody>
      </p:sp>
    </p:spTree>
    <p:extLst>
      <p:ext uri="{BB962C8B-B14F-4D97-AF65-F5344CB8AC3E}">
        <p14:creationId xmlns:p14="http://schemas.microsoft.com/office/powerpoint/2010/main" val="23966777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Some basic notions</a:t>
            </a:r>
            <a:endParaRPr lang="ru-RU" dirty="0"/>
          </a:p>
        </p:txBody>
      </p:sp>
      <p:sp>
        <p:nvSpPr>
          <p:cNvPr id="3" name="Содержимое 2"/>
          <p:cNvSpPr>
            <a:spLocks noGrp="1"/>
          </p:cNvSpPr>
          <p:nvPr>
            <p:ph idx="1"/>
          </p:nvPr>
        </p:nvSpPr>
        <p:spPr/>
        <p:txBody>
          <a:bodyPr>
            <a:normAutofit/>
          </a:bodyPr>
          <a:lstStyle/>
          <a:p>
            <a:r>
              <a:rPr lang="en-US" sz="3600" dirty="0" smtClean="0"/>
              <a:t>Concepts </a:t>
            </a:r>
          </a:p>
          <a:p>
            <a:pPr lvl="1"/>
            <a:r>
              <a:rPr lang="en-US" sz="3200" dirty="0" smtClean="0"/>
              <a:t>According to the medium</a:t>
            </a:r>
          </a:p>
          <a:p>
            <a:pPr lvl="2"/>
            <a:r>
              <a:rPr lang="en-US" sz="2800" dirty="0" err="1" smtClean="0"/>
              <a:t>Linguoconcepts</a:t>
            </a:r>
            <a:endParaRPr lang="en-US" sz="2800" dirty="0" smtClean="0"/>
          </a:p>
          <a:p>
            <a:pPr lvl="2"/>
            <a:r>
              <a:rPr lang="en-US" sz="2800" dirty="0" smtClean="0"/>
              <a:t>Textual</a:t>
            </a:r>
          </a:p>
          <a:p>
            <a:pPr lvl="2"/>
            <a:r>
              <a:rPr lang="en-US" sz="2800" dirty="0" smtClean="0"/>
              <a:t>Discourse </a:t>
            </a:r>
          </a:p>
          <a:p>
            <a:pPr lvl="2"/>
            <a:r>
              <a:rPr lang="en-US" sz="2800" dirty="0" smtClean="0"/>
              <a:t>Philosophical</a:t>
            </a:r>
          </a:p>
          <a:p>
            <a:pPr lvl="2"/>
            <a:r>
              <a:rPr lang="en-US" sz="2800" dirty="0" smtClean="0"/>
              <a:t>Cultural (</a:t>
            </a:r>
            <a:r>
              <a:rPr lang="en-US" sz="2800" dirty="0" err="1" smtClean="0"/>
              <a:t>linguocultural</a:t>
            </a:r>
            <a:r>
              <a:rPr lang="en-US" sz="2800" dirty="0" smtClean="0"/>
              <a:t> and ethnical)</a:t>
            </a:r>
          </a:p>
          <a:p>
            <a:pPr lvl="2"/>
            <a:r>
              <a:rPr lang="en-US" sz="2800" dirty="0" smtClean="0"/>
              <a:t>Literary </a:t>
            </a:r>
          </a:p>
          <a:p>
            <a:pPr lvl="2"/>
            <a:r>
              <a:rPr lang="en-US" sz="2800" dirty="0" smtClean="0"/>
              <a:t>Aesthetic</a:t>
            </a:r>
          </a:p>
          <a:p>
            <a:pPr lvl="1"/>
            <a:endParaRPr lang="en-US" sz="3200" dirty="0" smtClean="0"/>
          </a:p>
          <a:p>
            <a:pPr lvl="2"/>
            <a:endParaRPr lang="en-US" sz="2800" dirty="0" smtClean="0"/>
          </a:p>
        </p:txBody>
      </p:sp>
    </p:spTree>
    <p:extLst>
      <p:ext uri="{BB962C8B-B14F-4D97-AF65-F5344CB8AC3E}">
        <p14:creationId xmlns:p14="http://schemas.microsoft.com/office/powerpoint/2010/main" val="11899734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Some basic notions</a:t>
            </a:r>
            <a:endParaRPr lang="ru-RU" dirty="0"/>
          </a:p>
        </p:txBody>
      </p:sp>
      <p:sp>
        <p:nvSpPr>
          <p:cNvPr id="3" name="Содержимое 2"/>
          <p:cNvSpPr>
            <a:spLocks noGrp="1"/>
          </p:cNvSpPr>
          <p:nvPr>
            <p:ph idx="1"/>
          </p:nvPr>
        </p:nvSpPr>
        <p:spPr/>
        <p:txBody>
          <a:bodyPr>
            <a:normAutofit/>
          </a:bodyPr>
          <a:lstStyle/>
          <a:p>
            <a:pPr lvl="1"/>
            <a:r>
              <a:rPr lang="en-US" sz="3200" dirty="0"/>
              <a:t>According to their content</a:t>
            </a:r>
          </a:p>
          <a:p>
            <a:pPr lvl="2"/>
            <a:r>
              <a:rPr lang="en-US" sz="2800" dirty="0" err="1"/>
              <a:t>Categorial</a:t>
            </a:r>
            <a:r>
              <a:rPr lang="en-US" sz="2800" dirty="0"/>
              <a:t> (TIME)</a:t>
            </a:r>
          </a:p>
          <a:p>
            <a:pPr lvl="2"/>
            <a:r>
              <a:rPr lang="en-US" sz="2800" dirty="0"/>
              <a:t>Theosophical (LIFE)</a:t>
            </a:r>
          </a:p>
          <a:p>
            <a:pPr lvl="2"/>
            <a:r>
              <a:rPr lang="en-US" sz="2800" dirty="0" err="1"/>
              <a:t>Teleonomic</a:t>
            </a:r>
            <a:r>
              <a:rPr lang="en-US" sz="2800" dirty="0"/>
              <a:t> (TRUTH)</a:t>
            </a:r>
          </a:p>
          <a:p>
            <a:pPr lvl="2"/>
            <a:r>
              <a:rPr lang="en-US" sz="2800" dirty="0" err="1"/>
              <a:t>Anthropoconcepts</a:t>
            </a:r>
            <a:r>
              <a:rPr lang="en-US" sz="2800" dirty="0"/>
              <a:t> (MOTHER)</a:t>
            </a:r>
          </a:p>
          <a:p>
            <a:pPr lvl="2"/>
            <a:r>
              <a:rPr lang="en-US" sz="2800" dirty="0"/>
              <a:t>Emotional concepts </a:t>
            </a:r>
          </a:p>
          <a:p>
            <a:pPr lvl="2"/>
            <a:r>
              <a:rPr lang="en-US" sz="2800" dirty="0"/>
              <a:t>Psychological concepts </a:t>
            </a:r>
          </a:p>
          <a:p>
            <a:pPr lvl="2"/>
            <a:r>
              <a:rPr lang="en-US" sz="2800" dirty="0"/>
              <a:t>Gender concepts</a:t>
            </a:r>
          </a:p>
          <a:p>
            <a:pPr lvl="2"/>
            <a:r>
              <a:rPr lang="en-US" sz="2800" dirty="0" err="1"/>
              <a:t>Mythoconcepts</a:t>
            </a:r>
            <a:r>
              <a:rPr lang="en-US" sz="2800" dirty="0"/>
              <a:t>, etc.</a:t>
            </a:r>
          </a:p>
          <a:p>
            <a:endParaRPr lang="ru-RU" sz="3600" dirty="0"/>
          </a:p>
        </p:txBody>
      </p:sp>
    </p:spTree>
    <p:extLst>
      <p:ext uri="{BB962C8B-B14F-4D97-AF65-F5344CB8AC3E}">
        <p14:creationId xmlns:p14="http://schemas.microsoft.com/office/powerpoint/2010/main" val="33214876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сность">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Ясность.thmx</Template>
  <TotalTime>3754</TotalTime>
  <Words>2422</Words>
  <Application>Microsoft Macintosh PowerPoint</Application>
  <PresentationFormat>Экран (4:3)</PresentationFormat>
  <Paragraphs>316</Paragraphs>
  <Slides>48</Slides>
  <Notes>21</Notes>
  <HiddenSlides>0</HiddenSlides>
  <MMClips>1</MMClips>
  <ScaleCrop>false</ScaleCrop>
  <HeadingPairs>
    <vt:vector size="4" baseType="variant">
      <vt:variant>
        <vt:lpstr>Тема</vt:lpstr>
      </vt:variant>
      <vt:variant>
        <vt:i4>1</vt:i4>
      </vt:variant>
      <vt:variant>
        <vt:lpstr>Заголовки слайдов</vt:lpstr>
      </vt:variant>
      <vt:variant>
        <vt:i4>48</vt:i4>
      </vt:variant>
    </vt:vector>
  </HeadingPairs>
  <TitlesOfParts>
    <vt:vector size="49" baseType="lpstr">
      <vt:lpstr>Ясность</vt:lpstr>
      <vt:lpstr>An Introduction to cognitive poetics</vt:lpstr>
      <vt:lpstr>Outline </vt:lpstr>
      <vt:lpstr>Some basic notions</vt:lpstr>
      <vt:lpstr>Some basic notions</vt:lpstr>
      <vt:lpstr>Some basic notions</vt:lpstr>
      <vt:lpstr>Some basic notions</vt:lpstr>
      <vt:lpstr>Some basic notions</vt:lpstr>
      <vt:lpstr>Some basic notions</vt:lpstr>
      <vt:lpstr>Some basic notions</vt:lpstr>
      <vt:lpstr>Some basic notions</vt:lpstr>
      <vt:lpstr>Some basic notions</vt:lpstr>
      <vt:lpstr>Some basic notions</vt:lpstr>
      <vt:lpstr>Some basic notions</vt:lpstr>
      <vt:lpstr>Some basic notions</vt:lpstr>
      <vt:lpstr>Some basic notions</vt:lpstr>
      <vt:lpstr>Some basic notions</vt:lpstr>
      <vt:lpstr>Some basic notions</vt:lpstr>
      <vt:lpstr>Some basic notions*</vt:lpstr>
      <vt:lpstr>Some basic notions</vt:lpstr>
      <vt:lpstr>Some basic notions </vt:lpstr>
      <vt:lpstr>What is conceptual metaphor?</vt:lpstr>
      <vt:lpstr>What is conceptual metaphor?</vt:lpstr>
      <vt:lpstr>What is conceptual metaphor?</vt:lpstr>
      <vt:lpstr>George Lakoff</vt:lpstr>
      <vt:lpstr>Mark Johnson</vt:lpstr>
      <vt:lpstr>Zoltan Kovesces</vt:lpstr>
      <vt:lpstr>Raymond Gibbs</vt:lpstr>
      <vt:lpstr>Eve Sweetser</vt:lpstr>
      <vt:lpstr>Mark Turner</vt:lpstr>
      <vt:lpstr>What is conceptual metaphor?</vt:lpstr>
      <vt:lpstr>Types of conceptual metaphors</vt:lpstr>
      <vt:lpstr>Types of conceptual metaphors</vt:lpstr>
      <vt:lpstr>Types of conceptual metaphors</vt:lpstr>
      <vt:lpstr>Structure of conceptual metaphor</vt:lpstr>
      <vt:lpstr>Blending theory</vt:lpstr>
      <vt:lpstr>Blending theory </vt:lpstr>
      <vt:lpstr>What happens to a CM in a literary text</vt:lpstr>
      <vt:lpstr>What happens to a CM in a literary text</vt:lpstr>
      <vt:lpstr>What happens to a CM in a literary text</vt:lpstr>
      <vt:lpstr>Conceptual Metonymy</vt:lpstr>
      <vt:lpstr>Conceptual Metonymy</vt:lpstr>
      <vt:lpstr>Conceptual metonymy</vt:lpstr>
      <vt:lpstr>Conceptual metonymy</vt:lpstr>
      <vt:lpstr>Conceptual oxymoron</vt:lpstr>
      <vt:lpstr>Conceptual oxymoron</vt:lpstr>
      <vt:lpstr>Conceptual oxymoron</vt:lpstr>
      <vt:lpstr>Conceptual oxymoron</vt:lpstr>
      <vt:lpstr>Conceptual oxymoron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cognitive poetics</dc:title>
  <dc:creator>Lana Na</dc:creator>
  <cp:lastModifiedBy>Lana Na</cp:lastModifiedBy>
  <cp:revision>53</cp:revision>
  <dcterms:created xsi:type="dcterms:W3CDTF">2015-09-09T05:23:51Z</dcterms:created>
  <dcterms:modified xsi:type="dcterms:W3CDTF">2015-09-22T20:01:41Z</dcterms:modified>
</cp:coreProperties>
</file>