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80" r:id="rId23"/>
    <p:sldId id="281" r:id="rId24"/>
    <p:sldId id="282" r:id="rId25"/>
    <p:sldId id="283" r:id="rId26"/>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5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Образец подзаголовка</a:t>
            </a:r>
            <a:endParaRPr lang="en-US" dirty="0"/>
          </a:p>
        </p:txBody>
      </p:sp>
      <p:sp>
        <p:nvSpPr>
          <p:cNvPr id="4" name="Date Placeholder 3"/>
          <p:cNvSpPr>
            <a:spLocks noGrp="1"/>
          </p:cNvSpPr>
          <p:nvPr>
            <p:ph type="dt" sz="half" idx="10"/>
          </p:nvPr>
        </p:nvSpPr>
        <p:spPr/>
        <p:txBody>
          <a:bodyPr/>
          <a:lstStyle/>
          <a:p>
            <a:fld id="{C16A61D7-68C7-E848-80EC-05A94E5D6F10}" type="datetimeFigureOut">
              <a:rPr lang="ru-RU" smtClean="0"/>
              <a:t>9/25/15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BAB69B-0FCF-584C-9895-8A6D9E563A24}"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4" name="Date Placeholder 3"/>
          <p:cNvSpPr>
            <a:spLocks noGrp="1"/>
          </p:cNvSpPr>
          <p:nvPr>
            <p:ph type="dt" sz="half" idx="10"/>
          </p:nvPr>
        </p:nvSpPr>
        <p:spPr/>
        <p:txBody>
          <a:bodyPr/>
          <a:lstStyle/>
          <a:p>
            <a:fld id="{C16A61D7-68C7-E848-80EC-05A94E5D6F10}" type="datetimeFigureOut">
              <a:rPr lang="ru-RU" smtClean="0"/>
              <a:t>9/25/15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4" name="Date Placeholder 3"/>
          <p:cNvSpPr>
            <a:spLocks noGrp="1"/>
          </p:cNvSpPr>
          <p:nvPr>
            <p:ph type="dt" sz="half" idx="10"/>
          </p:nvPr>
        </p:nvSpPr>
        <p:spPr/>
        <p:txBody>
          <a:bodyPr/>
          <a:lstStyle/>
          <a:p>
            <a:fld id="{C16A61D7-68C7-E848-80EC-05A94E5D6F10}" type="datetimeFigureOut">
              <a:rPr lang="ru-RU" smtClean="0"/>
              <a:t>9/25/15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Content Placeholder 2"/>
          <p:cNvSpPr>
            <a:spLocks noGrp="1"/>
          </p:cNvSpPr>
          <p:nvPr>
            <p:ph idx="1"/>
          </p:nvPr>
        </p:nvSpPr>
        <p:spPr/>
        <p:txBody>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4" name="Date Placeholder 3"/>
          <p:cNvSpPr>
            <a:spLocks noGrp="1"/>
          </p:cNvSpPr>
          <p:nvPr>
            <p:ph type="dt" sz="half" idx="10"/>
          </p:nvPr>
        </p:nvSpPr>
        <p:spPr/>
        <p:txBody>
          <a:bodyPr/>
          <a:lstStyle/>
          <a:p>
            <a:fld id="{C16A61D7-68C7-E848-80EC-05A94E5D6F10}" type="datetimeFigureOut">
              <a:rPr lang="ru-RU" smtClean="0"/>
              <a:t>9/25/15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Образец текста</a:t>
            </a:r>
          </a:p>
        </p:txBody>
      </p:sp>
      <p:sp>
        <p:nvSpPr>
          <p:cNvPr id="4" name="Date Placeholder 3"/>
          <p:cNvSpPr>
            <a:spLocks noGrp="1"/>
          </p:cNvSpPr>
          <p:nvPr>
            <p:ph type="dt" sz="half" idx="10"/>
          </p:nvPr>
        </p:nvSpPr>
        <p:spPr/>
        <p:txBody>
          <a:bodyPr/>
          <a:lstStyle/>
          <a:p>
            <a:fld id="{C16A61D7-68C7-E848-80EC-05A94E5D6F10}" type="datetimeFigureOut">
              <a:rPr lang="ru-RU" smtClean="0"/>
              <a:t>9/25/15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BAB69B-0FCF-584C-9895-8A6D9E563A24}"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5" name="Date Placeholder 4"/>
          <p:cNvSpPr>
            <a:spLocks noGrp="1"/>
          </p:cNvSpPr>
          <p:nvPr>
            <p:ph type="dt" sz="half" idx="10"/>
          </p:nvPr>
        </p:nvSpPr>
        <p:spPr/>
        <p:txBody>
          <a:bodyPr/>
          <a:lstStyle/>
          <a:p>
            <a:fld id="{C16A61D7-68C7-E848-80EC-05A94E5D6F10}" type="datetimeFigureOut">
              <a:rPr lang="ru-RU" smtClean="0"/>
              <a:t>9/25/15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7" name="Date Placeholder 6"/>
          <p:cNvSpPr>
            <a:spLocks noGrp="1"/>
          </p:cNvSpPr>
          <p:nvPr>
            <p:ph type="dt" sz="half" idx="10"/>
          </p:nvPr>
        </p:nvSpPr>
        <p:spPr/>
        <p:txBody>
          <a:bodyPr/>
          <a:lstStyle/>
          <a:p>
            <a:fld id="{C16A61D7-68C7-E848-80EC-05A94E5D6F10}" type="datetimeFigureOut">
              <a:rPr lang="ru-RU" smtClean="0"/>
              <a:t>9/25/15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9BAB69B-0FCF-584C-9895-8A6D9E563A24}"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Date Placeholder 2"/>
          <p:cNvSpPr>
            <a:spLocks noGrp="1"/>
          </p:cNvSpPr>
          <p:nvPr>
            <p:ph type="dt" sz="half" idx="10"/>
          </p:nvPr>
        </p:nvSpPr>
        <p:spPr/>
        <p:txBody>
          <a:bodyPr/>
          <a:lstStyle/>
          <a:p>
            <a:fld id="{C16A61D7-68C7-E848-80EC-05A94E5D6F10}" type="datetimeFigureOut">
              <a:rPr lang="ru-RU" smtClean="0"/>
              <a:t>9/25/15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A61D7-68C7-E848-80EC-05A94E5D6F10}" type="datetimeFigureOut">
              <a:rPr lang="ru-RU" smtClean="0"/>
              <a:t>9/25/15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Date Placeholder 4"/>
          <p:cNvSpPr>
            <a:spLocks noGrp="1"/>
          </p:cNvSpPr>
          <p:nvPr>
            <p:ph type="dt" sz="half" idx="10"/>
          </p:nvPr>
        </p:nvSpPr>
        <p:spPr/>
        <p:txBody>
          <a:bodyPr/>
          <a:lstStyle/>
          <a:p>
            <a:fld id="{C16A61D7-68C7-E848-80EC-05A94E5D6F10}" type="datetimeFigureOut">
              <a:rPr lang="ru-RU" smtClean="0"/>
              <a:t>9/25/15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BAB69B-0FCF-584C-9895-8A6D9E563A24}"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Чтобы добавить рисунок, перетащите его на заполнитель или щелкните значок</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Date Placeholder 4"/>
          <p:cNvSpPr>
            <a:spLocks noGrp="1"/>
          </p:cNvSpPr>
          <p:nvPr>
            <p:ph type="dt" sz="half" idx="10"/>
          </p:nvPr>
        </p:nvSpPr>
        <p:spPr/>
        <p:txBody>
          <a:bodyPr/>
          <a:lstStyle/>
          <a:p>
            <a:fld id="{C16A61D7-68C7-E848-80EC-05A94E5D6F10}" type="datetimeFigureOut">
              <a:rPr lang="ru-RU" smtClean="0"/>
              <a:t>9/25/15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BAB69B-0FCF-584C-9895-8A6D9E563A2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16A61D7-68C7-E848-80EC-05A94E5D6F10}" type="datetimeFigureOut">
              <a:rPr lang="ru-RU" smtClean="0"/>
              <a:t>9/25/15</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9BAB69B-0FCF-584C-9895-8A6D9E563A2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p:txBody>
          <a:bodyPr/>
          <a:lstStyle/>
          <a:p>
            <a:r>
              <a:rPr lang="en-US" dirty="0"/>
              <a:t>An Introduction to cognitive poetics</a:t>
            </a:r>
            <a:endParaRPr lang="ru-RU" dirty="0"/>
          </a:p>
        </p:txBody>
      </p:sp>
      <p:sp>
        <p:nvSpPr>
          <p:cNvPr id="3" name="Подзаголовок 2"/>
          <p:cNvSpPr>
            <a:spLocks noGrp="1"/>
          </p:cNvSpPr>
          <p:nvPr>
            <p:ph type="subTitle" idx="1"/>
          </p:nvPr>
        </p:nvSpPr>
        <p:spPr>
          <a:xfrm>
            <a:off x="685800" y="3505199"/>
            <a:ext cx="7848600" cy="3127023"/>
          </a:xfrm>
        </p:spPr>
        <p:txBody>
          <a:bodyPr>
            <a:normAutofit fontScale="92500" lnSpcReduction="10000"/>
          </a:bodyPr>
          <a:lstStyle/>
          <a:p>
            <a:pPr algn="ctr"/>
            <a:r>
              <a:rPr lang="en-US"/>
              <a:t>Lecture </a:t>
            </a:r>
            <a:r>
              <a:rPr lang="en-US" smtClean="0"/>
              <a:t>4: </a:t>
            </a:r>
            <a:r>
              <a:rPr lang="en-GB" b="1" dirty="0"/>
              <a:t>'Conceptual Shift' or how Cognitive Poetics integrates into Translation Studies</a:t>
            </a:r>
            <a:r>
              <a:rPr lang="en-US" dirty="0"/>
              <a:t> </a:t>
            </a:r>
          </a:p>
          <a:p>
            <a:pPr algn="ctr"/>
            <a:r>
              <a:rPr lang="en-US" dirty="0"/>
              <a:t>(September 24-25, 2015)</a:t>
            </a:r>
          </a:p>
          <a:p>
            <a:pPr algn="ctr"/>
            <a:endParaRPr lang="en-US" dirty="0"/>
          </a:p>
          <a:p>
            <a:endParaRPr lang="en-US" dirty="0"/>
          </a:p>
          <a:p>
            <a:r>
              <a:rPr lang="en-US" dirty="0"/>
              <a:t>Presented by </a:t>
            </a:r>
            <a:r>
              <a:rPr lang="en-US" dirty="0" err="1"/>
              <a:t>Svitlana</a:t>
            </a:r>
            <a:r>
              <a:rPr lang="en-US" dirty="0"/>
              <a:t> </a:t>
            </a:r>
            <a:r>
              <a:rPr lang="en-US" dirty="0" err="1"/>
              <a:t>Shurma</a:t>
            </a:r>
            <a:r>
              <a:rPr lang="en-US" dirty="0"/>
              <a:t> (Kyiv, Ukraine)</a:t>
            </a:r>
          </a:p>
          <a:p>
            <a:endParaRPr lang="en-US" dirty="0"/>
          </a:p>
          <a:p>
            <a:endParaRPr lang="en-US" dirty="0"/>
          </a:p>
          <a:p>
            <a:r>
              <a:rPr lang="en-US" sz="1400" dirty="0"/>
              <a:t>Email: </a:t>
            </a:r>
            <a:r>
              <a:rPr lang="en-US" sz="1400" dirty="0" err="1"/>
              <a:t>lanashurma@gmail.com</a:t>
            </a:r>
            <a:endParaRPr lang="ru-RU" sz="1400" dirty="0"/>
          </a:p>
          <a:p>
            <a:endParaRPr lang="ru-RU" dirty="0"/>
          </a:p>
        </p:txBody>
      </p:sp>
    </p:spTree>
    <p:extLst>
      <p:ext uri="{BB962C8B-B14F-4D97-AF65-F5344CB8AC3E}">
        <p14:creationId xmlns:p14="http://schemas.microsoft.com/office/powerpoint/2010/main" val="1136141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normAutofit/>
          </a:bodyPr>
          <a:lstStyle/>
          <a:p>
            <a:r>
              <a:rPr lang="en-US" sz="4000" dirty="0"/>
              <a:t>Dan Brown's simile: </a:t>
            </a:r>
            <a:endParaRPr lang="en-US" sz="4000" dirty="0" smtClean="0"/>
          </a:p>
          <a:p>
            <a:r>
              <a:rPr lang="en-US" sz="4000" dirty="0" smtClean="0"/>
              <a:t>The </a:t>
            </a:r>
            <a:r>
              <a:rPr lang="en-US" sz="4000" dirty="0"/>
              <a:t>miniature structure itself protrudes up through the floor </a:t>
            </a:r>
            <a:r>
              <a:rPr lang="en-US" sz="4000" u="sng" dirty="0"/>
              <a:t>as though it were the tip of an iceberg </a:t>
            </a:r>
            <a:endParaRPr lang="ru-RU" sz="4000" dirty="0"/>
          </a:p>
        </p:txBody>
      </p:sp>
    </p:spTree>
    <p:extLst>
      <p:ext uri="{BB962C8B-B14F-4D97-AF65-F5344CB8AC3E}">
        <p14:creationId xmlns:p14="http://schemas.microsoft.com/office/powerpoint/2010/main" val="6490182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normAutofit/>
          </a:bodyPr>
          <a:lstStyle/>
          <a:p>
            <a:r>
              <a:rPr lang="en-US" sz="3200" dirty="0"/>
              <a:t>Semantic difficulties in translation of tropes include:</a:t>
            </a:r>
          </a:p>
          <a:p>
            <a:pPr lvl="1"/>
            <a:r>
              <a:rPr lang="en-US" sz="2800" dirty="0"/>
              <a:t>lack of correspondence between the association a vehicle may entail in two languages</a:t>
            </a:r>
          </a:p>
          <a:p>
            <a:pPr lvl="1"/>
            <a:r>
              <a:rPr lang="en-US" sz="2800" dirty="0"/>
              <a:t>lack or abundance of synonymy between two languages with reference to tenor and vehicle;</a:t>
            </a:r>
          </a:p>
          <a:p>
            <a:pPr lvl="1"/>
            <a:r>
              <a:rPr lang="en-US" sz="2800" dirty="0"/>
              <a:t>lack of correspondence between the </a:t>
            </a:r>
            <a:r>
              <a:rPr lang="en-US" sz="2800" dirty="0" smtClean="0"/>
              <a:t>scope of </a:t>
            </a:r>
            <a:r>
              <a:rPr lang="en-US" sz="2800" dirty="0"/>
              <a:t>expressive, image-bearing, emotive and evaluative information between the original and translation. </a:t>
            </a:r>
            <a:endParaRPr lang="ru-RU" sz="2800" dirty="0"/>
          </a:p>
        </p:txBody>
      </p:sp>
    </p:spTree>
    <p:extLst>
      <p:ext uri="{BB962C8B-B14F-4D97-AF65-F5344CB8AC3E}">
        <p14:creationId xmlns:p14="http://schemas.microsoft.com/office/powerpoint/2010/main" val="5483882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normAutofit/>
          </a:bodyPr>
          <a:lstStyle/>
          <a:p>
            <a:r>
              <a:rPr lang="en-US" sz="3200" i="1" dirty="0" smtClean="0"/>
              <a:t>Food makes </a:t>
            </a:r>
            <a:r>
              <a:rPr lang="en-US" sz="3200" i="1" dirty="0"/>
              <a:t>my mouth flood with </a:t>
            </a:r>
            <a:r>
              <a:rPr lang="en-US" sz="3200" i="1" dirty="0" smtClean="0"/>
              <a:t>saliva</a:t>
            </a:r>
          </a:p>
          <a:p>
            <a:endParaRPr lang="en-US" sz="3200" i="1" dirty="0" smtClean="0"/>
          </a:p>
          <a:p>
            <a:r>
              <a:rPr lang="en-US" sz="3200" i="1" dirty="0" err="1" smtClean="0"/>
              <a:t>Mij</a:t>
            </a:r>
            <a:r>
              <a:rPr lang="en-US" sz="3200" i="1" dirty="0" smtClean="0"/>
              <a:t> </a:t>
            </a:r>
            <a:r>
              <a:rPr lang="en-US" sz="3200" i="1" dirty="0"/>
              <a:t>rot </a:t>
            </a:r>
            <a:r>
              <a:rPr lang="en-US" sz="3200" i="1" dirty="0" err="1" smtClean="0"/>
              <a:t>perepovnyvsia</a:t>
            </a:r>
            <a:r>
              <a:rPr lang="en-US" sz="3200" i="1" dirty="0" smtClean="0"/>
              <a:t> </a:t>
            </a:r>
            <a:r>
              <a:rPr lang="en-US" sz="3200" i="1" dirty="0" err="1" smtClean="0"/>
              <a:t>slynoju</a:t>
            </a:r>
            <a:endParaRPr lang="en-US" sz="3200" i="1" dirty="0" smtClean="0"/>
          </a:p>
          <a:p>
            <a:r>
              <a:rPr lang="en-US" sz="3200" i="1" dirty="0" smtClean="0"/>
              <a:t>my </a:t>
            </a:r>
            <a:r>
              <a:rPr lang="en-US" sz="3200" i="1" dirty="0"/>
              <a:t>mouth </a:t>
            </a:r>
            <a:r>
              <a:rPr lang="en-US" sz="3200" i="1" dirty="0" smtClean="0"/>
              <a:t>is overfilled </a:t>
            </a:r>
            <a:r>
              <a:rPr lang="en-US" sz="3200" i="1" dirty="0"/>
              <a:t>with </a:t>
            </a:r>
            <a:r>
              <a:rPr lang="en-US" sz="3200" i="1" dirty="0" smtClean="0"/>
              <a:t>saliva </a:t>
            </a:r>
            <a:endParaRPr lang="ru-RU" sz="3200" i="1" dirty="0"/>
          </a:p>
        </p:txBody>
      </p:sp>
    </p:spTree>
    <p:extLst>
      <p:ext uri="{BB962C8B-B14F-4D97-AF65-F5344CB8AC3E}">
        <p14:creationId xmlns:p14="http://schemas.microsoft.com/office/powerpoint/2010/main" val="37920795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normAutofit/>
          </a:bodyPr>
          <a:lstStyle/>
          <a:p>
            <a:r>
              <a:rPr lang="en-US" sz="3200" dirty="0" smtClean="0"/>
              <a:t>Difficulty with rendering </a:t>
            </a:r>
            <a:r>
              <a:rPr lang="en-US" sz="3200" dirty="0"/>
              <a:t>iconic </a:t>
            </a:r>
            <a:r>
              <a:rPr lang="en-US" sz="3200" dirty="0" smtClean="0"/>
              <a:t>information:</a:t>
            </a:r>
            <a:endParaRPr lang="en-US" sz="3200" dirty="0"/>
          </a:p>
          <a:p>
            <a:pPr lvl="1"/>
            <a:r>
              <a:rPr lang="en-US" sz="2800" dirty="0"/>
              <a:t>the difference in constructing the image in two languages</a:t>
            </a:r>
          </a:p>
          <a:p>
            <a:pPr lvl="1"/>
            <a:r>
              <a:rPr lang="en-US" sz="2800" dirty="0"/>
              <a:t>the need to preserve the conceptual level of the image </a:t>
            </a:r>
            <a:endParaRPr lang="ru-RU" sz="2800" dirty="0"/>
          </a:p>
        </p:txBody>
      </p:sp>
    </p:spTree>
    <p:extLst>
      <p:ext uri="{BB962C8B-B14F-4D97-AF65-F5344CB8AC3E}">
        <p14:creationId xmlns:p14="http://schemas.microsoft.com/office/powerpoint/2010/main" val="27991190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lstStyle/>
          <a:p>
            <a:r>
              <a:rPr lang="en-US" i="1" dirty="0"/>
              <a:t>until the rain interfered, </a:t>
            </a:r>
            <a:r>
              <a:rPr lang="en-US" i="1" u="sng" dirty="0"/>
              <a:t>running its icy fingers down my </a:t>
            </a:r>
            <a:r>
              <a:rPr lang="en-US" i="1" u="sng" dirty="0" smtClean="0"/>
              <a:t>back</a:t>
            </a:r>
            <a:endParaRPr lang="en-US" u="sng" dirty="0"/>
          </a:p>
          <a:p>
            <a:endParaRPr lang="en-US" dirty="0" smtClean="0"/>
          </a:p>
          <a:p>
            <a:r>
              <a:rPr lang="en-US" i="1" dirty="0" err="1" smtClean="0"/>
              <a:t>azh</a:t>
            </a:r>
            <a:r>
              <a:rPr lang="en-US" i="1" dirty="0" smtClean="0"/>
              <a:t> </a:t>
            </a:r>
            <a:r>
              <a:rPr lang="en-US" i="1" dirty="0"/>
              <a:t>poky </a:t>
            </a:r>
            <a:r>
              <a:rPr lang="en-US" i="1" dirty="0" err="1"/>
              <a:t>kryzhanyj</a:t>
            </a:r>
            <a:r>
              <a:rPr lang="en-US" i="1" dirty="0"/>
              <a:t> </a:t>
            </a:r>
            <a:r>
              <a:rPr lang="en-US" i="1" dirty="0" err="1"/>
              <a:t>doshch</a:t>
            </a:r>
            <a:r>
              <a:rPr lang="en-US" i="1" dirty="0"/>
              <a:t> </a:t>
            </a:r>
            <a:r>
              <a:rPr lang="en-US" i="1" u="sng" dirty="0"/>
              <a:t>ne </a:t>
            </a:r>
            <a:r>
              <a:rPr lang="en-US" i="1" u="sng" dirty="0" err="1"/>
              <a:t>spijmav</a:t>
            </a:r>
            <a:r>
              <a:rPr lang="en-US" i="1" u="sng" dirty="0"/>
              <a:t> </a:t>
            </a:r>
            <a:r>
              <a:rPr lang="en-US" i="1" u="sng" dirty="0" err="1"/>
              <a:t>mene</a:t>
            </a:r>
            <a:r>
              <a:rPr lang="en-US" i="1" u="sng" dirty="0"/>
              <a:t> u </a:t>
            </a:r>
            <a:r>
              <a:rPr lang="en-US" i="1" u="sng" dirty="0" err="1"/>
              <a:t>svoji</a:t>
            </a:r>
            <a:r>
              <a:rPr lang="en-US" i="1" u="sng" dirty="0"/>
              <a:t> </a:t>
            </a:r>
            <a:r>
              <a:rPr lang="en-US" i="1" u="sng" dirty="0" err="1"/>
              <a:t>labety</a:t>
            </a:r>
            <a:r>
              <a:rPr lang="en-US" dirty="0"/>
              <a:t> </a:t>
            </a:r>
            <a:endParaRPr lang="en-US" dirty="0" smtClean="0"/>
          </a:p>
          <a:p>
            <a:r>
              <a:rPr lang="en-US" dirty="0" smtClean="0"/>
              <a:t>up </a:t>
            </a:r>
            <a:r>
              <a:rPr lang="en-US" dirty="0"/>
              <a:t>until the icy rain caught me in its big hands </a:t>
            </a:r>
            <a:endParaRPr lang="ru-RU" dirty="0"/>
          </a:p>
        </p:txBody>
      </p:sp>
    </p:spTree>
    <p:extLst>
      <p:ext uri="{BB962C8B-B14F-4D97-AF65-F5344CB8AC3E}">
        <p14:creationId xmlns:p14="http://schemas.microsoft.com/office/powerpoint/2010/main" val="3236809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Domestication </a:t>
            </a:r>
            <a:endParaRPr lang="ru-RU" dirty="0"/>
          </a:p>
        </p:txBody>
      </p:sp>
      <p:sp>
        <p:nvSpPr>
          <p:cNvPr id="3" name="Содержимое 2"/>
          <p:cNvSpPr>
            <a:spLocks noGrp="1"/>
          </p:cNvSpPr>
          <p:nvPr>
            <p:ph idx="1"/>
          </p:nvPr>
        </p:nvSpPr>
        <p:spPr/>
        <p:txBody>
          <a:bodyPr>
            <a:normAutofit/>
          </a:bodyPr>
          <a:lstStyle/>
          <a:p>
            <a:r>
              <a:rPr lang="en-US" sz="3200" dirty="0" smtClean="0"/>
              <a:t>Domestication</a:t>
            </a:r>
          </a:p>
          <a:p>
            <a:pPr lvl="1"/>
            <a:r>
              <a:rPr lang="en-US" sz="2800" dirty="0" smtClean="0"/>
              <a:t>a </a:t>
            </a:r>
            <a:r>
              <a:rPr lang="en-US" sz="2800" dirty="0"/>
              <a:t>situation where a source text 'domestic' translation unit, which could be translated in such a way that it would be seen as 'foreign' in the target text, is instead translated in such a way that it will not be seen as 'foreign'. Alternatively, it is translated in such a way that it can be seen as either explicitly… or implicitly … '</a:t>
            </a:r>
            <a:r>
              <a:rPr lang="en-US" sz="2800" dirty="0" smtClean="0"/>
              <a:t>domestic’ </a:t>
            </a:r>
            <a:r>
              <a:rPr lang="en-US" sz="2800" dirty="0"/>
              <a:t>(</a:t>
            </a:r>
            <a:r>
              <a:rPr lang="en-US" sz="2800" dirty="0" err="1"/>
              <a:t>Ambrosiani</a:t>
            </a:r>
            <a:r>
              <a:rPr lang="en-US" sz="2800" dirty="0"/>
              <a:t> 2012: 87) </a:t>
            </a:r>
            <a:endParaRPr lang="ru-RU" sz="2800" dirty="0"/>
          </a:p>
        </p:txBody>
      </p:sp>
    </p:spTree>
    <p:extLst>
      <p:ext uri="{BB962C8B-B14F-4D97-AF65-F5344CB8AC3E}">
        <p14:creationId xmlns:p14="http://schemas.microsoft.com/office/powerpoint/2010/main" val="42462128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err="1" smtClean="0"/>
              <a:t>Foreignization</a:t>
            </a:r>
            <a:r>
              <a:rPr lang="en-US" dirty="0" smtClean="0"/>
              <a:t> </a:t>
            </a:r>
            <a:endParaRPr lang="ru-RU" dirty="0"/>
          </a:p>
        </p:txBody>
      </p:sp>
      <p:sp>
        <p:nvSpPr>
          <p:cNvPr id="3" name="Содержимое 2"/>
          <p:cNvSpPr>
            <a:spLocks noGrp="1"/>
          </p:cNvSpPr>
          <p:nvPr>
            <p:ph idx="1"/>
          </p:nvPr>
        </p:nvSpPr>
        <p:spPr/>
        <p:txBody>
          <a:bodyPr>
            <a:normAutofit/>
          </a:bodyPr>
          <a:lstStyle/>
          <a:p>
            <a:r>
              <a:rPr lang="en-US" sz="4000" dirty="0" err="1"/>
              <a:t>Foreignization</a:t>
            </a:r>
            <a:r>
              <a:rPr lang="en-US" sz="4000" dirty="0"/>
              <a:t> </a:t>
            </a:r>
            <a:endParaRPr lang="en-US" sz="4000" dirty="0" smtClean="0"/>
          </a:p>
          <a:p>
            <a:pPr lvl="1"/>
            <a:r>
              <a:rPr lang="en-US" sz="3600" dirty="0" smtClean="0"/>
              <a:t>translation </a:t>
            </a:r>
            <a:r>
              <a:rPr lang="en-US" sz="3600" dirty="0"/>
              <a:t>strategy directed towards source culture, when the translator leaves certain elements of the text foreign to the target culture as is </a:t>
            </a:r>
            <a:endParaRPr lang="ru-RU" sz="3600" dirty="0"/>
          </a:p>
        </p:txBody>
      </p:sp>
    </p:spTree>
    <p:extLst>
      <p:ext uri="{BB962C8B-B14F-4D97-AF65-F5344CB8AC3E}">
        <p14:creationId xmlns:p14="http://schemas.microsoft.com/office/powerpoint/2010/main" val="30659863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Conceptual Shift </a:t>
            </a:r>
            <a:endParaRPr lang="ru-RU" dirty="0"/>
          </a:p>
        </p:txBody>
      </p:sp>
      <p:sp>
        <p:nvSpPr>
          <p:cNvPr id="3" name="Содержимое 2"/>
          <p:cNvSpPr>
            <a:spLocks noGrp="1"/>
          </p:cNvSpPr>
          <p:nvPr>
            <p:ph idx="1"/>
          </p:nvPr>
        </p:nvSpPr>
        <p:spPr/>
        <p:txBody>
          <a:bodyPr>
            <a:normAutofit/>
          </a:bodyPr>
          <a:lstStyle/>
          <a:p>
            <a:r>
              <a:rPr lang="en-US" sz="4000" dirty="0" smtClean="0"/>
              <a:t>Conceptual shift</a:t>
            </a:r>
          </a:p>
          <a:p>
            <a:pPr lvl="1"/>
            <a:r>
              <a:rPr lang="en-US" sz="3600" dirty="0" smtClean="0"/>
              <a:t>Translators’ </a:t>
            </a:r>
            <a:r>
              <a:rPr lang="en-US" sz="3600" dirty="0"/>
              <a:t>choice under which apart from the change in verbalization of </a:t>
            </a:r>
            <a:r>
              <a:rPr lang="en-US" sz="3600" dirty="0" smtClean="0"/>
              <a:t>the trope there </a:t>
            </a:r>
            <a:r>
              <a:rPr lang="en-US" sz="3600" dirty="0"/>
              <a:t>is a change in the image at the conceptual level </a:t>
            </a:r>
            <a:endParaRPr lang="ru-RU" sz="3600" dirty="0"/>
          </a:p>
        </p:txBody>
      </p:sp>
    </p:spTree>
    <p:extLst>
      <p:ext uri="{BB962C8B-B14F-4D97-AF65-F5344CB8AC3E}">
        <p14:creationId xmlns:p14="http://schemas.microsoft.com/office/powerpoint/2010/main" val="18175033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sz="2800" dirty="0"/>
              <a:t>Conceptual shift may be a result </a:t>
            </a:r>
            <a:r>
              <a:rPr lang="en-US" sz="2800" dirty="0" smtClean="0"/>
              <a:t>of:</a:t>
            </a:r>
            <a:endParaRPr lang="en-US" sz="2800" dirty="0"/>
          </a:p>
          <a:p>
            <a:pPr lvl="1"/>
            <a:r>
              <a:rPr lang="en-US" sz="2400" dirty="0"/>
              <a:t>translators' language preferences and their </a:t>
            </a:r>
            <a:r>
              <a:rPr lang="en-US" sz="2400" dirty="0" err="1"/>
              <a:t>idiostyle</a:t>
            </a:r>
            <a:r>
              <a:rPr lang="en-US" sz="2400" dirty="0"/>
              <a:t>, or individual characteristics of writing style which include the systematic choice of structures and wording, </a:t>
            </a:r>
            <a:r>
              <a:rPr lang="en-US" sz="2400" dirty="0" smtClean="0"/>
              <a:t>predominantly </a:t>
            </a:r>
            <a:endParaRPr lang="en-US" sz="2400" dirty="0"/>
          </a:p>
          <a:p>
            <a:pPr lvl="1"/>
            <a:r>
              <a:rPr lang="en-US" sz="2400" dirty="0"/>
              <a:t>structural, semantic and conceptual differences between the two languages, including the bulk of phraseology, stereotypes, </a:t>
            </a:r>
            <a:r>
              <a:rPr lang="en-US" sz="2400" dirty="0" err="1"/>
              <a:t>realias</a:t>
            </a:r>
            <a:r>
              <a:rPr lang="en-US" sz="2400" dirty="0"/>
              <a:t>, etc.</a:t>
            </a:r>
          </a:p>
          <a:p>
            <a:pPr lvl="1"/>
            <a:r>
              <a:rPr lang="en-US" sz="2400" dirty="0"/>
              <a:t>mistakes in translation due to an erroneous interpretation or lack of language an intercultural competence (according to EMT standards</a:t>
            </a:r>
            <a:r>
              <a:rPr lang="en-US" sz="2400" dirty="0" smtClean="0"/>
              <a:t>)</a:t>
            </a:r>
            <a:endParaRPr lang="ru-RU" sz="2400" dirty="0"/>
          </a:p>
        </p:txBody>
      </p:sp>
    </p:spTree>
    <p:extLst>
      <p:ext uri="{BB962C8B-B14F-4D97-AF65-F5344CB8AC3E}">
        <p14:creationId xmlns:p14="http://schemas.microsoft.com/office/powerpoint/2010/main" val="3703793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b="1" dirty="0" err="1" smtClean="0"/>
              <a:t>Transalors</a:t>
            </a:r>
            <a:r>
              <a:rPr lang="en-US" b="1" dirty="0" smtClean="0"/>
              <a:t>’ strategies</a:t>
            </a:r>
          </a:p>
          <a:p>
            <a:r>
              <a:rPr lang="en-US" dirty="0"/>
              <a:t>Omission  </a:t>
            </a:r>
          </a:p>
          <a:p>
            <a:r>
              <a:rPr lang="en-US" i="1" dirty="0" smtClean="0"/>
              <a:t>The </a:t>
            </a:r>
            <a:r>
              <a:rPr lang="en-US" i="1" dirty="0"/>
              <a:t>voice had come from the top of a curled staircase that </a:t>
            </a:r>
            <a:r>
              <a:rPr lang="en-US" i="1" u="sng" dirty="0"/>
              <a:t>snaked up</a:t>
            </a:r>
            <a:r>
              <a:rPr lang="en-US" i="1" dirty="0"/>
              <a:t> to the shadows of the second floor. </a:t>
            </a:r>
            <a:endParaRPr lang="en-US" dirty="0"/>
          </a:p>
          <a:p>
            <a:endParaRPr lang="en-US" i="1" dirty="0" smtClean="0"/>
          </a:p>
          <a:p>
            <a:r>
              <a:rPr lang="en-US" i="1" dirty="0" err="1" smtClean="0"/>
              <a:t>Golos</a:t>
            </a:r>
            <a:r>
              <a:rPr lang="en-US" i="1" dirty="0" smtClean="0"/>
              <a:t> </a:t>
            </a:r>
            <a:r>
              <a:rPr lang="en-US" i="1" dirty="0" err="1"/>
              <a:t>dolynav</a:t>
            </a:r>
            <a:r>
              <a:rPr lang="en-US" i="1" dirty="0"/>
              <a:t> </a:t>
            </a:r>
            <a:r>
              <a:rPr lang="en-US" i="1" dirty="0" err="1"/>
              <a:t>zgory</a:t>
            </a:r>
            <a:r>
              <a:rPr lang="en-US" i="1" dirty="0"/>
              <a:t>, </a:t>
            </a:r>
            <a:r>
              <a:rPr lang="en-US" i="1" dirty="0" err="1"/>
              <a:t>iz</a:t>
            </a:r>
            <a:r>
              <a:rPr lang="en-US" i="1" dirty="0"/>
              <a:t> </a:t>
            </a:r>
            <a:r>
              <a:rPr lang="en-US" i="1" dirty="0" err="1"/>
              <a:t>zakruchenyh</a:t>
            </a:r>
            <a:r>
              <a:rPr lang="en-US" i="1" dirty="0"/>
              <a:t> </a:t>
            </a:r>
            <a:r>
              <a:rPr lang="en-US" i="1" dirty="0" err="1"/>
              <a:t>shodiv</a:t>
            </a:r>
            <a:r>
              <a:rPr lang="en-US" i="1" dirty="0"/>
              <a:t>, </a:t>
            </a:r>
            <a:r>
              <a:rPr lang="en-US" i="1" dirty="0" err="1"/>
              <a:t>shcho</a:t>
            </a:r>
            <a:r>
              <a:rPr lang="en-US" i="1" dirty="0"/>
              <a:t> </a:t>
            </a:r>
            <a:r>
              <a:rPr lang="en-US" i="1" dirty="0" err="1"/>
              <a:t>vely</a:t>
            </a:r>
            <a:r>
              <a:rPr lang="en-US" i="1" dirty="0"/>
              <a:t> an </a:t>
            </a:r>
            <a:r>
              <a:rPr lang="en-US" i="1" dirty="0" err="1"/>
              <a:t>drugyj</a:t>
            </a:r>
            <a:r>
              <a:rPr lang="en-US" i="1" dirty="0"/>
              <a:t> </a:t>
            </a:r>
            <a:r>
              <a:rPr lang="en-US" i="1" dirty="0" err="1"/>
              <a:t>poverh</a:t>
            </a:r>
            <a:r>
              <a:rPr lang="en-US" i="1" dirty="0"/>
              <a:t>, de </a:t>
            </a:r>
            <a:r>
              <a:rPr lang="en-US" i="1" dirty="0" err="1"/>
              <a:t>bulo</a:t>
            </a:r>
            <a:r>
              <a:rPr lang="en-US" i="1" dirty="0"/>
              <a:t> </a:t>
            </a:r>
            <a:r>
              <a:rPr lang="en-US" i="1" dirty="0" err="1"/>
              <a:t>temno</a:t>
            </a:r>
            <a:r>
              <a:rPr lang="en-US" i="1" dirty="0"/>
              <a:t>. </a:t>
            </a:r>
            <a:endParaRPr lang="en-US" dirty="0"/>
          </a:p>
          <a:p>
            <a:r>
              <a:rPr lang="en-US" i="1" dirty="0"/>
              <a:t>The voice had come from the top of a curled staircase that led to the first floor where it was dark. </a:t>
            </a:r>
            <a:endParaRPr lang="en-US" dirty="0"/>
          </a:p>
          <a:p>
            <a:endParaRPr lang="en-US" dirty="0" smtClean="0"/>
          </a:p>
          <a:p>
            <a:pPr lvl="1"/>
            <a:endParaRPr lang="ru-RU" dirty="0"/>
          </a:p>
        </p:txBody>
      </p:sp>
    </p:spTree>
    <p:extLst>
      <p:ext uri="{BB962C8B-B14F-4D97-AF65-F5344CB8AC3E}">
        <p14:creationId xmlns:p14="http://schemas.microsoft.com/office/powerpoint/2010/main" val="14539921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Outline</a:t>
            </a:r>
            <a:endParaRPr lang="ru-RU" dirty="0"/>
          </a:p>
        </p:txBody>
      </p:sp>
      <p:sp>
        <p:nvSpPr>
          <p:cNvPr id="3" name="Содержимое 2"/>
          <p:cNvSpPr>
            <a:spLocks noGrp="1"/>
          </p:cNvSpPr>
          <p:nvPr>
            <p:ph idx="1"/>
          </p:nvPr>
        </p:nvSpPr>
        <p:spPr/>
        <p:txBody>
          <a:bodyPr>
            <a:normAutofit/>
          </a:bodyPr>
          <a:lstStyle/>
          <a:p>
            <a:r>
              <a:rPr lang="en-US" sz="3600" dirty="0" smtClean="0"/>
              <a:t>A need for integrating CP to TR</a:t>
            </a:r>
          </a:p>
          <a:p>
            <a:r>
              <a:rPr lang="en-US" sz="3600" dirty="0" smtClean="0"/>
              <a:t>Freeman and Takeda’s TR analysis</a:t>
            </a:r>
          </a:p>
          <a:p>
            <a:r>
              <a:rPr lang="en-US" sz="3600" dirty="0" smtClean="0"/>
              <a:t>Types of translational problems</a:t>
            </a:r>
          </a:p>
          <a:p>
            <a:r>
              <a:rPr lang="en-US" sz="3600" dirty="0" smtClean="0"/>
              <a:t>Definition of conceptual shift</a:t>
            </a:r>
          </a:p>
          <a:p>
            <a:r>
              <a:rPr lang="en-US" sz="3600" dirty="0" smtClean="0"/>
              <a:t>Reasons for conceptual shift </a:t>
            </a:r>
          </a:p>
          <a:p>
            <a:endParaRPr lang="ru-RU" sz="3600" dirty="0"/>
          </a:p>
        </p:txBody>
      </p:sp>
    </p:spTree>
    <p:extLst>
      <p:ext uri="{BB962C8B-B14F-4D97-AF65-F5344CB8AC3E}">
        <p14:creationId xmlns:p14="http://schemas.microsoft.com/office/powerpoint/2010/main" val="14091062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sz="3200" dirty="0"/>
              <a:t>Salinger's 'Catcher in the </a:t>
            </a:r>
            <a:r>
              <a:rPr lang="en-US" sz="3200" dirty="0" smtClean="0"/>
              <a:t>Rye”</a:t>
            </a:r>
            <a:endParaRPr lang="en-US" sz="3200" dirty="0"/>
          </a:p>
          <a:p>
            <a:pPr lvl="1"/>
            <a:r>
              <a:rPr lang="en-US" sz="2800" i="1" dirty="0"/>
              <a:t>I certainly began to feel </a:t>
            </a:r>
            <a:r>
              <a:rPr lang="en-US" sz="2800" i="1" u="sng" dirty="0"/>
              <a:t>like a prize horse's ass</a:t>
            </a:r>
            <a:r>
              <a:rPr lang="en-US" sz="2800" i="1" dirty="0" smtClean="0"/>
              <a:t>,</a:t>
            </a:r>
          </a:p>
          <a:p>
            <a:pPr lvl="1"/>
            <a:endParaRPr lang="en-US" sz="2800" i="1" dirty="0"/>
          </a:p>
          <a:p>
            <a:pPr lvl="1"/>
            <a:r>
              <a:rPr lang="en-US" sz="2800" i="1" dirty="0"/>
              <a:t>U </a:t>
            </a:r>
            <a:r>
              <a:rPr lang="en-US" sz="2800" i="1" dirty="0" err="1"/>
              <a:t>mene</a:t>
            </a:r>
            <a:r>
              <a:rPr lang="en-US" sz="2800" i="1" dirty="0"/>
              <a:t> </a:t>
            </a:r>
            <a:r>
              <a:rPr lang="en-US" sz="2800" i="1" dirty="0" err="1"/>
              <a:t>vzhe</a:t>
            </a:r>
            <a:r>
              <a:rPr lang="en-US" sz="2800" i="1" dirty="0"/>
              <a:t> </a:t>
            </a:r>
            <a:r>
              <a:rPr lang="en-US" sz="2800" i="1" dirty="0" err="1"/>
              <a:t>azh</a:t>
            </a:r>
            <a:r>
              <a:rPr lang="en-US" sz="2800" i="1" dirty="0"/>
              <a:t> </a:t>
            </a:r>
            <a:r>
              <a:rPr lang="en-US" sz="2800" i="1" dirty="0" err="1"/>
              <a:t>zad</a:t>
            </a:r>
            <a:r>
              <a:rPr lang="en-US" sz="2800" i="1" dirty="0"/>
              <a:t> </a:t>
            </a:r>
            <a:r>
              <a:rPr lang="en-US" sz="2800" i="1" dirty="0" err="1"/>
              <a:t>prylyp</a:t>
            </a:r>
            <a:r>
              <a:rPr lang="en-US" sz="2800" i="1" dirty="0"/>
              <a:t> to </a:t>
            </a:r>
            <a:r>
              <a:rPr lang="en-US" sz="2800" i="1" dirty="0" err="1"/>
              <a:t>stil'cia</a:t>
            </a:r>
            <a:r>
              <a:rPr lang="en-US" sz="2800" i="1" dirty="0"/>
              <a:t>,</a:t>
            </a:r>
          </a:p>
          <a:p>
            <a:pPr lvl="1"/>
            <a:r>
              <a:rPr lang="en-US" sz="2800" i="1" dirty="0"/>
              <a:t>My butt actually stuck to the chair </a:t>
            </a:r>
            <a:endParaRPr lang="ru-RU" sz="2800" i="1" dirty="0"/>
          </a:p>
        </p:txBody>
      </p:sp>
    </p:spTree>
    <p:extLst>
      <p:ext uri="{BB962C8B-B14F-4D97-AF65-F5344CB8AC3E}">
        <p14:creationId xmlns:p14="http://schemas.microsoft.com/office/powerpoint/2010/main" val="31154207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sz="3200" dirty="0"/>
              <a:t>Creating </a:t>
            </a:r>
            <a:r>
              <a:rPr lang="en-US" sz="3200" dirty="0" smtClean="0"/>
              <a:t>a verbal </a:t>
            </a:r>
            <a:r>
              <a:rPr lang="en-US" sz="3200" dirty="0"/>
              <a:t>image </a:t>
            </a:r>
            <a:r>
              <a:rPr lang="en-US" sz="3200" dirty="0" smtClean="0"/>
              <a:t>or using an idiom which </a:t>
            </a:r>
            <a:r>
              <a:rPr lang="en-US" sz="3200" dirty="0"/>
              <a:t>is absent in the original </a:t>
            </a:r>
            <a:endParaRPr lang="en-US" sz="3200" dirty="0" smtClean="0"/>
          </a:p>
          <a:p>
            <a:endParaRPr lang="en-US" sz="3200" dirty="0" smtClean="0"/>
          </a:p>
          <a:p>
            <a:r>
              <a:rPr lang="en-US" sz="3200" i="1" dirty="0" smtClean="0"/>
              <a:t>It </a:t>
            </a:r>
            <a:r>
              <a:rPr lang="en-US" sz="3200" i="1" dirty="0"/>
              <a:t>was very ironical, it really </a:t>
            </a:r>
            <a:r>
              <a:rPr lang="en-US" sz="3200" i="1" dirty="0" smtClean="0"/>
              <a:t>was</a:t>
            </a:r>
          </a:p>
          <a:p>
            <a:endParaRPr lang="en-US" sz="3200" dirty="0"/>
          </a:p>
          <a:p>
            <a:r>
              <a:rPr lang="en-US" sz="3200" i="1" dirty="0" err="1"/>
              <a:t>Jij-bogu</a:t>
            </a:r>
            <a:r>
              <a:rPr lang="en-US" sz="3200" i="1" dirty="0"/>
              <a:t>, </a:t>
            </a:r>
            <a:r>
              <a:rPr lang="en-US" sz="3200" i="1" dirty="0" err="1"/>
              <a:t>azh</a:t>
            </a:r>
            <a:r>
              <a:rPr lang="en-US" sz="3200" i="1" dirty="0"/>
              <a:t> </a:t>
            </a:r>
            <a:r>
              <a:rPr lang="en-US" sz="3200" i="1" dirty="0" err="1"/>
              <a:t>smih</a:t>
            </a:r>
            <a:r>
              <a:rPr lang="en-US" sz="3200" i="1" dirty="0"/>
              <a:t> </a:t>
            </a:r>
            <a:r>
              <a:rPr lang="en-US" sz="3200" i="1" dirty="0" err="1"/>
              <a:t>bere</a:t>
            </a:r>
            <a:endParaRPr lang="en-US" sz="3200" dirty="0"/>
          </a:p>
          <a:p>
            <a:r>
              <a:rPr lang="en-US" sz="3200" i="1" dirty="0"/>
              <a:t>Well-well, (lit) the laughter overtakes me</a:t>
            </a:r>
            <a:endParaRPr lang="en-US" sz="3200" dirty="0"/>
          </a:p>
          <a:p>
            <a:endParaRPr lang="ru-RU" sz="3200" dirty="0"/>
          </a:p>
        </p:txBody>
      </p:sp>
    </p:spTree>
    <p:extLst>
      <p:ext uri="{BB962C8B-B14F-4D97-AF65-F5344CB8AC3E}">
        <p14:creationId xmlns:p14="http://schemas.microsoft.com/office/powerpoint/2010/main" val="11792966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sz="3600" dirty="0"/>
              <a:t>Addition or omission </a:t>
            </a:r>
            <a:endParaRPr lang="en-US" sz="3600" dirty="0" smtClean="0"/>
          </a:p>
          <a:p>
            <a:pPr lvl="1"/>
            <a:r>
              <a:rPr lang="en-US" sz="2800" dirty="0" smtClean="0"/>
              <a:t>Suzanne </a:t>
            </a:r>
            <a:r>
              <a:rPr lang="en-US" sz="2800" dirty="0"/>
              <a:t>Collins "The Hunger </a:t>
            </a:r>
            <a:r>
              <a:rPr lang="en-US" sz="2800" dirty="0" smtClean="0"/>
              <a:t>Games”:</a:t>
            </a:r>
            <a:endParaRPr lang="en-US" sz="2800" dirty="0"/>
          </a:p>
          <a:p>
            <a:pPr lvl="1"/>
            <a:r>
              <a:rPr lang="en-US" sz="2800" i="1" dirty="0"/>
              <a:t>My eyes </a:t>
            </a:r>
            <a:r>
              <a:rPr lang="en-US" sz="2800" i="1" u="sng" dirty="0"/>
              <a:t>scan</a:t>
            </a:r>
            <a:r>
              <a:rPr lang="en-US" sz="2800" i="1" dirty="0"/>
              <a:t> the woods </a:t>
            </a:r>
            <a:endParaRPr lang="en-US" sz="2800" dirty="0"/>
          </a:p>
          <a:p>
            <a:pPr lvl="1"/>
            <a:endParaRPr lang="en-US" sz="2800" i="1" dirty="0" smtClean="0"/>
          </a:p>
          <a:p>
            <a:pPr lvl="1"/>
            <a:r>
              <a:rPr lang="en-US" sz="2800" i="1" dirty="0" smtClean="0"/>
              <a:t>Moji </a:t>
            </a:r>
            <a:r>
              <a:rPr lang="en-US" sz="2800" i="1" dirty="0" err="1"/>
              <a:t>ochi</a:t>
            </a:r>
            <a:r>
              <a:rPr lang="en-US" sz="2800" i="1" dirty="0"/>
              <a:t> </a:t>
            </a:r>
            <a:r>
              <a:rPr lang="en-US" sz="2800" i="1" dirty="0" err="1"/>
              <a:t>gariachkovo</a:t>
            </a:r>
            <a:r>
              <a:rPr lang="en-US" sz="2800" i="1" dirty="0"/>
              <a:t> </a:t>
            </a:r>
            <a:r>
              <a:rPr lang="en-US" sz="2800" i="1" dirty="0" err="1"/>
              <a:t>prochisuvaly</a:t>
            </a:r>
            <a:r>
              <a:rPr lang="en-US" sz="2800" i="1" dirty="0"/>
              <a:t> </a:t>
            </a:r>
            <a:r>
              <a:rPr lang="en-US" sz="2800" i="1" dirty="0" err="1"/>
              <a:t>lis</a:t>
            </a:r>
            <a:endParaRPr lang="en-US" sz="2800" dirty="0"/>
          </a:p>
          <a:p>
            <a:pPr lvl="1"/>
            <a:r>
              <a:rPr lang="en-US" sz="2800" i="1" dirty="0"/>
              <a:t>My eyes brushed the woods in haste</a:t>
            </a:r>
            <a:endParaRPr lang="en-US" sz="2800" dirty="0"/>
          </a:p>
          <a:p>
            <a:pPr lvl="1"/>
            <a:endParaRPr lang="en-US" sz="2800" dirty="0" smtClean="0"/>
          </a:p>
          <a:p>
            <a:pPr lvl="1"/>
            <a:r>
              <a:rPr lang="en-US" sz="2800" dirty="0" smtClean="0"/>
              <a:t>HUMAN </a:t>
            </a:r>
            <a:r>
              <a:rPr lang="en-US" sz="2800" dirty="0"/>
              <a:t>IS MACHINE </a:t>
            </a:r>
            <a:r>
              <a:rPr lang="en-US" sz="2800" dirty="0" err="1"/>
              <a:t>vs</a:t>
            </a:r>
            <a:r>
              <a:rPr lang="en-US" sz="2800" dirty="0"/>
              <a:t> HUMAN IS COMB</a:t>
            </a:r>
          </a:p>
          <a:p>
            <a:endParaRPr lang="ru-RU" sz="3600" dirty="0"/>
          </a:p>
        </p:txBody>
      </p:sp>
    </p:spTree>
    <p:extLst>
      <p:ext uri="{BB962C8B-B14F-4D97-AF65-F5344CB8AC3E}">
        <p14:creationId xmlns:p14="http://schemas.microsoft.com/office/powerpoint/2010/main" val="31630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normAutofit/>
          </a:bodyPr>
          <a:lstStyle/>
          <a:p>
            <a:r>
              <a:rPr lang="en-US" sz="4000" dirty="0"/>
              <a:t>Substitution of a metaphoric image in which both verbal image and conceptual metaphor / metonymy are changed </a:t>
            </a:r>
            <a:endParaRPr lang="ru-RU" sz="4000" dirty="0"/>
          </a:p>
        </p:txBody>
      </p:sp>
    </p:spTree>
    <p:extLst>
      <p:ext uri="{BB962C8B-B14F-4D97-AF65-F5344CB8AC3E}">
        <p14:creationId xmlns:p14="http://schemas.microsoft.com/office/powerpoint/2010/main" val="6311603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Reasons for Conceptual Shift</a:t>
            </a:r>
            <a:endParaRPr lang="ru-RU" dirty="0"/>
          </a:p>
        </p:txBody>
      </p:sp>
      <p:sp>
        <p:nvSpPr>
          <p:cNvPr id="3" name="Содержимое 2"/>
          <p:cNvSpPr>
            <a:spLocks noGrp="1"/>
          </p:cNvSpPr>
          <p:nvPr>
            <p:ph idx="1"/>
          </p:nvPr>
        </p:nvSpPr>
        <p:spPr/>
        <p:txBody>
          <a:bodyPr/>
          <a:lstStyle/>
          <a:p>
            <a:r>
              <a:rPr lang="en-GB" i="1" dirty="0"/>
              <a:t>The Fashion of the Ear</a:t>
            </a:r>
            <a:endParaRPr lang="en-US" dirty="0"/>
          </a:p>
          <a:p>
            <a:r>
              <a:rPr lang="en-GB" i="1" dirty="0" err="1"/>
              <a:t>Attireth</a:t>
            </a:r>
            <a:r>
              <a:rPr lang="en-GB" i="1" dirty="0"/>
              <a:t> that it hear</a:t>
            </a:r>
            <a:endParaRPr lang="en-US" dirty="0"/>
          </a:p>
          <a:p>
            <a:r>
              <a:rPr lang="en-GB" i="1" dirty="0"/>
              <a:t>In Dun, or fair —</a:t>
            </a:r>
            <a:r>
              <a:rPr lang="en-GB" dirty="0"/>
              <a:t>(Johnson 1960: 257)</a:t>
            </a:r>
            <a:endParaRPr lang="en-US" dirty="0"/>
          </a:p>
          <a:p>
            <a:endParaRPr lang="en-GB" i="1" dirty="0" smtClean="0"/>
          </a:p>
          <a:p>
            <a:r>
              <a:rPr lang="en-GB" i="1" dirty="0" smtClean="0"/>
              <a:t>Bo </a:t>
            </a:r>
            <a:r>
              <a:rPr lang="en-GB" i="1" dirty="0" err="1"/>
              <a:t>vse</a:t>
            </a:r>
            <a:r>
              <a:rPr lang="en-GB" i="1" dirty="0"/>
              <a:t> – </a:t>
            </a:r>
            <a:r>
              <a:rPr lang="en-GB" i="1" dirty="0" err="1"/>
              <a:t>ščo</a:t>
            </a:r>
            <a:r>
              <a:rPr lang="en-GB" i="1" dirty="0"/>
              <a:t> </a:t>
            </a:r>
            <a:r>
              <a:rPr lang="en-GB" i="1" dirty="0" err="1"/>
              <a:t>vuho</a:t>
            </a:r>
            <a:r>
              <a:rPr lang="en-GB" i="1" dirty="0"/>
              <a:t> </a:t>
            </a:r>
            <a:r>
              <a:rPr lang="en-GB" i="1" dirty="0" err="1"/>
              <a:t>čuje</a:t>
            </a:r>
            <a:r>
              <a:rPr lang="en-GB" i="1" dirty="0"/>
              <a:t> –</a:t>
            </a:r>
            <a:endParaRPr lang="en-US" dirty="0"/>
          </a:p>
          <a:p>
            <a:r>
              <a:rPr lang="en-GB" i="1" dirty="0" err="1"/>
              <a:t>Ujava</a:t>
            </a:r>
            <a:r>
              <a:rPr lang="en-GB" i="1" dirty="0"/>
              <a:t> </a:t>
            </a:r>
            <a:r>
              <a:rPr lang="en-GB" i="1" dirty="0" err="1"/>
              <a:t>rozfarbuje</a:t>
            </a:r>
            <a:r>
              <a:rPr lang="en-GB" i="1" dirty="0"/>
              <a:t> </a:t>
            </a:r>
            <a:endParaRPr lang="en-US" dirty="0"/>
          </a:p>
          <a:p>
            <a:r>
              <a:rPr lang="en-GB" i="1" dirty="0"/>
              <a:t>To </a:t>
            </a:r>
            <a:r>
              <a:rPr lang="en-GB" i="1" dirty="0" err="1"/>
              <a:t>rajdužno</a:t>
            </a:r>
            <a:r>
              <a:rPr lang="en-GB" i="1" dirty="0"/>
              <a:t> –to </a:t>
            </a:r>
            <a:r>
              <a:rPr lang="en-GB" i="1" dirty="0" err="1"/>
              <a:t>siro</a:t>
            </a:r>
            <a:r>
              <a:rPr lang="en-GB" i="1" dirty="0" smtClean="0"/>
              <a:t>.</a:t>
            </a:r>
          </a:p>
          <a:p>
            <a:endParaRPr lang="en-GB" i="1" dirty="0"/>
          </a:p>
          <a:p>
            <a:r>
              <a:rPr lang="en-GB" i="1" dirty="0" smtClean="0"/>
              <a:t>As all – that the ear hears – </a:t>
            </a:r>
          </a:p>
          <a:p>
            <a:r>
              <a:rPr lang="en-GB" i="1" dirty="0" smtClean="0"/>
              <a:t>Imagination will colour</a:t>
            </a:r>
          </a:p>
          <a:p>
            <a:r>
              <a:rPr lang="en-GB" i="1" dirty="0" smtClean="0"/>
              <a:t>Into rainbow colours – or grey.</a:t>
            </a:r>
            <a:endParaRPr lang="en-US" dirty="0"/>
          </a:p>
          <a:p>
            <a:endParaRPr lang="ru-RU" dirty="0"/>
          </a:p>
        </p:txBody>
      </p:sp>
    </p:spTree>
    <p:extLst>
      <p:ext uri="{BB962C8B-B14F-4D97-AF65-F5344CB8AC3E}">
        <p14:creationId xmlns:p14="http://schemas.microsoft.com/office/powerpoint/2010/main" val="26650708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Conclusions </a:t>
            </a:r>
            <a:endParaRPr lang="ru-RU" dirty="0"/>
          </a:p>
        </p:txBody>
      </p:sp>
      <p:sp>
        <p:nvSpPr>
          <p:cNvPr id="3" name="Содержимое 2"/>
          <p:cNvSpPr>
            <a:spLocks noGrp="1"/>
          </p:cNvSpPr>
          <p:nvPr>
            <p:ph idx="1"/>
          </p:nvPr>
        </p:nvSpPr>
        <p:spPr/>
        <p:txBody>
          <a:bodyPr>
            <a:normAutofit/>
          </a:bodyPr>
          <a:lstStyle/>
          <a:p>
            <a:r>
              <a:rPr lang="en-US" sz="3200" dirty="0" smtClean="0"/>
              <a:t>Conceptual shift leads to domestication</a:t>
            </a:r>
          </a:p>
          <a:p>
            <a:r>
              <a:rPr lang="en-US" sz="3200" dirty="0" smtClean="0"/>
              <a:t>It may lead to </a:t>
            </a:r>
            <a:r>
              <a:rPr lang="en-US" sz="3200" dirty="0" smtClean="0"/>
              <a:t>changes of various </a:t>
            </a:r>
            <a:r>
              <a:rPr lang="en-US" sz="3200" dirty="0" smtClean="0"/>
              <a:t>degrees</a:t>
            </a:r>
            <a:endParaRPr lang="en-US" sz="3200" dirty="0" smtClean="0"/>
          </a:p>
          <a:p>
            <a:r>
              <a:rPr lang="en-US" sz="3200" dirty="0" smtClean="0"/>
              <a:t>It depends on the conceptual pictures of the world</a:t>
            </a:r>
          </a:p>
          <a:p>
            <a:r>
              <a:rPr lang="en-US" sz="3200" dirty="0" smtClean="0"/>
              <a:t>Leaves the issue of translator’s ethics open</a:t>
            </a:r>
            <a:endParaRPr lang="ru-RU" sz="3200" dirty="0"/>
          </a:p>
        </p:txBody>
      </p:sp>
    </p:spTree>
    <p:extLst>
      <p:ext uri="{BB962C8B-B14F-4D97-AF65-F5344CB8AC3E}">
        <p14:creationId xmlns:p14="http://schemas.microsoft.com/office/powerpoint/2010/main" val="15848292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A need for integrating CP to TR</a:t>
            </a:r>
            <a:endParaRPr lang="ru-RU" dirty="0"/>
          </a:p>
        </p:txBody>
      </p:sp>
      <p:sp>
        <p:nvSpPr>
          <p:cNvPr id="3" name="Содержимое 2"/>
          <p:cNvSpPr>
            <a:spLocks noGrp="1"/>
          </p:cNvSpPr>
          <p:nvPr>
            <p:ph idx="1"/>
          </p:nvPr>
        </p:nvSpPr>
        <p:spPr/>
        <p:txBody>
          <a:bodyPr>
            <a:normAutofit/>
          </a:bodyPr>
          <a:lstStyle/>
          <a:p>
            <a:pPr marL="0" indent="0">
              <a:buNone/>
            </a:pPr>
            <a:r>
              <a:rPr lang="en-US" sz="3200" dirty="0" smtClean="0"/>
              <a:t>Margaret Freeman</a:t>
            </a:r>
          </a:p>
          <a:p>
            <a:r>
              <a:rPr lang="en-US" sz="3200" dirty="0"/>
              <a:t>For translators, the question becomes to what extent a cognitive approach to literary texts can help them improve the quality of their translations, in capturing both the content of possible meanings accessed by the text and the aesthetic qualities that reflect the emotional stance the writer takes to those possible meanings. </a:t>
            </a:r>
            <a:endParaRPr lang="ru-RU" sz="3200" dirty="0"/>
          </a:p>
        </p:txBody>
      </p:sp>
    </p:spTree>
    <p:extLst>
      <p:ext uri="{BB962C8B-B14F-4D97-AF65-F5344CB8AC3E}">
        <p14:creationId xmlns:p14="http://schemas.microsoft.com/office/powerpoint/2010/main" val="30911405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a:t>A need for integrating CP to TR</a:t>
            </a:r>
            <a:endParaRPr lang="ru-RU" dirty="0"/>
          </a:p>
        </p:txBody>
      </p:sp>
      <p:sp>
        <p:nvSpPr>
          <p:cNvPr id="3" name="Содержимое 2"/>
          <p:cNvSpPr>
            <a:spLocks noGrp="1"/>
          </p:cNvSpPr>
          <p:nvPr>
            <p:ph idx="1"/>
          </p:nvPr>
        </p:nvSpPr>
        <p:spPr/>
        <p:txBody>
          <a:bodyPr>
            <a:noAutofit/>
          </a:bodyPr>
          <a:lstStyle/>
          <a:p>
            <a:r>
              <a:rPr lang="en-US" sz="2800" dirty="0" err="1" smtClean="0"/>
              <a:t>Elzbieta</a:t>
            </a:r>
            <a:r>
              <a:rPr lang="en-US" sz="2800" dirty="0" smtClean="0"/>
              <a:t> </a:t>
            </a:r>
            <a:r>
              <a:rPr lang="en-US" sz="2800" dirty="0" err="1" smtClean="0"/>
              <a:t>Tabakowska</a:t>
            </a:r>
            <a:endParaRPr lang="en-US" sz="2800" dirty="0" smtClean="0"/>
          </a:p>
          <a:p>
            <a:pPr lvl="1"/>
            <a:r>
              <a:rPr lang="en-US" sz="2400" dirty="0" smtClean="0"/>
              <a:t>‘Stylistic</a:t>
            </a:r>
            <a:r>
              <a:rPr lang="en-US" sz="2400" dirty="0"/>
              <a:t>' competence of a </a:t>
            </a:r>
            <a:r>
              <a:rPr lang="en-US" sz="2400" dirty="0" smtClean="0"/>
              <a:t>translator</a:t>
            </a:r>
          </a:p>
          <a:p>
            <a:pPr lvl="1"/>
            <a:r>
              <a:rPr lang="en-US" sz="2400" dirty="0" smtClean="0"/>
              <a:t>[Stylistic competence] </a:t>
            </a:r>
            <a:r>
              <a:rPr lang="en-US" sz="2400" dirty="0"/>
              <a:t>must also comprise his ability to detect and recognize (in both the source and target languages) linguistic minutiae: subtle semantic differences on precisely the level of imagery dimensions. … [T]his peculiar type of competence, situated somewhere in the area which lies within fuzzy borders that separate 'the craft' from 'the art' of translation, comprises also the ability to recognize the subtle ways in which individual dimensions – like individual strokes of a painter's brush – co-exist and co-operate to produce a coherent and harmonious </a:t>
            </a:r>
            <a:r>
              <a:rPr lang="en-US" sz="2400" dirty="0" smtClean="0"/>
              <a:t>picture </a:t>
            </a:r>
            <a:endParaRPr lang="ru-RU" sz="2400" dirty="0"/>
          </a:p>
        </p:txBody>
      </p:sp>
    </p:spTree>
    <p:extLst>
      <p:ext uri="{BB962C8B-B14F-4D97-AF65-F5344CB8AC3E}">
        <p14:creationId xmlns:p14="http://schemas.microsoft.com/office/powerpoint/2010/main" val="1070621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a:t>A need for integrating CP to TR</a:t>
            </a:r>
            <a:endParaRPr lang="ru-RU" dirty="0"/>
          </a:p>
        </p:txBody>
      </p:sp>
      <p:sp>
        <p:nvSpPr>
          <p:cNvPr id="3" name="Содержимое 2"/>
          <p:cNvSpPr>
            <a:spLocks noGrp="1"/>
          </p:cNvSpPr>
          <p:nvPr>
            <p:ph idx="1"/>
          </p:nvPr>
        </p:nvSpPr>
        <p:spPr/>
        <p:txBody>
          <a:bodyPr>
            <a:normAutofit/>
          </a:bodyPr>
          <a:lstStyle/>
          <a:p>
            <a:r>
              <a:rPr lang="en-US" sz="4400" dirty="0" smtClean="0"/>
              <a:t>How should we define translational equivalence?</a:t>
            </a:r>
            <a:endParaRPr lang="ru-RU" sz="4400" dirty="0"/>
          </a:p>
        </p:txBody>
      </p:sp>
    </p:spTree>
    <p:extLst>
      <p:ext uri="{BB962C8B-B14F-4D97-AF65-F5344CB8AC3E}">
        <p14:creationId xmlns:p14="http://schemas.microsoft.com/office/powerpoint/2010/main" val="4656805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a:t>A need for integrating CP to TR</a:t>
            </a:r>
            <a:endParaRPr lang="ru-RU" dirty="0"/>
          </a:p>
        </p:txBody>
      </p:sp>
      <p:sp>
        <p:nvSpPr>
          <p:cNvPr id="3" name="Содержимое 2"/>
          <p:cNvSpPr>
            <a:spLocks noGrp="1"/>
          </p:cNvSpPr>
          <p:nvPr>
            <p:ph idx="1"/>
          </p:nvPr>
        </p:nvSpPr>
        <p:spPr/>
        <p:txBody>
          <a:bodyPr>
            <a:normAutofit/>
          </a:bodyPr>
          <a:lstStyle/>
          <a:p>
            <a:r>
              <a:rPr lang="en-US" sz="4000" dirty="0"/>
              <a:t>A contrastive cognitive </a:t>
            </a:r>
            <a:r>
              <a:rPr lang="en-US" sz="4000" dirty="0" smtClean="0"/>
              <a:t>poetics</a:t>
            </a:r>
          </a:p>
          <a:p>
            <a:pPr lvl="1"/>
            <a:r>
              <a:rPr lang="en-US" sz="3600" dirty="0" smtClean="0"/>
              <a:t>re</a:t>
            </a:r>
            <a:r>
              <a:rPr lang="en-US" sz="3600" dirty="0"/>
              <a:t>-interpretation of texts in translation with regard to the inter-relation of different cultural models as well as changes that conceptual domain of the text undergoes in translation </a:t>
            </a:r>
            <a:endParaRPr lang="ru-RU" sz="3600" dirty="0"/>
          </a:p>
        </p:txBody>
      </p:sp>
    </p:spTree>
    <p:extLst>
      <p:ext uri="{BB962C8B-B14F-4D97-AF65-F5344CB8AC3E}">
        <p14:creationId xmlns:p14="http://schemas.microsoft.com/office/powerpoint/2010/main" val="11310700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a:t>A need for integrating CP to TR</a:t>
            </a:r>
            <a:endParaRPr lang="ru-RU" dirty="0"/>
          </a:p>
        </p:txBody>
      </p:sp>
      <p:sp>
        <p:nvSpPr>
          <p:cNvPr id="3" name="Содержимое 2"/>
          <p:cNvSpPr>
            <a:spLocks noGrp="1"/>
          </p:cNvSpPr>
          <p:nvPr>
            <p:ph idx="1"/>
          </p:nvPr>
        </p:nvSpPr>
        <p:spPr/>
        <p:txBody>
          <a:bodyPr>
            <a:normAutofit/>
          </a:bodyPr>
          <a:lstStyle/>
          <a:p>
            <a:r>
              <a:rPr lang="en-US" sz="3600" dirty="0" smtClean="0"/>
              <a:t>Cognitive </a:t>
            </a:r>
            <a:r>
              <a:rPr lang="en-US" sz="3600" dirty="0"/>
              <a:t>Linguistics offers a powerful theoretical apparatus for the contrastive study of the original text and its translations, since it gives us the possibility of looking beyond structural similarity and traditional types of translational transformations </a:t>
            </a:r>
            <a:endParaRPr lang="ru-RU" sz="3600" dirty="0"/>
          </a:p>
        </p:txBody>
      </p:sp>
    </p:spTree>
    <p:extLst>
      <p:ext uri="{BB962C8B-B14F-4D97-AF65-F5344CB8AC3E}">
        <p14:creationId xmlns:p14="http://schemas.microsoft.com/office/powerpoint/2010/main" val="1803683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Freeman and Takeda’s TR analysis</a:t>
            </a:r>
            <a:endParaRPr lang="ru-RU" dirty="0"/>
          </a:p>
        </p:txBody>
      </p:sp>
      <p:sp>
        <p:nvSpPr>
          <p:cNvPr id="3" name="Содержимое 2"/>
          <p:cNvSpPr>
            <a:spLocks noGrp="1"/>
          </p:cNvSpPr>
          <p:nvPr>
            <p:ph idx="1"/>
          </p:nvPr>
        </p:nvSpPr>
        <p:spPr/>
        <p:txBody>
          <a:bodyPr>
            <a:normAutofit/>
          </a:bodyPr>
          <a:lstStyle/>
          <a:p>
            <a:pPr lvl="0"/>
            <a:r>
              <a:rPr lang="en-US" sz="2800" dirty="0"/>
              <a:t>interpretation of the source text based on grammatical, semantic and </a:t>
            </a:r>
            <a:r>
              <a:rPr lang="en-US" sz="2800" dirty="0" err="1"/>
              <a:t>intertextual</a:t>
            </a:r>
            <a:r>
              <a:rPr lang="en-US" sz="2800" dirty="0"/>
              <a:t> analyses</a:t>
            </a:r>
          </a:p>
          <a:p>
            <a:pPr lvl="0"/>
            <a:r>
              <a:rPr lang="en-US" sz="2800" dirty="0"/>
              <a:t>identifying translation problems such as ambiguities and possible readings</a:t>
            </a:r>
          </a:p>
          <a:p>
            <a:pPr lvl="0"/>
            <a:r>
              <a:rPr lang="en-US" sz="2800" dirty="0"/>
              <a:t>application of cognitive approach to analysis of the text (applying CMT and blending)</a:t>
            </a:r>
          </a:p>
          <a:p>
            <a:pPr lvl="0"/>
            <a:r>
              <a:rPr lang="en-US" sz="2800" dirty="0"/>
              <a:t>looking for conceptual equivalents in the target language</a:t>
            </a:r>
          </a:p>
          <a:p>
            <a:pPr lvl="0"/>
            <a:r>
              <a:rPr lang="en-US" sz="2800" dirty="0"/>
              <a:t>translation activity per se which would eliminate faulty readings</a:t>
            </a:r>
          </a:p>
          <a:p>
            <a:endParaRPr lang="ru-RU" sz="2800" dirty="0"/>
          </a:p>
        </p:txBody>
      </p:sp>
    </p:spTree>
    <p:extLst>
      <p:ext uri="{BB962C8B-B14F-4D97-AF65-F5344CB8AC3E}">
        <p14:creationId xmlns:p14="http://schemas.microsoft.com/office/powerpoint/2010/main" val="36395499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dirty="0" smtClean="0"/>
              <a:t>Types of TR problems</a:t>
            </a:r>
            <a:endParaRPr lang="ru-RU" dirty="0"/>
          </a:p>
        </p:txBody>
      </p:sp>
      <p:sp>
        <p:nvSpPr>
          <p:cNvPr id="3" name="Содержимое 2"/>
          <p:cNvSpPr>
            <a:spLocks noGrp="1"/>
          </p:cNvSpPr>
          <p:nvPr>
            <p:ph idx="1"/>
          </p:nvPr>
        </p:nvSpPr>
        <p:spPr/>
        <p:txBody>
          <a:bodyPr>
            <a:normAutofit/>
          </a:bodyPr>
          <a:lstStyle/>
          <a:p>
            <a:r>
              <a:rPr lang="en-US" sz="4000" dirty="0"/>
              <a:t>The structural difficulties </a:t>
            </a:r>
            <a:r>
              <a:rPr lang="en-US" sz="4000" dirty="0" smtClean="0"/>
              <a:t>:</a:t>
            </a:r>
            <a:endParaRPr lang="en-US" sz="4000" dirty="0"/>
          </a:p>
          <a:p>
            <a:pPr lvl="1"/>
            <a:r>
              <a:rPr lang="en-US" sz="3600" dirty="0"/>
              <a:t>the difference in combinatory nature of elements of the trope within two languages;</a:t>
            </a:r>
          </a:p>
          <a:p>
            <a:pPr lvl="1"/>
            <a:r>
              <a:rPr lang="en-US" sz="3600" dirty="0"/>
              <a:t>a possible change in morphological characteristics of either tenor or vehicle or both in the language of translation. </a:t>
            </a:r>
            <a:endParaRPr lang="ru-RU" sz="3600" dirty="0"/>
          </a:p>
        </p:txBody>
      </p:sp>
    </p:spTree>
    <p:extLst>
      <p:ext uri="{BB962C8B-B14F-4D97-AF65-F5344CB8AC3E}">
        <p14:creationId xmlns:p14="http://schemas.microsoft.com/office/powerpoint/2010/main" val="638073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Ясность.thmx</Template>
  <TotalTime>250</TotalTime>
  <Words>1061</Words>
  <Application>Microsoft Macintosh PowerPoint</Application>
  <PresentationFormat>Экран (4:3)</PresentationFormat>
  <Paragraphs>123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Ясность</vt:lpstr>
      <vt:lpstr>An Introduction to cognitive poetics</vt:lpstr>
      <vt:lpstr>Outline</vt:lpstr>
      <vt:lpstr>A need for integrating CP to TR</vt:lpstr>
      <vt:lpstr>A need for integrating CP to TR</vt:lpstr>
      <vt:lpstr>A need for integrating CP to TR</vt:lpstr>
      <vt:lpstr>A need for integrating CP to TR</vt:lpstr>
      <vt:lpstr>A need for integrating CP to TR</vt:lpstr>
      <vt:lpstr>Freeman and Takeda’s TR analysis</vt:lpstr>
      <vt:lpstr>Types of TR problems</vt:lpstr>
      <vt:lpstr>Types of TR problems</vt:lpstr>
      <vt:lpstr>Types of TR problems</vt:lpstr>
      <vt:lpstr>Types of TR problems</vt:lpstr>
      <vt:lpstr>Types of TR problems</vt:lpstr>
      <vt:lpstr>Types of TR problems</vt:lpstr>
      <vt:lpstr>Domestication </vt:lpstr>
      <vt:lpstr>Foreignization </vt:lpstr>
      <vt:lpstr>Conceptual Shift </vt:lpstr>
      <vt:lpstr>Reasons for Conceptual Shift</vt:lpstr>
      <vt:lpstr>Reasons for Conceptual Shift</vt:lpstr>
      <vt:lpstr>Reasons for Conceptual Shift</vt:lpstr>
      <vt:lpstr>Reasons for Conceptual Shift</vt:lpstr>
      <vt:lpstr>Reasons for Conceptual Shift</vt:lpstr>
      <vt:lpstr>Reasons for Conceptual Shift</vt:lpstr>
      <vt:lpstr>Reasons for Conceptual Shift</vt:lpstr>
      <vt:lpstr>Conclusions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cognitive poetics</dc:title>
  <dc:creator>Lana Na</dc:creator>
  <cp:lastModifiedBy>Lana Na</cp:lastModifiedBy>
  <cp:revision>10</cp:revision>
  <dcterms:created xsi:type="dcterms:W3CDTF">2015-09-10T07:58:07Z</dcterms:created>
  <dcterms:modified xsi:type="dcterms:W3CDTF">2015-09-25T04:55:11Z</dcterms:modified>
</cp:coreProperties>
</file>