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256" r:id="rId2"/>
    <p:sldId id="307" r:id="rId3"/>
    <p:sldId id="345" r:id="rId4"/>
    <p:sldId id="358" r:id="rId5"/>
    <p:sldId id="363" r:id="rId6"/>
    <p:sldId id="362" r:id="rId7"/>
    <p:sldId id="360" r:id="rId8"/>
    <p:sldId id="364" r:id="rId9"/>
    <p:sldId id="361" r:id="rId10"/>
    <p:sldId id="365" r:id="rId11"/>
    <p:sldId id="342" r:id="rId12"/>
    <p:sldId id="367" r:id="rId13"/>
    <p:sldId id="368" r:id="rId14"/>
    <p:sldId id="369" r:id="rId15"/>
    <p:sldId id="370" r:id="rId16"/>
    <p:sldId id="372" r:id="rId17"/>
    <p:sldId id="374" r:id="rId18"/>
    <p:sldId id="375" r:id="rId19"/>
    <p:sldId id="371" r:id="rId20"/>
    <p:sldId id="373" r:id="rId21"/>
    <p:sldId id="376" r:id="rId22"/>
    <p:sldId id="377" r:id="rId23"/>
    <p:sldId id="378" r:id="rId24"/>
    <p:sldId id="379" r:id="rId25"/>
    <p:sldId id="380" r:id="rId26"/>
    <p:sldId id="381" r:id="rId27"/>
    <p:sldId id="385" r:id="rId28"/>
    <p:sldId id="383" r:id="rId29"/>
    <p:sldId id="382" r:id="rId30"/>
    <p:sldId id="384" r:id="rId31"/>
    <p:sldId id="366" r:id="rId32"/>
    <p:sldId id="317" r:id="rId33"/>
    <p:sldId id="357" r:id="rId34"/>
    <p:sldId id="341" r:id="rId35"/>
    <p:sldId id="346" r:id="rId36"/>
    <p:sldId id="349" r:id="rId37"/>
    <p:sldId id="285" r:id="rId38"/>
    <p:sldId id="343" r:id="rId39"/>
    <p:sldId id="340" r:id="rId40"/>
    <p:sldId id="339" r:id="rId41"/>
    <p:sldId id="344" r:id="rId42"/>
    <p:sldId id="350" r:id="rId43"/>
    <p:sldId id="351" r:id="rId44"/>
    <p:sldId id="352" r:id="rId45"/>
    <p:sldId id="353" r:id="rId46"/>
    <p:sldId id="354" r:id="rId47"/>
    <p:sldId id="355" r:id="rId48"/>
    <p:sldId id="386" r:id="rId49"/>
    <p:sldId id="408" r:id="rId50"/>
    <p:sldId id="396" r:id="rId51"/>
    <p:sldId id="388" r:id="rId52"/>
    <p:sldId id="389" r:id="rId53"/>
    <p:sldId id="391" r:id="rId54"/>
    <p:sldId id="392" r:id="rId55"/>
    <p:sldId id="393" r:id="rId56"/>
    <p:sldId id="394" r:id="rId57"/>
    <p:sldId id="395" r:id="rId58"/>
    <p:sldId id="397" r:id="rId59"/>
    <p:sldId id="398" r:id="rId60"/>
    <p:sldId id="399" r:id="rId61"/>
    <p:sldId id="400" r:id="rId62"/>
    <p:sldId id="401" r:id="rId63"/>
    <p:sldId id="402" r:id="rId64"/>
    <p:sldId id="403" r:id="rId65"/>
    <p:sldId id="406" r:id="rId66"/>
    <p:sldId id="390" r:id="rId67"/>
    <p:sldId id="404" r:id="rId68"/>
    <p:sldId id="405" r:id="rId69"/>
    <p:sldId id="407" r:id="rId70"/>
    <p:sldId id="387" r:id="rId71"/>
    <p:sldId id="416" r:id="rId72"/>
    <p:sldId id="420" r:id="rId73"/>
    <p:sldId id="421" r:id="rId74"/>
    <p:sldId id="422" r:id="rId75"/>
    <p:sldId id="424" r:id="rId76"/>
    <p:sldId id="423" r:id="rId77"/>
    <p:sldId id="425" r:id="rId78"/>
    <p:sldId id="426" r:id="rId79"/>
    <p:sldId id="412" r:id="rId80"/>
    <p:sldId id="419" r:id="rId81"/>
    <p:sldId id="418" r:id="rId82"/>
    <p:sldId id="417" r:id="rId83"/>
    <p:sldId id="414" r:id="rId84"/>
    <p:sldId id="415" r:id="rId85"/>
    <p:sldId id="409" r:id="rId86"/>
    <p:sldId id="413" r:id="rId87"/>
    <p:sldId id="411" r:id="rId88"/>
    <p:sldId id="410" r:id="rId8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226A3D"/>
    <a:srgbClr val="236946"/>
    <a:srgbClr val="015F42"/>
    <a:srgbClr val="01573C"/>
    <a:srgbClr val="01571E"/>
    <a:srgbClr val="006600"/>
    <a:srgbClr val="3399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23" autoAdjust="0"/>
    <p:restoredTop sz="81107" autoAdjust="0"/>
  </p:normalViewPr>
  <p:slideViewPr>
    <p:cSldViewPr>
      <p:cViewPr varScale="1">
        <p:scale>
          <a:sx n="76" d="100"/>
          <a:sy n="76" d="100"/>
        </p:scale>
        <p:origin x="77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25D9E1-0622-4D2B-B077-A4D301456EB9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98991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105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die Textformatierung des Masters zu bearbeiten.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2B21C8-4495-4A78-A621-6540A370C94F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8181647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1" name="Picture 25" descr="C:\WINNT\Profiles\Administrator\Desktop\steiermarkgroß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57913"/>
          </a:xfrm>
          <a:prstGeom prst="rect">
            <a:avLst/>
          </a:prstGeom>
          <a:noFill/>
        </p:spPr>
      </p:pic>
      <p:sp>
        <p:nvSpPr>
          <p:cNvPr id="4114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838200" y="914400"/>
            <a:ext cx="5410200" cy="1143000"/>
          </a:xfrm>
        </p:spPr>
        <p:txBody>
          <a:bodyPr/>
          <a:lstStyle>
            <a:lvl1pPr>
              <a:defRPr sz="3200" b="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76400" y="2971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3200"/>
            </a:lvl1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pic>
        <p:nvPicPr>
          <p:cNvPr id="4120" name="Picture 24" descr="C:\WINNT\Profiles\Administrator\Desktop\steiermarkpanth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3838" y="0"/>
            <a:ext cx="2570162" cy="23749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19850" y="152400"/>
            <a:ext cx="2038350" cy="5867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5962650" cy="5867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de-AT"/>
          </a:p>
        </p:txBody>
      </p:sp>
      <p:sp>
        <p:nvSpPr>
          <p:cNvPr id="1056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de-AT"/>
          </a:p>
        </p:txBody>
      </p:sp>
      <p:sp>
        <p:nvSpPr>
          <p:cNvPr id="1061" name="Line 37"/>
          <p:cNvSpPr>
            <a:spLocks noChangeShapeType="1"/>
          </p:cNvSpPr>
          <p:nvPr/>
        </p:nvSpPr>
        <p:spPr bwMode="auto">
          <a:xfrm>
            <a:off x="685800" y="61722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graphicFrame>
        <p:nvGraphicFramePr>
          <p:cNvPr id="1062" name="Object 38"/>
          <p:cNvGraphicFramePr>
            <a:graphicFrameLocks/>
          </p:cNvGraphicFramePr>
          <p:nvPr/>
        </p:nvGraphicFramePr>
        <p:xfrm>
          <a:off x="0" y="0"/>
          <a:ext cx="70866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" name="Image" r:id="rId14" imgW="10552381" imgH="1320635" progId="">
                  <p:embed/>
                </p:oleObj>
              </mc:Choice>
              <mc:Fallback>
                <p:oleObj name="Image" r:id="rId14" imgW="10552381" imgH="1320635" progId="">
                  <p:embed/>
                  <p:pic>
                    <p:nvPicPr>
                      <p:cNvPr id="0" name="Picture 38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70866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6248400" cy="609600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Titelformat</a:t>
            </a:r>
          </a:p>
        </p:txBody>
      </p:sp>
      <p:graphicFrame>
        <p:nvGraphicFramePr>
          <p:cNvPr id="1064" name="Object 40"/>
          <p:cNvGraphicFramePr>
            <a:graphicFrameLocks noChangeAspect="1"/>
          </p:cNvGraphicFramePr>
          <p:nvPr/>
        </p:nvGraphicFramePr>
        <p:xfrm>
          <a:off x="7048500" y="0"/>
          <a:ext cx="20955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2" name="Image" r:id="rId16" imgW="2095238" imgH="1041270" progId="">
                  <p:embed/>
                </p:oleObj>
              </mc:Choice>
              <mc:Fallback>
                <p:oleObj name="Image" r:id="rId16" imgW="2095238" imgH="1041270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0" y="0"/>
                        <a:ext cx="2095500" cy="104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65" name="Picture 41" descr="C:\WINNT\Profiles\Administrator\Desktop\panther-hg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38400" y="1219200"/>
            <a:ext cx="3886200" cy="4748213"/>
          </a:xfrm>
          <a:prstGeom prst="rect">
            <a:avLst/>
          </a:prstGeom>
          <a:noFill/>
        </p:spPr>
      </p:pic>
      <p:sp>
        <p:nvSpPr>
          <p:cNvPr id="1054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Klicken Sie, um die Formate des Vorlagentextes zu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google.at/url?sa=i&amp;rct=j&amp;q=&amp;esrc=s&amp;frm=1&amp;source=images&amp;cd=&amp;cad=rja&amp;uact=8&amp;ved=0CAcQjRxqFQoTCNKkzo3Jl8kCFUtcGgodyx0FoQ&amp;url=http://sosa2.uni-graz.at/sosa/nachlass/person/schuchardt/galerie.php&amp;psig=AFQjCNGl5QDjz_rvLJUkbOOwgXYp8bEHvA&amp;ust=1447853578904718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google.at/url?sa=i&amp;rct=j&amp;q=&amp;esrc=s&amp;frm=1&amp;source=images&amp;cd=&amp;cad=rja&amp;uact=8&amp;ved=0CAcQjRxqFQoTCOaQgZPKl8kCFYnNFAodkxUAbg&amp;url=https://www.ak-ansichtskarten.de/ak/100-Ansichtskarten-AK-Geschichten/227-Couleurkarte-anlaesslich-des-Grazer-Kulturkampfes&amp;psig=AFQjCNFUkh5w3s2RZLKohSTzkuNdFrIGNw&amp;ust=1447853878238863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google.at/url?sa=i&amp;rct=j&amp;q=&amp;esrc=s&amp;frm=1&amp;source=images&amp;cd=&amp;cad=rja&amp;uact=8&amp;ved=0CAcQjRxqFQoTCNPKroHxmckCFczWGgodx2sC8Q&amp;url=https://de.wikipedia.org/wiki/Inner%C3%B6sterreich&amp;psig=AFQjCNEhqAw4LdAi8Q57BtqCT6vhw8SG7Q&amp;ust=1447932996049337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google.at/url?sa=i&amp;rct=j&amp;q=&amp;esrc=s&amp;frm=1&amp;source=images&amp;cd=&amp;cad=rja&amp;uact=8&amp;ved=0CAcQjRxqFQoTCLf2lfznl8kCFQZbFAodjbUPbw&amp;url=https://de.wikipedia.org/wiki/Oberlandesgericht_Graz&amp;psig=AFQjCNHPUBzuUODV3TpPpVteOEVKuKZfPA&amp;ust=1447861872271818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www.google.at/url?sa=i&amp;rct=j&amp;q=&amp;esrc=s&amp;frm=1&amp;source=images&amp;cd=&amp;cad=rja&amp;uact=8&amp;ved=0CAcQjRxqFQoTCLHn2bbjl8kCFYHvFAodKskMLA&amp;url=http://austria-forum.org/af/Wissenssammlungen/Damals_in_der_Steiermark/Arisierungen&amp;psig=AFQjCNHEg7_Hv0AyOWjnU_zGF5FgLSbE9w&amp;ust=1447860651854156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google.at/url?sa=i&amp;rct=j&amp;q=&amp;esrc=s&amp;frm=1&amp;source=images&amp;cd=&amp;cad=rja&amp;uact=8&amp;ved=0CAcQjRxqFQoTCJbttuLcl8kCFYxZFAoddO8MDA&amp;url=http://austria-forum.org/af/Bilder_und_Videos/Historische_Bilder_IMAGNO/Wappen&amp;psig=AFQjCNGknoe8QyNfHEQ5OWztyYlzlrxDpA&amp;ust=1447858874410642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838200" y="914400"/>
            <a:ext cx="5410200" cy="1143000"/>
          </a:xfrm>
        </p:spPr>
        <p:txBody>
          <a:bodyPr/>
          <a:lstStyle/>
          <a:p>
            <a:r>
              <a:rPr lang="de-AT" sz="3600" dirty="0" smtClean="0"/>
              <a:t>Das Steiermärkische Landesarchiv</a:t>
            </a:r>
            <a:endParaRPr lang="de-DE" sz="3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611560" y="2204864"/>
            <a:ext cx="8280920" cy="2808312"/>
          </a:xfrm>
        </p:spPr>
        <p:txBody>
          <a:bodyPr/>
          <a:lstStyle/>
          <a:p>
            <a:endParaRPr lang="de-AT" dirty="0" smtClean="0"/>
          </a:p>
          <a:p>
            <a:pPr>
              <a:spcBef>
                <a:spcPts val="0"/>
              </a:spcBef>
            </a:pPr>
            <a:r>
              <a:rPr lang="de-AT" sz="3600" dirty="0" smtClean="0"/>
              <a:t>Geschichte, Standorte und Bestände</a:t>
            </a:r>
          </a:p>
          <a:p>
            <a:pPr>
              <a:spcBef>
                <a:spcPts val="0"/>
              </a:spcBef>
            </a:pPr>
            <a:endParaRPr lang="de-AT" sz="2800" dirty="0" smtClean="0"/>
          </a:p>
          <a:p>
            <a:pPr>
              <a:spcBef>
                <a:spcPts val="0"/>
              </a:spcBef>
            </a:pPr>
            <a:r>
              <a:rPr lang="de-AT" sz="2800" dirty="0" smtClean="0"/>
              <a:t>Elke Hammer-Luza</a:t>
            </a:r>
            <a:endParaRPr lang="de-DE" sz="2800" dirty="0" smtClean="0"/>
          </a:p>
          <a:p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348880"/>
            <a:ext cx="7200800" cy="3168352"/>
          </a:xfrm>
        </p:spPr>
        <p:txBody>
          <a:bodyPr/>
          <a:lstStyle/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r>
              <a:rPr lang="de-DE" dirty="0" smtClean="0"/>
              <a:t>Das Landschaftliche Archiv</a:t>
            </a:r>
          </a:p>
        </p:txBody>
      </p:sp>
    </p:spTree>
    <p:extLst>
      <p:ext uri="{BB962C8B-B14F-4D97-AF65-F5344CB8AC3E}">
        <p14:creationId xmlns:p14="http://schemas.microsoft.com/office/powerpoint/2010/main" val="81655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648072"/>
          </a:xfrm>
        </p:spPr>
        <p:txBody>
          <a:bodyPr/>
          <a:lstStyle/>
          <a:p>
            <a:pPr algn="just">
              <a:buNone/>
            </a:pPr>
            <a:r>
              <a:rPr lang="de-DE" dirty="0" smtClean="0"/>
              <a:t>			Landstände (= Landschaft)</a:t>
            </a:r>
          </a:p>
          <a:p>
            <a:pPr>
              <a:buNone/>
            </a:pPr>
            <a:r>
              <a:rPr lang="de-DE" dirty="0" smtClean="0"/>
              <a:t>	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3568" y="1844824"/>
            <a:ext cx="8064896" cy="4490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endParaRPr lang="de-AT" sz="2200" dirty="0" smtClean="0"/>
          </a:p>
          <a:p>
            <a:pPr marL="342900" indent="-342900">
              <a:lnSpc>
                <a:spcPts val="330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dirty="0" smtClean="0"/>
              <a:t>Gegengewicht </a:t>
            </a:r>
            <a:r>
              <a:rPr lang="de-AT" dirty="0"/>
              <a:t>zum jeweiligen Landesfürsten</a:t>
            </a:r>
            <a:endParaRPr lang="de-AT" dirty="0" smtClean="0"/>
          </a:p>
          <a:p>
            <a:pPr marL="342900" indent="-342900">
              <a:lnSpc>
                <a:spcPts val="330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dirty="0" smtClean="0"/>
              <a:t>Zusammengesetzt aus:</a:t>
            </a:r>
          </a:p>
          <a:p>
            <a:pPr marL="800100" lvl="1" indent="-342900">
              <a:lnSpc>
                <a:spcPts val="330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dirty="0" smtClean="0"/>
              <a:t>Hohem </a:t>
            </a:r>
            <a:r>
              <a:rPr lang="de-AT" dirty="0"/>
              <a:t>und niederem Adel (Herren und </a:t>
            </a:r>
            <a:r>
              <a:rPr lang="de-AT" dirty="0" smtClean="0"/>
              <a:t>Ritter)</a:t>
            </a:r>
          </a:p>
          <a:p>
            <a:pPr marL="800100" lvl="1" indent="-342900">
              <a:lnSpc>
                <a:spcPts val="330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dirty="0" smtClean="0"/>
              <a:t>Prälaten</a:t>
            </a:r>
          </a:p>
          <a:p>
            <a:pPr marL="800100" lvl="1" indent="-342900">
              <a:lnSpc>
                <a:spcPts val="330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dirty="0" smtClean="0"/>
              <a:t>Vertreter der landesfürstlichen Städte und Märkte</a:t>
            </a:r>
          </a:p>
          <a:p>
            <a:pPr marL="800100" lvl="1" indent="-342900">
              <a:lnSpc>
                <a:spcPts val="2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endParaRPr lang="de-AT" sz="2200" dirty="0" smtClean="0"/>
          </a:p>
          <a:p>
            <a:pPr marL="342900" indent="-342900">
              <a:lnSpc>
                <a:spcPts val="2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endParaRPr lang="de-AT" sz="2200" dirty="0"/>
          </a:p>
          <a:p>
            <a:pPr>
              <a:lnSpc>
                <a:spcPts val="2840"/>
              </a:lnSpc>
              <a:tabLst>
                <a:tab pos="468000" algn="l"/>
              </a:tabLst>
            </a:pPr>
            <a:endParaRPr lang="de-AT" sz="2200" dirty="0"/>
          </a:p>
        </p:txBody>
      </p:sp>
    </p:spTree>
    <p:extLst>
      <p:ext uri="{BB962C8B-B14F-4D97-AF65-F5344CB8AC3E}">
        <p14:creationId xmlns:p14="http://schemas.microsoft.com/office/powerpoint/2010/main" val="37310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32040" y="1628800"/>
            <a:ext cx="3960440" cy="4320480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1494: Bau des Grazer Landhauses als Sitz der Landstände</a:t>
            </a:r>
          </a:p>
          <a:p>
            <a:pPr>
              <a:buNone/>
            </a:pPr>
            <a:r>
              <a:rPr lang="de-DE" dirty="0" smtClean="0"/>
              <a:t>1528: Entstehung des Gremiums der Verordneten, einer „landschaftlichen Regierung“</a:t>
            </a:r>
          </a:p>
          <a:p>
            <a:pPr>
              <a:buNone/>
            </a:pPr>
            <a:endParaRPr lang="de-DE" dirty="0" smtClean="0"/>
          </a:p>
        </p:txBody>
      </p:sp>
      <p:pic>
        <p:nvPicPr>
          <p:cNvPr id="5122" name="Picture 2" descr="C:\Archiv\Eigene Dateien\Aufsätze\Brünn\Bilder\OBS-Graz-I-F-2-B-3-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12077" r="34406" b="11873"/>
          <a:stretch/>
        </p:blipFill>
        <p:spPr bwMode="auto">
          <a:xfrm>
            <a:off x="539552" y="1844824"/>
            <a:ext cx="3892812" cy="372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1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20072" y="2204864"/>
            <a:ext cx="3456384" cy="3744416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Entstehung einer immer umfang-reicheren Registratur im Grazer Land-haus mit einem Archiv.</a:t>
            </a:r>
          </a:p>
          <a:p>
            <a:pPr>
              <a:buNone/>
            </a:pPr>
            <a:endParaRPr lang="de-DE" dirty="0" smtClean="0"/>
          </a:p>
        </p:txBody>
      </p:sp>
      <p:pic>
        <p:nvPicPr>
          <p:cNvPr id="6146" name="Picture 2" descr="C:\Archiv\Eigene Dateien\Aufsätze\Brünn\Bilder\OBS-Graz-II-F-2-B-1-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3" t="23300" r="29800" b="23900"/>
          <a:stretch/>
        </p:blipFill>
        <p:spPr bwMode="auto">
          <a:xfrm>
            <a:off x="599381" y="2437259"/>
            <a:ext cx="4265674" cy="272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2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27984" y="1844824"/>
            <a:ext cx="4248472" cy="4104456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	Bis 1925 bestanden in der Steiermark die autonome Landesverwaltung (Graz-Landhaus) als auch die staatliche Provinzialverwaltung (Graz-Burg) neben-einander. </a:t>
            </a:r>
          </a:p>
        </p:txBody>
      </p:sp>
      <p:pic>
        <p:nvPicPr>
          <p:cNvPr id="7170" name="Picture 2" descr="C:\Archiv\Eigene Dateien\Aufsätze\Brünn\Bilder\AKS-Graz-Landhaus-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2965803" cy="457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7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348880"/>
            <a:ext cx="7200800" cy="3168352"/>
          </a:xfrm>
        </p:spPr>
        <p:txBody>
          <a:bodyPr/>
          <a:lstStyle/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r>
              <a:rPr lang="de-DE" dirty="0" smtClean="0"/>
              <a:t>Das (alte) steiermärkische Landesarchiv</a:t>
            </a:r>
          </a:p>
        </p:txBody>
      </p:sp>
    </p:spTree>
    <p:extLst>
      <p:ext uri="{BB962C8B-B14F-4D97-AF65-F5344CB8AC3E}">
        <p14:creationId xmlns:p14="http://schemas.microsoft.com/office/powerpoint/2010/main" val="246642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55976" y="1700807"/>
            <a:ext cx="4608512" cy="4268693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1. September 1868: Gründung des (alten) steiermärkischen Landesarchivs durch die Verbindung von </a:t>
            </a:r>
            <a:r>
              <a:rPr lang="de-DE" dirty="0" err="1" smtClean="0"/>
              <a:t>Joanneumsarchiv</a:t>
            </a:r>
            <a:r>
              <a:rPr lang="de-DE" dirty="0" smtClean="0"/>
              <a:t> und Landschaftlichem Archiv unter Joseph von Zahn.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8" t="3654" r="1278" b="44812"/>
          <a:stretch/>
        </p:blipFill>
        <p:spPr bwMode="auto">
          <a:xfrm>
            <a:off x="899592" y="1700808"/>
            <a:ext cx="302895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5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55976" y="1700807"/>
            <a:ext cx="4608512" cy="4268693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Sammlungs-, Ordnungs- und Erschließungs-tätigkeit mit Unterstützung der ab 1892 gegründeten Historischen Landeskommission für Steiermark.</a:t>
            </a:r>
          </a:p>
        </p:txBody>
      </p:sp>
      <p:pic>
        <p:nvPicPr>
          <p:cNvPr id="9218" name="Picture 2" descr="C:\Archiv\Eigene Dateien\Aufsätze\Brünn\Bilder\Lagerung Hamerlinggas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50" y="1484784"/>
            <a:ext cx="3248025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7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2132856"/>
            <a:ext cx="4392488" cy="3836644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	Erstmals in Österreich Herausgabe von gedruckten Find-mitteln (Archiv-inventaren) für die Öffentlichkeit.</a:t>
            </a:r>
          </a:p>
        </p:txBody>
      </p:sp>
      <p:pic>
        <p:nvPicPr>
          <p:cNvPr id="10248" name="Picture 8" descr="Bitte warte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074230" cy="31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itte warten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20888"/>
            <a:ext cx="1937519" cy="327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35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4048" y="2348880"/>
            <a:ext cx="3888432" cy="3620620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	Teilnahme an der Wiener Welt-ausstellung 1873 in der Gruppe „Archivwesen“: Verdienstmedaille.</a:t>
            </a:r>
          </a:p>
        </p:txBody>
      </p:sp>
      <p:pic>
        <p:nvPicPr>
          <p:cNvPr id="8195" name="Picture 3" descr="C:\Users\hammer7\Downloads\Rotunde_Weltausstellung_1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9976"/>
            <a:ext cx="432756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65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348880"/>
            <a:ext cx="7200800" cy="3168352"/>
          </a:xfrm>
        </p:spPr>
        <p:txBody>
          <a:bodyPr/>
          <a:lstStyle/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r>
              <a:rPr lang="de-DE" dirty="0" smtClean="0"/>
              <a:t>Geschichte des </a:t>
            </a:r>
          </a:p>
          <a:p>
            <a:pPr algn="ctr">
              <a:buNone/>
            </a:pPr>
            <a:r>
              <a:rPr lang="de-DE" dirty="0" smtClean="0"/>
              <a:t>Steiermärkischen Landesarchivs</a:t>
            </a:r>
          </a:p>
        </p:txBody>
      </p:sp>
    </p:spTree>
    <p:extLst>
      <p:ext uri="{BB962C8B-B14F-4D97-AF65-F5344CB8AC3E}">
        <p14:creationId xmlns:p14="http://schemas.microsoft.com/office/powerpoint/2010/main" val="50908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55976" y="1700807"/>
            <a:ext cx="4608512" cy="4268693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Anton Mell (1865-1940)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Ausbau des Landes-archivs zu einer Forschungsinstitution (</a:t>
            </a:r>
            <a:r>
              <a:rPr lang="de-DE" dirty="0" err="1" smtClean="0"/>
              <a:t>Benützerbetrieb</a:t>
            </a:r>
            <a:r>
              <a:rPr lang="de-DE" dirty="0" smtClean="0"/>
              <a:t>, Lichtbildstelle, </a:t>
            </a:r>
            <a:r>
              <a:rPr lang="de-DE" dirty="0" err="1" smtClean="0"/>
              <a:t>Archi-valienausstellung</a:t>
            </a:r>
            <a:r>
              <a:rPr lang="de-DE" dirty="0" smtClean="0"/>
              <a:t>)</a:t>
            </a:r>
          </a:p>
        </p:txBody>
      </p:sp>
      <p:pic>
        <p:nvPicPr>
          <p:cNvPr id="8194" name="Picture 2" descr="C:\Archiv\Eigene Dateien\Aufsätze\Archivschutz\Bilder\Abb. 3 - Me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48140"/>
            <a:ext cx="3312368" cy="452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7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348880"/>
            <a:ext cx="7200800" cy="3168352"/>
          </a:xfrm>
        </p:spPr>
        <p:txBody>
          <a:bodyPr/>
          <a:lstStyle/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r>
              <a:rPr lang="de-DE" dirty="0" smtClean="0"/>
              <a:t>Das Statthaltereiarchiv</a:t>
            </a:r>
          </a:p>
        </p:txBody>
      </p:sp>
    </p:spTree>
    <p:extLst>
      <p:ext uri="{BB962C8B-B14F-4D97-AF65-F5344CB8AC3E}">
        <p14:creationId xmlns:p14="http://schemas.microsoft.com/office/powerpoint/2010/main" val="155961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8024" y="1700807"/>
            <a:ext cx="4032448" cy="4268693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Mitte des 19. Jahrhunderts: Archivalien der Grazer Zentral-verwaltung lagern in feuchten Burgkellern, ohne Ordnung und Betreuung.</a:t>
            </a:r>
          </a:p>
        </p:txBody>
      </p:sp>
      <p:pic>
        <p:nvPicPr>
          <p:cNvPr id="16386" name="Picture 2" descr="C:\Archiv\Eigene Dateien\Aufsätze\Brünn\Bilder\OBS-Graz-II-F-2-A-10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36" y="1484784"/>
            <a:ext cx="365944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37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0032" y="2060848"/>
            <a:ext cx="3816424" cy="3836645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Zweite Hälfte des 19. Jahrhunderts: </a:t>
            </a:r>
            <a:br>
              <a:rPr lang="de-DE" dirty="0" smtClean="0"/>
            </a:br>
            <a:r>
              <a:rPr lang="de-DE" dirty="0" smtClean="0"/>
              <a:t>Um- und Auslagerungen der immer mehr anwachsenden Bestände</a:t>
            </a:r>
          </a:p>
        </p:txBody>
      </p:sp>
      <p:pic>
        <p:nvPicPr>
          <p:cNvPr id="17410" name="Picture 2" descr="C:\Archiv\Eigene Dateien\Aufsätze\Brünn\Bilder\OBS-Graz-II-F-2-A-6-005-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t="28550" r="4890" b="4250"/>
          <a:stretch/>
        </p:blipFill>
        <p:spPr bwMode="auto">
          <a:xfrm>
            <a:off x="755576" y="1700808"/>
            <a:ext cx="3724275" cy="42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45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20072" y="1700808"/>
            <a:ext cx="3600400" cy="4196685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1905: Gründung des Statt-</a:t>
            </a:r>
            <a:r>
              <a:rPr lang="de-DE" dirty="0" err="1" smtClean="0"/>
              <a:t>haltereiarchivs</a:t>
            </a:r>
            <a:r>
              <a:rPr lang="de-DE" dirty="0" smtClean="0"/>
              <a:t> in der ehemaligen Universitäts-bibliothek (ab 1918: „Landes-regierungs-archiv“)</a:t>
            </a:r>
          </a:p>
        </p:txBody>
      </p:sp>
      <p:pic>
        <p:nvPicPr>
          <p:cNvPr id="5" name="Picture 2" descr="C:\Archiv\Eigene Dateien\Aufsätze\Brünn\Bilder\AKS-Graz-Landesarchiv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11" y="2348880"/>
            <a:ext cx="447864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89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628800"/>
            <a:ext cx="4392488" cy="4268694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Anton </a:t>
            </a:r>
            <a:r>
              <a:rPr lang="de-DE" dirty="0" err="1" smtClean="0"/>
              <a:t>Kapper</a:t>
            </a:r>
            <a:r>
              <a:rPr lang="de-DE" dirty="0" smtClean="0"/>
              <a:t>, Begründer des Statthaltereiarchivs 1905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 smtClean="0"/>
              <a:t>Viktor Thiel, Direktor des Statthalterei-archivs 1906-1932</a:t>
            </a:r>
          </a:p>
        </p:txBody>
      </p:sp>
      <p:pic>
        <p:nvPicPr>
          <p:cNvPr id="18434" name="Picture 2" descr="C:\Archiv\Eigene Dateien\Aufsätze\Brünn\Bilder\2323_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9" t="11780" r="16710" b="61492"/>
          <a:stretch/>
        </p:blipFill>
        <p:spPr bwMode="auto">
          <a:xfrm rot="16200000">
            <a:off x="1228345" y="1660086"/>
            <a:ext cx="1787624" cy="172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Archiv\Eigene Dateien\Aufsätze\Brünn\Bilder\2323_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0" t="45825" r="16150" b="28192"/>
          <a:stretch/>
        </p:blipFill>
        <p:spPr bwMode="auto">
          <a:xfrm rot="16200000">
            <a:off x="1068220" y="4173594"/>
            <a:ext cx="2107876" cy="164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90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348880"/>
            <a:ext cx="7200800" cy="3168352"/>
          </a:xfrm>
        </p:spPr>
        <p:txBody>
          <a:bodyPr/>
          <a:lstStyle/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r>
              <a:rPr lang="de-DE" dirty="0" smtClean="0"/>
              <a:t>Das Steiermärkische Landesarchiv</a:t>
            </a:r>
          </a:p>
        </p:txBody>
      </p:sp>
    </p:spTree>
    <p:extLst>
      <p:ext uri="{BB962C8B-B14F-4D97-AF65-F5344CB8AC3E}">
        <p14:creationId xmlns:p14="http://schemas.microsoft.com/office/powerpoint/2010/main" val="214788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0032" y="1772815"/>
            <a:ext cx="4032448" cy="4124678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1927: Beschluss der Verbindung des (alten) </a:t>
            </a:r>
            <a:r>
              <a:rPr lang="de-DE" dirty="0" err="1" smtClean="0"/>
              <a:t>steier</a:t>
            </a:r>
            <a:r>
              <a:rPr lang="de-DE" dirty="0" smtClean="0"/>
              <a:t>-märkischen Landesarchivs mit dem Landes-</a:t>
            </a:r>
            <a:r>
              <a:rPr lang="de-DE" dirty="0" err="1" smtClean="0"/>
              <a:t>regierungsarchiv</a:t>
            </a:r>
            <a:endParaRPr lang="de-DE" dirty="0"/>
          </a:p>
          <a:p>
            <a:pPr>
              <a:buNone/>
            </a:pPr>
            <a:r>
              <a:rPr lang="de-DE" dirty="0" smtClean="0"/>
              <a:t>1932: Realisierung</a:t>
            </a:r>
          </a:p>
        </p:txBody>
      </p:sp>
      <p:sp>
        <p:nvSpPr>
          <p:cNvPr id="4" name="Rechteck 3"/>
          <p:cNvSpPr/>
          <p:nvPr/>
        </p:nvSpPr>
        <p:spPr>
          <a:xfrm>
            <a:off x="467544" y="4869160"/>
            <a:ext cx="432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dirty="0" smtClean="0"/>
              <a:t>Max </a:t>
            </a:r>
            <a:r>
              <a:rPr lang="de-AT" dirty="0" err="1" smtClean="0"/>
              <a:t>Doblinger</a:t>
            </a:r>
            <a:r>
              <a:rPr lang="de-AT" dirty="0" smtClean="0"/>
              <a:t>, Direktor 1923-1933</a:t>
            </a:r>
            <a:endParaRPr lang="de-AT" dirty="0"/>
          </a:p>
        </p:txBody>
      </p:sp>
      <p:pic>
        <p:nvPicPr>
          <p:cNvPr id="20485" name="Picture 5" descr="C:\Archiv\Eigene Dateien\Aufsätze\Brünn\Bilder\2324_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3" t="45455" r="12458" b="29178"/>
          <a:stretch/>
        </p:blipFill>
        <p:spPr bwMode="auto">
          <a:xfrm rot="16200000">
            <a:off x="1155198" y="2121847"/>
            <a:ext cx="2903299" cy="22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3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0032" y="1700808"/>
            <a:ext cx="4032448" cy="4196685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1934-1938: „Archiv der Landeshaupt-mannschaft“</a:t>
            </a:r>
          </a:p>
          <a:p>
            <a:pPr>
              <a:buNone/>
            </a:pPr>
            <a:r>
              <a:rPr lang="de-DE" dirty="0" smtClean="0"/>
              <a:t>1938-1945: „Archiv des Reichsgaues Steiermark“</a:t>
            </a:r>
          </a:p>
          <a:p>
            <a:pPr>
              <a:buNone/>
            </a:pPr>
            <a:r>
              <a:rPr lang="de-DE" dirty="0" smtClean="0"/>
              <a:t>Ab 1945: „Archiv der Steiermärkischen Landesregierung“</a:t>
            </a:r>
          </a:p>
        </p:txBody>
      </p:sp>
      <p:sp>
        <p:nvSpPr>
          <p:cNvPr id="4" name="Rechteck 3"/>
          <p:cNvSpPr/>
          <p:nvPr/>
        </p:nvSpPr>
        <p:spPr>
          <a:xfrm>
            <a:off x="467544" y="4869160"/>
            <a:ext cx="432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dirty="0" smtClean="0"/>
              <a:t>Ignaz </a:t>
            </a:r>
            <a:r>
              <a:rPr lang="de-AT" dirty="0" err="1" smtClean="0"/>
              <a:t>Nößlböck</a:t>
            </a:r>
            <a:r>
              <a:rPr lang="de-AT" dirty="0" smtClean="0"/>
              <a:t>, Direktor 1933-1945</a:t>
            </a:r>
            <a:endParaRPr lang="de-AT" dirty="0"/>
          </a:p>
        </p:txBody>
      </p:sp>
      <p:pic>
        <p:nvPicPr>
          <p:cNvPr id="20486" name="Picture 6" descr="C:\Archiv\Eigene Dateien\Aufsätze\Brünn\Bilder\2325_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5" t="10225" r="14545" b="63260"/>
          <a:stretch/>
        </p:blipFill>
        <p:spPr bwMode="auto">
          <a:xfrm rot="16200000">
            <a:off x="1214451" y="2137742"/>
            <a:ext cx="2826666" cy="224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39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Archiv\Eigene Dateien\Aufsätze\Brünn\Bilder\Verlagerung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2139596" cy="237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0032" y="2060848"/>
            <a:ext cx="3816424" cy="3836645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Zweiter Weltkrieg: Auslagerung der wertvollsten Archivbestände; Verluste und Zerstörungen nach Kriegsende.</a:t>
            </a:r>
          </a:p>
        </p:txBody>
      </p:sp>
      <p:pic>
        <p:nvPicPr>
          <p:cNvPr id="19458" name="Picture 2" descr="C:\Archiv\Eigene Dateien\Aufsätze\Brünn\Bilder\Verlagerung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67" y="3259673"/>
            <a:ext cx="2160240" cy="229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22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48064" y="1916832"/>
            <a:ext cx="3816424" cy="3888432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	1564:Verselb-ständigung von Innerösterreich mit der Residenz in Graz; </a:t>
            </a:r>
            <a:r>
              <a:rPr lang="de-DE" dirty="0" err="1" smtClean="0"/>
              <a:t>Entste-hung</a:t>
            </a:r>
            <a:r>
              <a:rPr lang="de-DE" dirty="0" smtClean="0"/>
              <a:t> des „Hof-</a:t>
            </a:r>
            <a:r>
              <a:rPr lang="de-DE" dirty="0" err="1" smtClean="0"/>
              <a:t>schatzgewölbes</a:t>
            </a:r>
            <a:r>
              <a:rPr lang="de-DE" dirty="0" smtClean="0"/>
              <a:t>“ </a:t>
            </a:r>
            <a:br>
              <a:rPr lang="de-DE" dirty="0" smtClean="0"/>
            </a:br>
            <a:r>
              <a:rPr lang="de-DE" dirty="0" smtClean="0"/>
              <a:t>in der Burg</a:t>
            </a:r>
            <a:endParaRPr lang="de-DE" dirty="0"/>
          </a:p>
        </p:txBody>
      </p:sp>
      <p:pic>
        <p:nvPicPr>
          <p:cNvPr id="2050" name="Picture 2" descr="C:\Archiv\Eigene Dateien\Aufsätze\Brünn\Bilder\OBS-Graz-II-F-2-A-1-00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2236837"/>
            <a:ext cx="4251573" cy="294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05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0032" y="1628800"/>
            <a:ext cx="4032448" cy="4268693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1951: Bezeichnung „Steiermärkisches Landesarchiv“</a:t>
            </a:r>
          </a:p>
          <a:p>
            <a:pPr>
              <a:buNone/>
            </a:pPr>
            <a:r>
              <a:rPr lang="de-DE" dirty="0" smtClean="0"/>
              <a:t>1959: Gesamt-inventar</a:t>
            </a:r>
          </a:p>
          <a:p>
            <a:pPr>
              <a:buNone/>
            </a:pPr>
            <a:r>
              <a:rPr lang="de-DE" dirty="0" smtClean="0"/>
              <a:t>2000: Räumliche Zusammenführung zu einem Zentral-archiv </a:t>
            </a:r>
          </a:p>
        </p:txBody>
      </p:sp>
      <p:pic>
        <p:nvPicPr>
          <p:cNvPr id="20484" name="Picture 4" descr="http://www.landesarchiv.steiermark.at/cms/bilder/290667/80/150/213/08c18860/Reproduktion-Gesamtinventar_200dpi.jpg?W=9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3384376" cy="479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87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648072"/>
          </a:xfrm>
        </p:spPr>
        <p:txBody>
          <a:bodyPr/>
          <a:lstStyle/>
          <a:p>
            <a:pPr algn="just">
              <a:buNone/>
            </a:pPr>
            <a:r>
              <a:rPr lang="de-DE" dirty="0" smtClean="0"/>
              <a:t>Geschichte des Steiermärkischen Landesarchivs</a:t>
            </a:r>
          </a:p>
          <a:p>
            <a:pPr>
              <a:buNone/>
            </a:pPr>
            <a:r>
              <a:rPr lang="de-DE" dirty="0" smtClean="0"/>
              <a:t>	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3568" y="1844824"/>
            <a:ext cx="8064896" cy="4728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  <a:tabLst>
                <a:tab pos="468000" algn="l"/>
              </a:tabLst>
            </a:pPr>
            <a:r>
              <a:rPr lang="de-AT" sz="2200" dirty="0"/>
              <a:t>1811 	Gründung des </a:t>
            </a:r>
            <a:r>
              <a:rPr lang="de-AT" sz="2200" dirty="0" err="1"/>
              <a:t>Joanneumsarchivs</a:t>
            </a:r>
            <a:endParaRPr lang="de-AT" sz="2200" dirty="0"/>
          </a:p>
          <a:p>
            <a:pPr>
              <a:lnSpc>
                <a:spcPts val="2840"/>
              </a:lnSpc>
              <a:tabLst>
                <a:tab pos="468000" algn="l"/>
              </a:tabLst>
            </a:pPr>
            <a:r>
              <a:rPr lang="de-AT" sz="2200" dirty="0"/>
              <a:t>1868 	Vereinigung des </a:t>
            </a:r>
            <a:r>
              <a:rPr lang="de-AT" sz="2200" dirty="0" err="1"/>
              <a:t>Joanneumsarchivs</a:t>
            </a:r>
            <a:r>
              <a:rPr lang="de-AT" sz="2200" dirty="0"/>
              <a:t> mit dem 			Landschaftlichen Archiv zum (alten) </a:t>
            </a:r>
            <a:r>
              <a:rPr lang="de-AT" sz="2200" dirty="0" err="1" smtClean="0"/>
              <a:t>steier</a:t>
            </a:r>
            <a:r>
              <a:rPr lang="de-AT" sz="2200" dirty="0" smtClean="0"/>
              <a:t>-</a:t>
            </a:r>
            <a:endParaRPr lang="de-AT" sz="2200" dirty="0"/>
          </a:p>
          <a:p>
            <a:pPr>
              <a:lnSpc>
                <a:spcPts val="2840"/>
              </a:lnSpc>
              <a:tabLst>
                <a:tab pos="468000" algn="l"/>
              </a:tabLst>
            </a:pPr>
            <a:r>
              <a:rPr lang="de-AT" sz="2200" dirty="0"/>
              <a:t>		</a:t>
            </a:r>
            <a:r>
              <a:rPr lang="de-AT" sz="2200" dirty="0" smtClean="0"/>
              <a:t>märkischen Landesarchiv</a:t>
            </a:r>
            <a:endParaRPr lang="de-AT" sz="2200" dirty="0"/>
          </a:p>
          <a:p>
            <a:pPr>
              <a:lnSpc>
                <a:spcPts val="2840"/>
              </a:lnSpc>
              <a:tabLst>
                <a:tab pos="468000" algn="l"/>
              </a:tabLst>
            </a:pPr>
            <a:r>
              <a:rPr lang="de-AT" sz="2200" dirty="0"/>
              <a:t>1905 	Gründung des Statthaltereiarchivs (ab 1918 			Landesregierungsarchiv)</a:t>
            </a:r>
          </a:p>
          <a:p>
            <a:pPr>
              <a:lnSpc>
                <a:spcPts val="2840"/>
              </a:lnSpc>
              <a:tabLst>
                <a:tab pos="468000" algn="l"/>
              </a:tabLst>
            </a:pPr>
            <a:r>
              <a:rPr lang="de-AT" sz="2200" dirty="0"/>
              <a:t>1927	(Realisierung 1932) Verbindung beider 			Archive unter einer Direktion</a:t>
            </a:r>
          </a:p>
          <a:p>
            <a:pPr>
              <a:lnSpc>
                <a:spcPts val="2840"/>
              </a:lnSpc>
              <a:tabLst>
                <a:tab pos="468000" algn="l"/>
              </a:tabLst>
            </a:pPr>
            <a:r>
              <a:rPr lang="de-AT" sz="2200" dirty="0"/>
              <a:t>1951	Name „Steiermärkisches Landesarchiv“ für das 		Gesamtarchiv</a:t>
            </a:r>
          </a:p>
          <a:p>
            <a:pPr>
              <a:lnSpc>
                <a:spcPts val="2840"/>
              </a:lnSpc>
              <a:tabLst>
                <a:tab pos="468000" algn="l"/>
              </a:tabLst>
            </a:pPr>
            <a:r>
              <a:rPr lang="de-AT" sz="2200" dirty="0"/>
              <a:t>2000	Übersiedlung beider Archivteile in das neue Haus 		am Karmeliterplatz</a:t>
            </a:r>
          </a:p>
          <a:p>
            <a:pPr>
              <a:lnSpc>
                <a:spcPts val="2840"/>
              </a:lnSpc>
              <a:tabLst>
                <a:tab pos="468000" algn="l"/>
              </a:tabLst>
            </a:pPr>
            <a:endParaRPr lang="de-AT" sz="2200" dirty="0"/>
          </a:p>
        </p:txBody>
      </p:sp>
    </p:spTree>
    <p:extLst>
      <p:ext uri="{BB962C8B-B14F-4D97-AF65-F5344CB8AC3E}">
        <p14:creationId xmlns:p14="http://schemas.microsoft.com/office/powerpoint/2010/main" val="314270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628800"/>
            <a:ext cx="8208912" cy="1160838"/>
          </a:xfrm>
        </p:spPr>
        <p:txBody>
          <a:bodyPr/>
          <a:lstStyle/>
          <a:p>
            <a:pPr>
              <a:spcBef>
                <a:spcPts val="872"/>
              </a:spcBef>
              <a:buNone/>
            </a:pPr>
            <a:r>
              <a:rPr lang="de-DE" dirty="0" smtClean="0"/>
              <a:t>	Standorte des Steiermärkischen Landes-</a:t>
            </a:r>
            <a:br>
              <a:rPr lang="de-DE" dirty="0" smtClean="0"/>
            </a:br>
            <a:r>
              <a:rPr lang="de-DE" dirty="0" err="1" smtClean="0"/>
              <a:t>archivs</a:t>
            </a:r>
            <a:r>
              <a:rPr lang="de-DE" dirty="0" smtClean="0"/>
              <a:t> in Vergangenheit und Gegenwart</a:t>
            </a:r>
          </a:p>
          <a:p>
            <a:pPr>
              <a:buNone/>
            </a:pPr>
            <a:r>
              <a:rPr lang="de-DE" dirty="0" smtClean="0"/>
              <a:t>	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331640" y="2204864"/>
            <a:ext cx="7560840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872"/>
              </a:spcBef>
              <a:tabLst>
                <a:tab pos="468000" algn="l"/>
              </a:tabLst>
            </a:pPr>
            <a:endParaRPr lang="de-AT" sz="2200" dirty="0" smtClean="0"/>
          </a:p>
          <a:p>
            <a:pPr>
              <a:lnSpc>
                <a:spcPts val="2840"/>
              </a:lnSpc>
              <a:tabLst>
                <a:tab pos="468000" algn="l"/>
              </a:tabLst>
            </a:pPr>
            <a:endParaRPr lang="de-AT" sz="2200" dirty="0"/>
          </a:p>
          <a:p>
            <a:pPr>
              <a:lnSpc>
                <a:spcPts val="2840"/>
              </a:lnSpc>
              <a:tabLst>
                <a:tab pos="468000" algn="l"/>
              </a:tabLst>
            </a:pPr>
            <a:endParaRPr lang="de-AT" sz="2200" dirty="0" smtClean="0"/>
          </a:p>
          <a:p>
            <a:pPr marL="457200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	Haus </a:t>
            </a:r>
            <a:r>
              <a:rPr lang="de-AT" sz="2800" dirty="0" err="1" smtClean="0"/>
              <a:t>Hamerlinggasse</a:t>
            </a:r>
            <a:r>
              <a:rPr lang="de-AT" sz="2800" dirty="0" smtClean="0"/>
              <a:t> 3</a:t>
            </a:r>
          </a:p>
          <a:p>
            <a:pPr marL="457200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Haus Bürgergasse 2a</a:t>
            </a:r>
          </a:p>
          <a:p>
            <a:pPr marL="457200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Haus Karmeliterplatz 3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136344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45667" y="2132856"/>
            <a:ext cx="4218821" cy="3672408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	Errichtet 1840-1844 zur Unterbringung eines Katastral-</a:t>
            </a:r>
            <a:r>
              <a:rPr lang="de-AT" dirty="0" err="1" smtClean="0"/>
              <a:t>mappenarchivs</a:t>
            </a:r>
            <a:r>
              <a:rPr lang="de-AT" dirty="0" smtClean="0"/>
              <a:t> und einer Realschule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475656" y="1052737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b="1" dirty="0" smtClean="0"/>
              <a:t>Standort</a:t>
            </a:r>
            <a:r>
              <a:rPr lang="de-AT" b="1" dirty="0"/>
              <a:t>: </a:t>
            </a:r>
            <a:r>
              <a:rPr lang="de-AT" b="1" dirty="0" err="1" smtClean="0"/>
              <a:t>Hamerlinggasse</a:t>
            </a:r>
            <a:r>
              <a:rPr lang="de-AT" b="1" dirty="0" smtClean="0"/>
              <a:t> 3</a:t>
            </a:r>
            <a:endParaRPr lang="de-DE" b="1" dirty="0"/>
          </a:p>
        </p:txBody>
      </p:sp>
      <p:pic>
        <p:nvPicPr>
          <p:cNvPr id="8194" name="Picture 2" descr="C:\Archiv\Eigene Dateien\Aufsätze\Brünn\Bilder\1174_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9" t="3486" r="6962" b="51742"/>
          <a:stretch/>
        </p:blipFill>
        <p:spPr bwMode="auto">
          <a:xfrm>
            <a:off x="897857" y="1844824"/>
            <a:ext cx="357490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69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108520" y="1628800"/>
            <a:ext cx="9217024" cy="864096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	1868: Landesarchiv (ehemals </a:t>
            </a:r>
            <a:r>
              <a:rPr lang="de-AT" dirty="0" err="1"/>
              <a:t>Joanneumsarchiv</a:t>
            </a:r>
            <a:r>
              <a:rPr lang="de-AT" dirty="0"/>
              <a:t/>
            </a:r>
            <a:br>
              <a:rPr lang="de-AT" dirty="0"/>
            </a:br>
            <a:r>
              <a:rPr lang="de-AT" dirty="0" smtClean="0"/>
              <a:t>			und ständisches Archiv)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475656" y="1052737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b="1" dirty="0" smtClean="0"/>
              <a:t>Standort</a:t>
            </a:r>
            <a:r>
              <a:rPr lang="de-AT" b="1" dirty="0"/>
              <a:t>: </a:t>
            </a:r>
            <a:r>
              <a:rPr lang="de-AT" b="1" dirty="0" err="1" smtClean="0"/>
              <a:t>Hamerlinggasse</a:t>
            </a:r>
            <a:r>
              <a:rPr lang="de-AT" b="1" dirty="0" smtClean="0"/>
              <a:t> 3</a:t>
            </a:r>
            <a:endParaRPr lang="de-DE" b="1" dirty="0"/>
          </a:p>
        </p:txBody>
      </p:sp>
      <p:pic>
        <p:nvPicPr>
          <p:cNvPr id="5123" name="Picture 3" descr="C:\Archiv\Eigene Dateien\Aufsätze\Brünn\Bilder\Hamerlinggasse 18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5" b="2221"/>
          <a:stretch/>
        </p:blipFill>
        <p:spPr bwMode="auto">
          <a:xfrm>
            <a:off x="1907704" y="2678465"/>
            <a:ext cx="5400600" cy="347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55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28459" y="2348880"/>
            <a:ext cx="3036029" cy="3456384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Platznot: Archivalien auch in Büros und Arbeits-räumen deponiert.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475656" y="1052737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b="1" dirty="0" smtClean="0"/>
              <a:t>Standort</a:t>
            </a:r>
            <a:r>
              <a:rPr lang="de-AT" b="1" dirty="0"/>
              <a:t>: </a:t>
            </a:r>
            <a:r>
              <a:rPr lang="de-AT" b="1" dirty="0" err="1" smtClean="0"/>
              <a:t>Hamerlinggasse</a:t>
            </a:r>
            <a:r>
              <a:rPr lang="de-AT" b="1" dirty="0" smtClean="0"/>
              <a:t> 3</a:t>
            </a:r>
            <a:endParaRPr lang="de-DE" b="1" dirty="0"/>
          </a:p>
        </p:txBody>
      </p:sp>
      <p:pic>
        <p:nvPicPr>
          <p:cNvPr id="9218" name="Picture 2" descr="C:\Archiv\Eigene Dateien\Aufsätze\Brünn\Bilder\Abb. 4 - Kanzlei Hamerlinggas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52" y="2113806"/>
            <a:ext cx="5473491" cy="375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5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6017" y="1844824"/>
            <a:ext cx="3960439" cy="4176464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Urkundenkasten des Joseph von Zahn: Platz für 1000 Urkunden in fünf Holzkistchen; übersichtlich, sicher, leicht zu transportieren. 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475656" y="1052737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b="1" dirty="0" smtClean="0"/>
              <a:t>Standort</a:t>
            </a:r>
            <a:r>
              <a:rPr lang="de-AT" b="1" dirty="0"/>
              <a:t>: </a:t>
            </a:r>
            <a:r>
              <a:rPr lang="de-AT" b="1" dirty="0" err="1" smtClean="0"/>
              <a:t>Hamerlinggasse</a:t>
            </a:r>
            <a:r>
              <a:rPr lang="de-AT" b="1" dirty="0" smtClean="0"/>
              <a:t> 3</a:t>
            </a:r>
            <a:endParaRPr lang="de-DE" b="1" dirty="0"/>
          </a:p>
        </p:txBody>
      </p:sp>
      <p:pic>
        <p:nvPicPr>
          <p:cNvPr id="10242" name="Picture 2" descr="C:\Archiv\Eigene Dateien\Aufsätze\Brünn\Bilder\Urkundenschra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3297237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31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45667" y="2132856"/>
            <a:ext cx="4218821" cy="3672408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	Ehemaliges Universitätsgebäude der Jesuiten </a:t>
            </a:r>
            <a:br>
              <a:rPr lang="de-AT" dirty="0" smtClean="0"/>
            </a:br>
            <a:r>
              <a:rPr lang="de-AT" dirty="0" smtClean="0"/>
              <a:t>(gebaut ab 1607)</a:t>
            </a:r>
            <a:endParaRPr lang="de-DE" dirty="0"/>
          </a:p>
        </p:txBody>
      </p:sp>
      <p:pic>
        <p:nvPicPr>
          <p:cNvPr id="5" name="Picture 2" descr="http://austria-forum.org/attach/Wissenssammlungen/Damals_in_der_Steiermark/Die_Jesuiten_sind_wieder_da/Jesuit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427812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1475656" y="1052737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b="1" dirty="0" smtClean="0"/>
              <a:t>Standort</a:t>
            </a:r>
            <a:r>
              <a:rPr lang="de-AT" b="1" dirty="0"/>
              <a:t>: Bürgergasse 2a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45667" y="2132856"/>
            <a:ext cx="4218821" cy="3672408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	Aufhebung des Jesuitenordens 1773, Umbau des Theater- und Festsaales zu einer Bibliothek, Nutzung durch die Universität.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547664" y="105273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b="1" dirty="0" smtClean="0"/>
              <a:t>Standort</a:t>
            </a:r>
            <a:r>
              <a:rPr lang="de-AT" b="1" dirty="0"/>
              <a:t>: Bürgergasse 2a</a:t>
            </a:r>
            <a:endParaRPr lang="de-DE" b="1" dirty="0"/>
          </a:p>
        </p:txBody>
      </p:sp>
      <p:pic>
        <p:nvPicPr>
          <p:cNvPr id="3074" name="Picture 2" descr="C:\Archiv\Eigene Dateien\Aufsätze\Brünn\Bilder\Aula Bürgergas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4154735" cy="334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22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628800"/>
            <a:ext cx="8640960" cy="1080120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		  1905: Einzug des Archivs der k. k.     </a:t>
            </a:r>
            <a:br>
              <a:rPr lang="de-AT" dirty="0" smtClean="0"/>
            </a:br>
            <a:r>
              <a:rPr lang="de-AT" dirty="0" smtClean="0"/>
              <a:t>         Steiermärkischen Statthalterei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619672" y="1052737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b="1" dirty="0" smtClean="0"/>
              <a:t>Standort</a:t>
            </a:r>
            <a:r>
              <a:rPr lang="de-AT" b="1" dirty="0"/>
              <a:t>: Bürgergasse 2a</a:t>
            </a:r>
            <a:endParaRPr lang="de-DE" b="1" dirty="0"/>
          </a:p>
        </p:txBody>
      </p:sp>
      <p:pic>
        <p:nvPicPr>
          <p:cNvPr id="4098" name="Picture 2" descr="C:\Archiv\Eigene Dateien\Aufsätze\Brünn\Bilder\AKS-Graz-Landesarchiv-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52142"/>
            <a:ext cx="5507613" cy="352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50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348880"/>
            <a:ext cx="7200800" cy="3168352"/>
          </a:xfrm>
        </p:spPr>
        <p:txBody>
          <a:bodyPr/>
          <a:lstStyle/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r>
              <a:rPr lang="de-DE" dirty="0" smtClean="0"/>
              <a:t>Das ehemalige </a:t>
            </a:r>
            <a:r>
              <a:rPr lang="de-DE" dirty="0" err="1" smtClean="0"/>
              <a:t>Joanneumsarchiv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07922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0032" y="2060848"/>
            <a:ext cx="3816424" cy="3744416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	Nutzung der Bibliotheks-einrichtung für die Erfordernisse des Archivs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547664" y="105273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b="1" dirty="0" smtClean="0"/>
              <a:t>Standort</a:t>
            </a:r>
            <a:r>
              <a:rPr lang="de-AT" b="1" dirty="0"/>
              <a:t>: Bürgergasse 2a</a:t>
            </a:r>
            <a:endParaRPr lang="de-DE" b="1" dirty="0"/>
          </a:p>
        </p:txBody>
      </p:sp>
      <p:pic>
        <p:nvPicPr>
          <p:cNvPr id="3075" name="Picture 3" descr="C:\Archiv\Eigene Dateien\Aufsätze\Brünn\Bilder\2316_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7" t="22457" r="28454" b="21746"/>
          <a:stretch/>
        </p:blipFill>
        <p:spPr bwMode="auto">
          <a:xfrm>
            <a:off x="909740" y="1770867"/>
            <a:ext cx="3158204" cy="439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15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0032" y="1988840"/>
            <a:ext cx="3960440" cy="3816424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	Keine idealen Lagerbedingungen (Regale aus Holz, zu hoch, Klima-schwankungen…)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547664" y="105273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b="1" dirty="0" smtClean="0"/>
              <a:t>Standort</a:t>
            </a:r>
            <a:r>
              <a:rPr lang="de-AT" b="1" dirty="0"/>
              <a:t>: Bürgergasse 2a</a:t>
            </a:r>
            <a:endParaRPr lang="de-DE" b="1" dirty="0"/>
          </a:p>
        </p:txBody>
      </p:sp>
      <p:pic>
        <p:nvPicPr>
          <p:cNvPr id="6146" name="Picture 2" descr="C:\Archiv\Eigene Dateien\Aufsätze\Brünn\Bilder\Depot Bürgergas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3384376" cy="438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86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08104" y="1988840"/>
            <a:ext cx="3312367" cy="3816424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	1631: Fertigstellung des Karmeliter-klosters und der Josephs-kirche (Domenico Torre)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564382" y="105273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b="1" dirty="0" smtClean="0"/>
              <a:t>Standort</a:t>
            </a:r>
            <a:r>
              <a:rPr lang="de-AT" b="1" dirty="0"/>
              <a:t>: </a:t>
            </a:r>
            <a:r>
              <a:rPr lang="de-AT" b="1" dirty="0" smtClean="0"/>
              <a:t>Karmeliterplatz 3</a:t>
            </a:r>
            <a:endParaRPr lang="de-DE" b="1" dirty="0"/>
          </a:p>
        </p:txBody>
      </p:sp>
      <p:pic>
        <p:nvPicPr>
          <p:cNvPr id="11266" name="Picture 2" descr="C:\Archiv\Eigene Dateien\Aufsätze\Brünn\Bilder\Karmeliterklost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5597" r="12517" b="47202"/>
          <a:stretch/>
        </p:blipFill>
        <p:spPr bwMode="auto">
          <a:xfrm>
            <a:off x="259160" y="1824237"/>
            <a:ext cx="5148523" cy="422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07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36096" y="2276872"/>
            <a:ext cx="3384375" cy="3240360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	1784: Aufhebung des Karmeliter-klosters, Einrichtung eines Militärspitals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564382" y="105273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b="1" dirty="0" smtClean="0"/>
              <a:t>Standort</a:t>
            </a:r>
            <a:r>
              <a:rPr lang="de-AT" b="1" dirty="0"/>
              <a:t>: </a:t>
            </a:r>
            <a:r>
              <a:rPr lang="de-AT" b="1" dirty="0" smtClean="0"/>
              <a:t>Karmeliterplatz 3</a:t>
            </a:r>
            <a:endParaRPr lang="de-DE" b="1" dirty="0"/>
          </a:p>
        </p:txBody>
      </p:sp>
      <p:pic>
        <p:nvPicPr>
          <p:cNvPr id="12291" name="Picture 3" descr="C:\Archiv\Eigene Dateien\Aufsätze\Brünn\Bilder\Bild 8_Militärspital-G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43" y="2348880"/>
            <a:ext cx="465540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60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08104" y="2132856"/>
            <a:ext cx="3456384" cy="3816424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1918: Einzug des Landes-gendarmerie-kommandos</a:t>
            </a:r>
          </a:p>
          <a:p>
            <a:pPr>
              <a:buNone/>
            </a:pPr>
            <a:r>
              <a:rPr lang="de-AT" dirty="0" smtClean="0"/>
              <a:t>1977: Übernahme durch  das Land Steiermark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564382" y="105273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b="1" dirty="0" smtClean="0"/>
              <a:t>Standort</a:t>
            </a:r>
            <a:r>
              <a:rPr lang="de-AT" b="1" dirty="0"/>
              <a:t>: </a:t>
            </a:r>
            <a:r>
              <a:rPr lang="de-AT" b="1" dirty="0" smtClean="0"/>
              <a:t>Karmeliterplatz 3</a:t>
            </a:r>
            <a:endParaRPr lang="de-DE" b="1" dirty="0"/>
          </a:p>
        </p:txBody>
      </p:sp>
      <p:pic>
        <p:nvPicPr>
          <p:cNvPr id="13314" name="Picture 2" descr="C:\Archiv\Eigene Dateien\Aufsätze\Brünn\Bilder\AKS-Graz-Garnisonsspital-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3092" r="4462" b="3911"/>
          <a:stretch/>
        </p:blipFill>
        <p:spPr bwMode="auto">
          <a:xfrm>
            <a:off x="395537" y="2132855"/>
            <a:ext cx="4869904" cy="322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37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48064" y="2564904"/>
            <a:ext cx="3528392" cy="3384376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Sanierungs- und Adaptierungs-arbeiten (z. B. Einrichtung der Restaurier-werkstätte)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564382" y="105273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b="1" dirty="0" smtClean="0"/>
              <a:t>Standort</a:t>
            </a:r>
            <a:r>
              <a:rPr lang="de-AT" b="1" dirty="0"/>
              <a:t>: </a:t>
            </a:r>
            <a:r>
              <a:rPr lang="de-AT" b="1" dirty="0" smtClean="0"/>
              <a:t>Karmeliterplatz 3</a:t>
            </a:r>
            <a:endParaRPr lang="de-DE" b="1" dirty="0"/>
          </a:p>
        </p:txBody>
      </p:sp>
      <p:pic>
        <p:nvPicPr>
          <p:cNvPr id="14338" name="Picture 2" descr="C:\Archiv\Eigene Dateien\Aufsätze\Brünn\Bilder\Restaurierra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2" y="2348880"/>
            <a:ext cx="4314176" cy="302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38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3608" y="1628800"/>
            <a:ext cx="7632848" cy="864096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1997: Bau des neuen Zentralspeichers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564382" y="105273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b="1" dirty="0" smtClean="0"/>
              <a:t>Standort</a:t>
            </a:r>
            <a:r>
              <a:rPr lang="de-AT" b="1" dirty="0"/>
              <a:t>: </a:t>
            </a:r>
            <a:r>
              <a:rPr lang="de-AT" b="1" dirty="0" smtClean="0"/>
              <a:t>Karmeliterplatz 3</a:t>
            </a:r>
            <a:endParaRPr lang="de-DE" b="1" dirty="0"/>
          </a:p>
        </p:txBody>
      </p:sp>
      <p:pic>
        <p:nvPicPr>
          <p:cNvPr id="7" name="Picture 2" descr="L:\13_PUBLIKATIONEN\Ausstellung 2007\Publikation Endfassung\14 Archivbauten (Schöggl-Ernst)\Bild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7307754" cy="377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1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4048" y="1916832"/>
            <a:ext cx="3960440" cy="4032448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	2000: Eröffnung des neuen Hauses.</a:t>
            </a:r>
          </a:p>
          <a:p>
            <a:pPr>
              <a:buNone/>
            </a:pP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Erstmals sind alle Abteilungen und Bestände des Steiermärkischen Landesarchivs zusammengeführt.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564382" y="105273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AT" b="1" dirty="0" smtClean="0"/>
              <a:t>Standort</a:t>
            </a:r>
            <a:r>
              <a:rPr lang="de-AT" b="1" dirty="0"/>
              <a:t>: </a:t>
            </a:r>
            <a:r>
              <a:rPr lang="de-AT" b="1" dirty="0" smtClean="0"/>
              <a:t>Karmeliterplatz 3</a:t>
            </a:r>
            <a:endParaRPr lang="de-DE" b="1" dirty="0"/>
          </a:p>
        </p:txBody>
      </p:sp>
      <p:pic>
        <p:nvPicPr>
          <p:cNvPr id="7" name="Picture 2" descr="http://www.kultur.steiermark.at/cms/bilder/272915/80/400/296/34728567/Fassade-Landesarchiv_12.jpg?W=9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8"/>
          <a:stretch/>
        </p:blipFill>
        <p:spPr bwMode="auto">
          <a:xfrm>
            <a:off x="410419" y="1961778"/>
            <a:ext cx="4696009" cy="408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37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268760"/>
            <a:ext cx="8208912" cy="1520878"/>
          </a:xfrm>
        </p:spPr>
        <p:txBody>
          <a:bodyPr/>
          <a:lstStyle/>
          <a:p>
            <a:pPr algn="ctr">
              <a:spcBef>
                <a:spcPts val="872"/>
              </a:spcBef>
              <a:buNone/>
            </a:pPr>
            <a:r>
              <a:rPr lang="de-DE" b="1" dirty="0" smtClean="0"/>
              <a:t>Bestände </a:t>
            </a:r>
          </a:p>
          <a:p>
            <a:pPr algn="ctr">
              <a:spcBef>
                <a:spcPts val="872"/>
              </a:spcBef>
              <a:buNone/>
            </a:pPr>
            <a:r>
              <a:rPr lang="de-DE" dirty="0" smtClean="0"/>
              <a:t>des Steiermärkischen Landesarchivs</a:t>
            </a:r>
          </a:p>
          <a:p>
            <a:pPr>
              <a:buNone/>
            </a:pPr>
            <a:r>
              <a:rPr lang="de-DE" dirty="0" smtClean="0"/>
              <a:t>	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259632" y="2204864"/>
            <a:ext cx="7632848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872"/>
              </a:spcBef>
              <a:tabLst>
                <a:tab pos="468000" algn="l"/>
              </a:tabLst>
            </a:pPr>
            <a:endParaRPr lang="de-AT" sz="2200" dirty="0" smtClean="0"/>
          </a:p>
          <a:p>
            <a:pPr>
              <a:lnSpc>
                <a:spcPts val="2840"/>
              </a:lnSpc>
              <a:tabLst>
                <a:tab pos="468000" algn="l"/>
              </a:tabLst>
            </a:pPr>
            <a:endParaRPr lang="de-AT" sz="2200" dirty="0"/>
          </a:p>
          <a:p>
            <a:pPr marL="457200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	</a:t>
            </a:r>
            <a:r>
              <a:rPr lang="de-AT" sz="2800" b="1" dirty="0" smtClean="0"/>
              <a:t>Archive des Landes</a:t>
            </a:r>
          </a:p>
          <a:p>
            <a:pPr lvl="2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/>
              <a:t>„</a:t>
            </a:r>
            <a:r>
              <a:rPr lang="de-AT" sz="2800" dirty="0" err="1"/>
              <a:t>Joanneumsarchiv</a:t>
            </a:r>
            <a:r>
              <a:rPr lang="de-AT" sz="2800" dirty="0"/>
              <a:t>“</a:t>
            </a:r>
          </a:p>
          <a:p>
            <a:pPr lvl="2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/>
              <a:t>„Landschaftliches Archiv“ </a:t>
            </a:r>
            <a:endParaRPr lang="de-AT" sz="2800" dirty="0" smtClean="0"/>
          </a:p>
          <a:p>
            <a:pPr marL="457200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b="1" dirty="0"/>
              <a:t>Archive des </a:t>
            </a:r>
            <a:r>
              <a:rPr lang="de-AT" sz="2800" b="1" dirty="0" smtClean="0"/>
              <a:t>Staates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„Statthaltereiarchiv“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217788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700808"/>
            <a:ext cx="8208912" cy="1088830"/>
          </a:xfrm>
        </p:spPr>
        <p:txBody>
          <a:bodyPr/>
          <a:lstStyle/>
          <a:p>
            <a:pPr algn="ctr">
              <a:spcBef>
                <a:spcPts val="872"/>
              </a:spcBef>
              <a:buNone/>
            </a:pPr>
            <a:r>
              <a:rPr lang="de-DE" b="1" dirty="0" smtClean="0"/>
              <a:t>Archive des Landes</a:t>
            </a:r>
            <a:endParaRPr lang="de-DE" dirty="0" smtClean="0"/>
          </a:p>
          <a:p>
            <a:pPr>
              <a:buNone/>
            </a:pPr>
            <a:r>
              <a:rPr lang="de-DE" dirty="0" smtClean="0"/>
              <a:t>	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272580" y="2204864"/>
            <a:ext cx="7632848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872"/>
              </a:spcBef>
              <a:tabLst>
                <a:tab pos="468000" algn="l"/>
              </a:tabLst>
            </a:pPr>
            <a:endParaRPr lang="de-AT" sz="2200" dirty="0" smtClean="0"/>
          </a:p>
          <a:p>
            <a:pPr>
              <a:lnSpc>
                <a:spcPts val="2840"/>
              </a:lnSpc>
              <a:tabLst>
                <a:tab pos="468000" algn="l"/>
              </a:tabLst>
            </a:pPr>
            <a:endParaRPr lang="de-AT" sz="2200" dirty="0"/>
          </a:p>
          <a:p>
            <a:pPr marL="457200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Sammlungen</a:t>
            </a:r>
            <a:endParaRPr lang="de-AT" sz="2800" dirty="0"/>
          </a:p>
          <a:p>
            <a:pPr marL="457200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Privat- und Körperschaftsarchive </a:t>
            </a:r>
          </a:p>
          <a:p>
            <a:pPr marL="457200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Archiv der steirischen Landstände</a:t>
            </a:r>
          </a:p>
          <a:p>
            <a:pPr marL="457200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Landesregierung und Bezirks-</a:t>
            </a:r>
            <a:r>
              <a:rPr lang="de-AT" sz="2800" dirty="0" err="1" smtClean="0"/>
              <a:t>hauptmannschaften</a:t>
            </a:r>
            <a:r>
              <a:rPr lang="de-AT" sz="2800" dirty="0" smtClean="0"/>
              <a:t> ab 1926</a:t>
            </a:r>
          </a:p>
        </p:txBody>
      </p:sp>
    </p:spTree>
    <p:extLst>
      <p:ext uri="{BB962C8B-B14F-4D97-AF65-F5344CB8AC3E}">
        <p14:creationId xmlns:p14="http://schemas.microsoft.com/office/powerpoint/2010/main" val="42508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0032" y="1556792"/>
            <a:ext cx="4032448" cy="4248472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Erzherzog Johann von Österreich  (1782-1859) </a:t>
            </a:r>
            <a:endParaRPr lang="de-DE" dirty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Er gründete 1811 das Landes-museum </a:t>
            </a:r>
            <a:r>
              <a:rPr lang="de-DE" dirty="0" err="1" smtClean="0"/>
              <a:t>Joanneum</a:t>
            </a:r>
            <a:r>
              <a:rPr lang="de-DE" dirty="0" smtClean="0"/>
              <a:t> in Graz.</a:t>
            </a:r>
            <a:endParaRPr lang="de-DE" dirty="0"/>
          </a:p>
        </p:txBody>
      </p:sp>
      <p:pic>
        <p:nvPicPr>
          <p:cNvPr id="3075" name="Picture 3" descr="C:\Archiv\Eigene Dateien\Aufsätze\Brünn\Bilder\EH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345757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19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1187624" y="1844824"/>
            <a:ext cx="7272808" cy="394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tabLst>
                <a:tab pos="468000" algn="l"/>
              </a:tabLst>
            </a:pPr>
            <a:r>
              <a:rPr lang="de-AT" sz="2800" b="1" dirty="0" smtClean="0"/>
              <a:t>Sammlungen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Urkunden- und Diplome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Handschriften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Ortsbilder, Ansichtskarten und Bilder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Karten und Pläne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err="1" smtClean="0"/>
              <a:t>Prosopographische</a:t>
            </a:r>
            <a:r>
              <a:rPr lang="de-AT" sz="2800" dirty="0" smtClean="0"/>
              <a:t> Quellen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19923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39952" y="1999506"/>
            <a:ext cx="4536504" cy="3949774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Hatte von Anfang an große Bedeutung, auch Herausziehen aus gewachsenen Archivbeständen, ca. 65.000 </a:t>
            </a:r>
            <a:r>
              <a:rPr lang="de-DE" dirty="0" err="1" smtClean="0"/>
              <a:t>Stk</a:t>
            </a:r>
            <a:r>
              <a:rPr lang="de-DE" dirty="0" smtClean="0"/>
              <a:t>.</a:t>
            </a:r>
          </a:p>
          <a:p>
            <a:pPr>
              <a:buNone/>
            </a:pPr>
            <a:r>
              <a:rPr lang="de-DE" dirty="0" smtClean="0"/>
              <a:t>1020: älteste erhaltene Goldbulle eines dt. Kaisers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Urkunden- und Diplomsammlung</a:t>
            </a:r>
            <a:endParaRPr lang="de-DE" b="1" dirty="0"/>
          </a:p>
        </p:txBody>
      </p:sp>
      <p:pic>
        <p:nvPicPr>
          <p:cNvPr id="2050" name="Picture 2" descr="L:\12_TRANSFER\Hammer-Luza\AUR_28-re-II_PP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2661" r="3152" b="1898"/>
          <a:stretch/>
        </p:blipFill>
        <p:spPr bwMode="auto">
          <a:xfrm>
            <a:off x="638175" y="1914524"/>
            <a:ext cx="3105150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43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39952" y="1999506"/>
            <a:ext cx="4536504" cy="3949774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Alle Archivalien in Buch-form, ungeachtet der Provenienz. Später versuchte man wieder Rückreihungen, heute ca. 2000 </a:t>
            </a:r>
            <a:r>
              <a:rPr lang="de-DE" dirty="0" err="1" smtClean="0"/>
              <a:t>Stk</a:t>
            </a:r>
            <a:r>
              <a:rPr lang="de-DE" dirty="0" smtClean="0"/>
              <a:t>.</a:t>
            </a:r>
          </a:p>
          <a:p>
            <a:pPr>
              <a:buNone/>
            </a:pPr>
            <a:r>
              <a:rPr lang="de-DE" dirty="0" smtClean="0"/>
              <a:t>Ältestes Stück: Fragment eines Vergil-Codex, 9. Jh. 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Handschriftensammlung</a:t>
            </a:r>
            <a:endParaRPr lang="de-DE" b="1" dirty="0"/>
          </a:p>
        </p:txBody>
      </p:sp>
      <p:pic>
        <p:nvPicPr>
          <p:cNvPr id="3074" name="Picture 2" descr="C:\Archiv\Eigene Dateien\Aufsätze\Brünn\Bilder\Vergi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6" t="53111" r="8546" b="4643"/>
          <a:stretch/>
        </p:blipFill>
        <p:spPr bwMode="auto">
          <a:xfrm rot="10800000">
            <a:off x="151668" y="2040059"/>
            <a:ext cx="3628243" cy="39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98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0032" y="1999506"/>
            <a:ext cx="3816424" cy="3949774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Steirische Ortsbilder vom 16. Jh. bis zur Gegenwart (ca. 15.300 </a:t>
            </a:r>
            <a:r>
              <a:rPr lang="de-DE" dirty="0" err="1" smtClean="0"/>
              <a:t>Stk</a:t>
            </a:r>
            <a:r>
              <a:rPr lang="de-DE" dirty="0" smtClean="0"/>
              <a:t>.)</a:t>
            </a:r>
          </a:p>
          <a:p>
            <a:pPr>
              <a:buNone/>
            </a:pPr>
            <a:r>
              <a:rPr lang="de-DE" dirty="0" smtClean="0"/>
              <a:t>Ansichtskarten</a:t>
            </a:r>
          </a:p>
          <a:p>
            <a:pPr>
              <a:buNone/>
            </a:pPr>
            <a:r>
              <a:rPr lang="de-DE" dirty="0" smtClean="0"/>
              <a:t>Historische Bilder-sammlungen</a:t>
            </a:r>
          </a:p>
          <a:p>
            <a:pPr>
              <a:buNone/>
            </a:pPr>
            <a:r>
              <a:rPr lang="de-DE" dirty="0" smtClean="0"/>
              <a:t>Porträtsammlung …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144000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Ortsbilder-, Ansichtskarten- und Bildersammlungen</a:t>
            </a:r>
            <a:endParaRPr lang="de-DE" b="1" dirty="0"/>
          </a:p>
        </p:txBody>
      </p:sp>
      <p:pic>
        <p:nvPicPr>
          <p:cNvPr id="7" name="Picture 5" descr="abb cover fuer web homepage p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58" y="2420888"/>
            <a:ext cx="435915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15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27984" y="1999506"/>
            <a:ext cx="4248472" cy="3949774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Mehrere Sammlungen mit unterschied-</a:t>
            </a:r>
            <a:r>
              <a:rPr lang="de-DE" dirty="0" err="1" smtClean="0"/>
              <a:t>lichen</a:t>
            </a:r>
            <a:r>
              <a:rPr lang="de-DE" dirty="0" smtClean="0"/>
              <a:t> Schwerpunk-</a:t>
            </a:r>
            <a:r>
              <a:rPr lang="de-DE" dirty="0" err="1" smtClean="0"/>
              <a:t>ten</a:t>
            </a:r>
            <a:r>
              <a:rPr lang="de-DE" dirty="0" smtClean="0"/>
              <a:t> (Übersichts- und Spezialkarten, Bau-pläne etc.)</a:t>
            </a:r>
          </a:p>
          <a:p>
            <a:pPr>
              <a:buNone/>
            </a:pPr>
            <a:r>
              <a:rPr lang="de-DE" dirty="0" smtClean="0"/>
              <a:t>Landkarte </a:t>
            </a:r>
            <a:r>
              <a:rPr lang="de-DE" dirty="0" err="1" smtClean="0"/>
              <a:t>Stmk</a:t>
            </a:r>
            <a:r>
              <a:rPr lang="de-DE" dirty="0" smtClean="0"/>
              <a:t>., 16. Jh., koloriertes Pergament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Karten- und Plänesammlungen</a:t>
            </a:r>
            <a:endParaRPr lang="de-DE" b="1" dirty="0"/>
          </a:p>
        </p:txBody>
      </p:sp>
      <p:pic>
        <p:nvPicPr>
          <p:cNvPr id="7" name="Picture 5" descr="IMG_633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t="3388" r="5162" b="9115"/>
          <a:stretch/>
        </p:blipFill>
        <p:spPr bwMode="auto">
          <a:xfrm>
            <a:off x="395536" y="2420888"/>
            <a:ext cx="3558363" cy="277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88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27984" y="1999506"/>
            <a:ext cx="4248472" cy="3949774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Quellen für die </a:t>
            </a:r>
            <a:r>
              <a:rPr lang="de-DE" dirty="0" err="1" smtClean="0"/>
              <a:t>biogra-phische</a:t>
            </a:r>
            <a:r>
              <a:rPr lang="de-DE" dirty="0" smtClean="0"/>
              <a:t> Erfassung von (steirischen) Persönlichkeiten</a:t>
            </a:r>
          </a:p>
          <a:p>
            <a:pPr>
              <a:buNone/>
            </a:pPr>
            <a:r>
              <a:rPr lang="de-DE" dirty="0" smtClean="0"/>
              <a:t>Sammlungen von </a:t>
            </a:r>
            <a:r>
              <a:rPr lang="de-DE" dirty="0" err="1" smtClean="0"/>
              <a:t>Partezetteln</a:t>
            </a:r>
            <a:r>
              <a:rPr lang="de-DE" dirty="0" smtClean="0"/>
              <a:t>, Nach-rufen, Stamm-bäumen, Ahnen-proben …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err="1" smtClean="0"/>
              <a:t>Prosopographische</a:t>
            </a:r>
            <a:r>
              <a:rPr lang="de-AT" b="1" dirty="0" smtClean="0"/>
              <a:t> Sammlungen</a:t>
            </a:r>
            <a:endParaRPr lang="de-DE" b="1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7442" r="4383" b="8197"/>
          <a:stretch/>
        </p:blipFill>
        <p:spPr bwMode="auto">
          <a:xfrm rot="16200000">
            <a:off x="1007024" y="2097432"/>
            <a:ext cx="2797696" cy="37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32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44008" y="1999506"/>
            <a:ext cx="4032448" cy="3949774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Musikaliensammlung</a:t>
            </a:r>
          </a:p>
          <a:p>
            <a:pPr>
              <a:buNone/>
            </a:pPr>
            <a:r>
              <a:rPr lang="de-DE" dirty="0" smtClean="0"/>
              <a:t>Realiensammlung</a:t>
            </a:r>
          </a:p>
          <a:p>
            <a:pPr>
              <a:buNone/>
            </a:pPr>
            <a:r>
              <a:rPr lang="de-DE" dirty="0" smtClean="0"/>
              <a:t>Steckbriefsammlung</a:t>
            </a:r>
          </a:p>
          <a:p>
            <a:pPr>
              <a:buNone/>
            </a:pPr>
            <a:r>
              <a:rPr lang="de-DE" dirty="0" smtClean="0"/>
              <a:t>Patente und Kurrenden</a:t>
            </a:r>
          </a:p>
          <a:p>
            <a:pPr>
              <a:buNone/>
            </a:pPr>
            <a:r>
              <a:rPr lang="de-DE" dirty="0" err="1" smtClean="0"/>
              <a:t>Postalia</a:t>
            </a:r>
            <a:endParaRPr lang="de-DE" dirty="0" smtClean="0"/>
          </a:p>
          <a:p>
            <a:pPr>
              <a:buNone/>
            </a:pPr>
            <a:r>
              <a:rPr lang="de-DE" dirty="0" smtClean="0"/>
              <a:t>Siegel, </a:t>
            </a:r>
            <a:r>
              <a:rPr lang="de-DE" dirty="0" err="1" smtClean="0"/>
              <a:t>Typare</a:t>
            </a:r>
            <a:r>
              <a:rPr lang="de-DE" dirty="0" smtClean="0"/>
              <a:t> und Druckstöcke …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Weitere Sammlungsbestände</a:t>
            </a:r>
            <a:endParaRPr lang="de-DE" b="1" dirty="0"/>
          </a:p>
        </p:txBody>
      </p:sp>
      <p:pic>
        <p:nvPicPr>
          <p:cNvPr id="7" name="Picture 6" descr="IMG_61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8920"/>
            <a:ext cx="2160240" cy="288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6" descr="IMG_61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5"/>
          <a:stretch>
            <a:fillRect/>
          </a:stretch>
        </p:blipFill>
        <p:spPr bwMode="auto">
          <a:xfrm>
            <a:off x="683568" y="1844824"/>
            <a:ext cx="1769368" cy="12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 descr="IMG_62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" r="9867"/>
          <a:stretch/>
        </p:blipFill>
        <p:spPr bwMode="auto">
          <a:xfrm>
            <a:off x="467544" y="4651970"/>
            <a:ext cx="1370781" cy="122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63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899592" y="1700808"/>
            <a:ext cx="748883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tabLst>
                <a:tab pos="468000" algn="l"/>
              </a:tabLst>
            </a:pPr>
            <a:r>
              <a:rPr lang="de-AT" sz="2800" b="1" dirty="0" smtClean="0"/>
              <a:t>Privat- und Körperschaftsarchive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Familienarchive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Herrschaftsarchive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Kommunalarchive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Kloster- und Pfarrarchive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Nachlässe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Vereins- und Körperschaftsarchive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Wirtschaftsarchive</a:t>
            </a:r>
          </a:p>
          <a:p>
            <a:pPr lvl="1">
              <a:lnSpc>
                <a:spcPts val="3840"/>
              </a:lnSpc>
              <a:tabLst>
                <a:tab pos="468000" algn="l"/>
              </a:tabLst>
            </a:pPr>
            <a:endParaRPr lang="de-AT" sz="2800" dirty="0" smtClean="0"/>
          </a:p>
        </p:txBody>
      </p:sp>
    </p:spTree>
    <p:extLst>
      <p:ext uri="{BB962C8B-B14F-4D97-AF65-F5344CB8AC3E}">
        <p14:creationId xmlns:p14="http://schemas.microsoft.com/office/powerpoint/2010/main" val="231151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39952" y="2060848"/>
            <a:ext cx="4536504" cy="3888432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Unterschiedliche </a:t>
            </a:r>
            <a:r>
              <a:rPr lang="de-DE" dirty="0" err="1" smtClean="0"/>
              <a:t>Struk-tur</a:t>
            </a:r>
            <a:r>
              <a:rPr lang="de-DE" dirty="0" smtClean="0"/>
              <a:t>: von </a:t>
            </a:r>
            <a:r>
              <a:rPr lang="de-DE" dirty="0" err="1" smtClean="0"/>
              <a:t>umfangrei-chen</a:t>
            </a:r>
            <a:r>
              <a:rPr lang="de-DE" dirty="0" smtClean="0"/>
              <a:t> Adelsarchiven (z. B. Familienarchiv der Grafen von </a:t>
            </a:r>
            <a:r>
              <a:rPr lang="de-DE" dirty="0" err="1" smtClean="0"/>
              <a:t>Attems</a:t>
            </a:r>
            <a:r>
              <a:rPr lang="de-DE" dirty="0" smtClean="0"/>
              <a:t>: 455 Kartons) bis zu kleinen </a:t>
            </a:r>
            <a:r>
              <a:rPr lang="de-DE" dirty="0" err="1" smtClean="0"/>
              <a:t>Archi-ven</a:t>
            </a:r>
            <a:r>
              <a:rPr lang="de-DE" dirty="0" smtClean="0"/>
              <a:t> bürgerlicher und bäuerlicher Familien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Familienarchive</a:t>
            </a:r>
            <a:endParaRPr lang="de-DE" b="1" dirty="0"/>
          </a:p>
        </p:txBody>
      </p:sp>
      <p:pic>
        <p:nvPicPr>
          <p:cNvPr id="7" name="Picture 5" descr="Wappen Attem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60" y="2204864"/>
            <a:ext cx="2968018" cy="364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20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27984" y="1916832"/>
            <a:ext cx="4248472" cy="4032448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Grundherrschaften als bestimmende </a:t>
            </a:r>
            <a:r>
              <a:rPr lang="de-DE" dirty="0" err="1" smtClean="0"/>
              <a:t>Ver-waltungseinheit</a:t>
            </a:r>
            <a:r>
              <a:rPr lang="de-DE" dirty="0" smtClean="0"/>
              <a:t> des Landes bis 1848 (auch Gebiete des heutigen </a:t>
            </a:r>
            <a:r>
              <a:rPr lang="de-DE" dirty="0" err="1" smtClean="0"/>
              <a:t>Slowiens</a:t>
            </a:r>
            <a:r>
              <a:rPr lang="de-DE" dirty="0" smtClean="0"/>
              <a:t> betreffend)</a:t>
            </a:r>
          </a:p>
          <a:p>
            <a:pPr>
              <a:buNone/>
            </a:pPr>
            <a:r>
              <a:rPr lang="de-DE" dirty="0" smtClean="0"/>
              <a:t>z. B. </a:t>
            </a:r>
            <a:r>
              <a:rPr lang="de-DE" dirty="0" err="1" smtClean="0"/>
              <a:t>Rothenfels</a:t>
            </a:r>
            <a:r>
              <a:rPr lang="de-DE" dirty="0" smtClean="0"/>
              <a:t> (251 Kartons)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Herrschaftsarchive</a:t>
            </a:r>
            <a:endParaRPr lang="de-DE" b="1" dirty="0"/>
          </a:p>
        </p:txBody>
      </p:sp>
      <p:pic>
        <p:nvPicPr>
          <p:cNvPr id="3074" name="Picture 2" descr="C:\Archiv\Eigene Dateien\Aufsätze\Brünn\Bilder\OBS-Rottenfels-II-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7" t="25526" r="7249" b="10850"/>
          <a:stretch/>
        </p:blipFill>
        <p:spPr bwMode="auto">
          <a:xfrm>
            <a:off x="574279" y="2175618"/>
            <a:ext cx="3345615" cy="360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1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20072" y="1451646"/>
            <a:ext cx="3672408" cy="4353618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Gründungsurkunde des </a:t>
            </a:r>
            <a:r>
              <a:rPr lang="de-DE" dirty="0" err="1" smtClean="0"/>
              <a:t>Joanneums</a:t>
            </a:r>
            <a:endParaRPr lang="de-DE" dirty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Einrichtung eines Archivs am </a:t>
            </a:r>
            <a:r>
              <a:rPr lang="de-DE" dirty="0" err="1" smtClean="0"/>
              <a:t>Joanneum</a:t>
            </a:r>
            <a:r>
              <a:rPr lang="de-DE" dirty="0" smtClean="0"/>
              <a:t>, um Kenntnisse über die steirische Geschichte zu gewinnen. </a:t>
            </a:r>
            <a:endParaRPr lang="de-DE" dirty="0"/>
          </a:p>
        </p:txBody>
      </p:sp>
      <p:pic>
        <p:nvPicPr>
          <p:cNvPr id="4099" name="Picture 3" descr="C:\Archiv\Eigene Dateien\Aufsätze\Brünn\Bilder\Gründungsurkun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1646"/>
            <a:ext cx="4246971" cy="447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95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27984" y="1916832"/>
            <a:ext cx="4248472" cy="4032448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Schriftgut der Städte, Märkte und der ab 1849/50 </a:t>
            </a:r>
            <a:r>
              <a:rPr lang="de-DE" dirty="0" err="1" smtClean="0"/>
              <a:t>entstan</a:t>
            </a:r>
            <a:r>
              <a:rPr lang="de-DE" dirty="0" smtClean="0"/>
              <a:t>-denen Landgemein-den. Teilweise sehr weit zurückreichend und umfangreich, </a:t>
            </a:r>
            <a:br>
              <a:rPr lang="de-DE" dirty="0" smtClean="0"/>
            </a:br>
            <a:r>
              <a:rPr lang="de-DE" dirty="0" smtClean="0"/>
              <a:t>z. B. Bruck an der Mur (922 Kartons)</a:t>
            </a:r>
          </a:p>
          <a:p>
            <a:pPr>
              <a:buNone/>
            </a:pP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Kommunalarchive</a:t>
            </a:r>
            <a:endParaRPr lang="de-DE" b="1" dirty="0"/>
          </a:p>
        </p:txBody>
      </p:sp>
      <p:pic>
        <p:nvPicPr>
          <p:cNvPr id="7" name="Picture 3" descr="C:\A Eigene Dateien\Aufsätze\Archivschutz\Bilder\AKS-Bruck-an-der-Mur-Mehrbildrige-&amp;-Straßen-Plätze-Häuser-143.jpg"/>
          <p:cNvPicPr>
            <a:picLocks noChangeAspect="1" noChangeArrowheads="1"/>
          </p:cNvPicPr>
          <p:nvPr/>
        </p:nvPicPr>
        <p:blipFill rotWithShape="1">
          <a:blip r:embed="rId2" cstate="print"/>
          <a:srcRect l="19016" t="9088" r="10167" b="8308"/>
          <a:stretch/>
        </p:blipFill>
        <p:spPr bwMode="auto">
          <a:xfrm>
            <a:off x="755576" y="2564904"/>
            <a:ext cx="3536928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358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8024" y="2348880"/>
            <a:ext cx="3888432" cy="3600400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Umfangreiche Archivalien der von Kaiser Joseph II. aufgehobenen Klöster und Stifte, </a:t>
            </a:r>
            <a:br>
              <a:rPr lang="de-DE" dirty="0" smtClean="0"/>
            </a:br>
            <a:r>
              <a:rPr lang="de-DE" dirty="0" smtClean="0"/>
              <a:t>z. B. </a:t>
            </a:r>
            <a:r>
              <a:rPr lang="de-DE" dirty="0" err="1" smtClean="0"/>
              <a:t>Benedik-tinerinnenstift</a:t>
            </a:r>
            <a:r>
              <a:rPr lang="de-DE" dirty="0" smtClean="0"/>
              <a:t> </a:t>
            </a:r>
            <a:r>
              <a:rPr lang="de-DE" dirty="0" err="1" smtClean="0"/>
              <a:t>Göß</a:t>
            </a:r>
            <a:endParaRPr lang="de-DE" dirty="0" smtClean="0"/>
          </a:p>
          <a:p>
            <a:pPr>
              <a:buNone/>
            </a:pP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Kloster- und Pfarrarchive</a:t>
            </a:r>
            <a:endParaRPr lang="de-DE" b="1" dirty="0"/>
          </a:p>
        </p:txBody>
      </p:sp>
      <p:pic>
        <p:nvPicPr>
          <p:cNvPr id="4098" name="Picture 2" descr="C:\Archiv\Eigene Dateien\Aufsätze\Brünn\Bilder\OBS-Göß-I-k-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1" t="17199" r="9453" b="9351"/>
          <a:stretch/>
        </p:blipFill>
        <p:spPr bwMode="auto">
          <a:xfrm>
            <a:off x="1187624" y="1988840"/>
            <a:ext cx="2848344" cy="407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58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6016" y="1988840"/>
            <a:ext cx="4032448" cy="3960440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Persönlichkeiten, die in der Steiermark gelebt/gewirkt haben (Politiker, </a:t>
            </a:r>
            <a:r>
              <a:rPr lang="de-DE" dirty="0" err="1" smtClean="0"/>
              <a:t>Wissenschafter</a:t>
            </a:r>
            <a:r>
              <a:rPr lang="de-DE" dirty="0" smtClean="0"/>
              <a:t>, Künstler …)</a:t>
            </a:r>
          </a:p>
          <a:p>
            <a:pPr>
              <a:buNone/>
            </a:pPr>
            <a:r>
              <a:rPr lang="de-DE" dirty="0" smtClean="0"/>
              <a:t>z. B. Viktor von </a:t>
            </a:r>
            <a:r>
              <a:rPr lang="de-DE" dirty="0" err="1" smtClean="0"/>
              <a:t>Geramb</a:t>
            </a:r>
            <a:r>
              <a:rPr lang="de-DE" dirty="0" smtClean="0"/>
              <a:t> (1884-1958)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Nachlässe</a:t>
            </a:r>
            <a:endParaRPr lang="de-DE" b="1" dirty="0"/>
          </a:p>
        </p:txBody>
      </p:sp>
      <p:pic>
        <p:nvPicPr>
          <p:cNvPr id="5122" name="Picture 2" descr="http://sosa2.uni-graz.at/sosa/nachlass/images/schuchardt-galerie/geramb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23" y="2060848"/>
            <a:ext cx="2664296" cy="38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68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6016" y="2060848"/>
            <a:ext cx="4032448" cy="3888432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Archive von Vereinen (Historische </a:t>
            </a:r>
            <a:r>
              <a:rPr lang="de-DE" dirty="0" err="1" smtClean="0"/>
              <a:t>Ver</a:t>
            </a:r>
            <a:r>
              <a:rPr lang="de-DE" dirty="0" smtClean="0"/>
              <a:t>-eine, Brauchtums-vereine, </a:t>
            </a:r>
            <a:r>
              <a:rPr lang="de-DE" dirty="0" err="1" smtClean="0"/>
              <a:t>Studen-tenverbindungen</a:t>
            </a:r>
            <a:r>
              <a:rPr lang="de-DE" dirty="0" smtClean="0"/>
              <a:t>), Verbänden, politischen Parteien etc.</a:t>
            </a:r>
          </a:p>
          <a:p>
            <a:pPr>
              <a:buNone/>
            </a:pPr>
            <a:r>
              <a:rPr lang="de-DE" dirty="0"/>
              <a:t>	</a:t>
            </a:r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Vereins- und Körperschaftsarchive</a:t>
            </a:r>
            <a:endParaRPr lang="de-DE" b="1" dirty="0"/>
          </a:p>
        </p:txBody>
      </p:sp>
      <p:sp>
        <p:nvSpPr>
          <p:cNvPr id="4" name="AutoShape 2" descr="Bildergebnis für Studentenverbindung carolina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11268" name="Picture 4" descr="https://www.ak-ansichtskarten.de/bilder/akgeschichten/227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65"/>
          <a:stretch/>
        </p:blipFill>
        <p:spPr bwMode="auto">
          <a:xfrm>
            <a:off x="644352" y="2319908"/>
            <a:ext cx="376686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6016" y="2060848"/>
            <a:ext cx="4032448" cy="3888432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Archivgut privater (steirischer) Wirt-</a:t>
            </a:r>
            <a:r>
              <a:rPr lang="de-DE" dirty="0" err="1" smtClean="0"/>
              <a:t>schaftsbetriebe</a:t>
            </a:r>
            <a:r>
              <a:rPr lang="de-DE" dirty="0" smtClean="0"/>
              <a:t>, nur rund 20 Bestände, diese </a:t>
            </a:r>
            <a:br>
              <a:rPr lang="de-DE" dirty="0" smtClean="0"/>
            </a:br>
            <a:r>
              <a:rPr lang="de-DE" dirty="0" smtClean="0"/>
              <a:t>z. T. umfangreich (z. B. Modefirma Kraft, 900 Kartons)</a:t>
            </a:r>
          </a:p>
          <a:p>
            <a:pPr>
              <a:buNone/>
            </a:pPr>
            <a:r>
              <a:rPr lang="de-DE" dirty="0"/>
              <a:t>	</a:t>
            </a:r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Wirtschaftsarchive</a:t>
            </a:r>
            <a:endParaRPr lang="de-DE" b="1" dirty="0"/>
          </a:p>
        </p:txBody>
      </p:sp>
      <p:sp>
        <p:nvSpPr>
          <p:cNvPr id="4" name="AutoShape 2" descr="Bildergebnis für Studentenverbindung carolina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5" name="AutoShape 2" descr="Bildergebnis für Englisches Haus Jakominiplatz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12291" name="Picture 3" descr="C:\Archiv\Eigene Dateien\Aufsätze\Brünn\Bilder\AKS-Graz-Jakominiplatz-1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0" t="15236" r="31730" b="7744"/>
          <a:stretch/>
        </p:blipFill>
        <p:spPr bwMode="auto">
          <a:xfrm>
            <a:off x="1475656" y="1928056"/>
            <a:ext cx="2986052" cy="315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/>
          <p:nvPr/>
        </p:nvPicPr>
        <p:blipFill rotWithShape="1">
          <a:blip r:embed="rId3"/>
          <a:srcRect l="41936" t="39180" r="43313" b="22860"/>
          <a:stretch/>
        </p:blipFill>
        <p:spPr>
          <a:xfrm>
            <a:off x="691605" y="3645024"/>
            <a:ext cx="1728192" cy="245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2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899592" y="1700808"/>
            <a:ext cx="7560840" cy="394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tabLst>
                <a:tab pos="468000" algn="l"/>
              </a:tabLst>
            </a:pPr>
            <a:r>
              <a:rPr lang="de-AT" sz="2800" b="1" dirty="0" smtClean="0"/>
              <a:t>Archiv der steirischen Landstände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Spiegelt die Bedeutung der Landstände für die Verwaltung des Landes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Umfang ca. 3000 Urkunden, ca. 3700 </a:t>
            </a:r>
            <a:r>
              <a:rPr lang="de-AT" sz="2800" dirty="0" err="1" smtClean="0"/>
              <a:t>Schuber</a:t>
            </a:r>
            <a:r>
              <a:rPr lang="de-AT" sz="2800" dirty="0" smtClean="0"/>
              <a:t>/Kartons, ca. 4500 Bände, ca. 4700 Faszikel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Unterteilt in mehrere Archivkörper</a:t>
            </a:r>
          </a:p>
        </p:txBody>
      </p:sp>
    </p:spTree>
    <p:extLst>
      <p:ext uri="{BB962C8B-B14F-4D97-AF65-F5344CB8AC3E}">
        <p14:creationId xmlns:p14="http://schemas.microsoft.com/office/powerpoint/2010/main" val="58427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39952" y="1844824"/>
            <a:ext cx="4608512" cy="4117565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Landschaftliche </a:t>
            </a:r>
            <a:r>
              <a:rPr lang="de-DE" dirty="0" err="1" smtClean="0"/>
              <a:t>Urkun</a:t>
            </a:r>
            <a:r>
              <a:rPr lang="de-DE" dirty="0" smtClean="0"/>
              <a:t>-den vom 12.-19. Jh.</a:t>
            </a:r>
          </a:p>
          <a:p>
            <a:pPr>
              <a:buNone/>
            </a:pPr>
            <a:r>
              <a:rPr lang="de-DE" dirty="0" smtClean="0"/>
              <a:t>„Georgenberger Handfeste“ (1186): zentrales Dokument der </a:t>
            </a:r>
            <a:r>
              <a:rPr lang="de-DE" dirty="0" err="1" smtClean="0"/>
              <a:t>Verfassungsge</a:t>
            </a:r>
            <a:r>
              <a:rPr lang="de-DE" dirty="0" smtClean="0"/>
              <a:t>-schichte: Steiermark wird an die </a:t>
            </a:r>
            <a:r>
              <a:rPr lang="de-DE" dirty="0" err="1" smtClean="0"/>
              <a:t>Baben</a:t>
            </a:r>
            <a:r>
              <a:rPr lang="de-DE" dirty="0" smtClean="0"/>
              <a:t>-berger vererbt.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Archiv der steirischen Landstände</a:t>
            </a:r>
            <a:endParaRPr lang="de-DE" b="1" dirty="0"/>
          </a:p>
        </p:txBody>
      </p:sp>
      <p:pic>
        <p:nvPicPr>
          <p:cNvPr id="2050" name="Picture 2" descr="L:\13_PUBLIKATIONEN\Ausstellung 2007\Publikation Endfassung\05 Georgenberger Handfeste (Spreitzhofer)\Georgenberger Handfeste_fert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t="2650" r="5352" b="4070"/>
          <a:stretch/>
        </p:blipFill>
        <p:spPr bwMode="auto">
          <a:xfrm>
            <a:off x="1030710" y="1936651"/>
            <a:ext cx="2385392" cy="414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87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39952" y="1844824"/>
            <a:ext cx="4608512" cy="4117565"/>
          </a:xfrm>
        </p:spPr>
        <p:txBody>
          <a:bodyPr/>
          <a:lstStyle/>
          <a:p>
            <a:pPr>
              <a:buNone/>
            </a:pPr>
            <a:r>
              <a:rPr lang="de-DE" dirty="0" err="1" smtClean="0"/>
              <a:t>Antiquum</a:t>
            </a:r>
            <a:r>
              <a:rPr lang="de-DE" dirty="0" smtClean="0"/>
              <a:t> (Altes Archiv) mit 14 systematischen Gruppen (</a:t>
            </a:r>
            <a:r>
              <a:rPr lang="de-DE" dirty="0" err="1" smtClean="0"/>
              <a:t>Finanzwe-sen</a:t>
            </a:r>
            <a:r>
              <a:rPr lang="de-DE" dirty="0" smtClean="0"/>
              <a:t>, Religion, Sanität, Militär…), bis 1782</a:t>
            </a:r>
          </a:p>
          <a:p>
            <a:pPr>
              <a:buNone/>
            </a:pPr>
            <a:r>
              <a:rPr lang="de-DE" dirty="0" smtClean="0"/>
              <a:t>Medium (Mittlere Archiv) bis 1861</a:t>
            </a:r>
          </a:p>
          <a:p>
            <a:pPr>
              <a:buNone/>
            </a:pPr>
            <a:r>
              <a:rPr lang="de-DE" dirty="0" err="1" smtClean="0"/>
              <a:t>Rezens</a:t>
            </a:r>
            <a:r>
              <a:rPr lang="de-DE" dirty="0" smtClean="0"/>
              <a:t> (Neues Archiv) bis 1925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Archiv der steirischen Landstände</a:t>
            </a:r>
            <a:endParaRPr lang="de-DE" b="1" dirty="0"/>
          </a:p>
        </p:txBody>
      </p:sp>
      <p:pic>
        <p:nvPicPr>
          <p:cNvPr id="7" name="Picture 5" descr="IMG_624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2" t="5975" r="2553" b="1727"/>
          <a:stretch/>
        </p:blipFill>
        <p:spPr bwMode="auto">
          <a:xfrm>
            <a:off x="723627" y="1916832"/>
            <a:ext cx="3140645" cy="4195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79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39952" y="1844824"/>
            <a:ext cx="4608512" cy="4117565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Bestände im Umkreis der landschaftlichen Verwaltung:</a:t>
            </a:r>
          </a:p>
          <a:p>
            <a:pPr>
              <a:buNone/>
            </a:pPr>
            <a:r>
              <a:rPr lang="de-DE" dirty="0" smtClean="0"/>
              <a:t>Landeskrankenhaus</a:t>
            </a:r>
          </a:p>
          <a:p>
            <a:pPr>
              <a:buNone/>
            </a:pPr>
            <a:r>
              <a:rPr lang="de-DE" dirty="0" err="1" smtClean="0"/>
              <a:t>Findel</a:t>
            </a:r>
            <a:r>
              <a:rPr lang="de-DE" dirty="0" smtClean="0"/>
              <a:t>- und Gebär-häuser</a:t>
            </a:r>
          </a:p>
          <a:p>
            <a:pPr>
              <a:buNone/>
            </a:pPr>
            <a:r>
              <a:rPr lang="de-DE" dirty="0" smtClean="0"/>
              <a:t>Technisches Landesamt</a:t>
            </a:r>
          </a:p>
          <a:p>
            <a:pPr>
              <a:buNone/>
            </a:pPr>
            <a:r>
              <a:rPr lang="de-DE" dirty="0" smtClean="0"/>
              <a:t>Bezirksvertretungen …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Archiv der steirischen Landstände</a:t>
            </a:r>
            <a:endParaRPr lang="de-DE" b="1" dirty="0"/>
          </a:p>
        </p:txBody>
      </p:sp>
      <p:pic>
        <p:nvPicPr>
          <p:cNvPr id="13314" name="Picture 2" descr="C:\Archiv\Eigene Dateien\Aufsätze\Brünn\Bilder\AKS-Graz-Landeskrankenhaus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343093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07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899592" y="1700808"/>
            <a:ext cx="7560840" cy="350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tabLst>
                <a:tab pos="468000" algn="l"/>
              </a:tabLst>
            </a:pPr>
            <a:r>
              <a:rPr lang="de-AT" sz="2800" b="1" dirty="0" smtClean="0"/>
              <a:t>Landesregierung und Bezirkshaupt-mannschaften ab 1926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1925 wurden die Landesregierung Graz-Burg und Graz-Landhaus zu-</a:t>
            </a:r>
            <a:r>
              <a:rPr lang="de-AT" sz="2800" dirty="0" err="1" smtClean="0"/>
              <a:t>sammengelegt</a:t>
            </a:r>
            <a:r>
              <a:rPr lang="de-AT" sz="2800" dirty="0" smtClean="0"/>
              <a:t>.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Bezirkshauptmannschaften: </a:t>
            </a:r>
            <a:r>
              <a:rPr lang="de-AT" sz="2800" dirty="0" err="1" smtClean="0"/>
              <a:t>Ver-waltungsbehörden</a:t>
            </a:r>
            <a:r>
              <a:rPr lang="de-AT" sz="2800" dirty="0" smtClean="0"/>
              <a:t> eines Bezirkes</a:t>
            </a:r>
          </a:p>
        </p:txBody>
      </p:sp>
    </p:spTree>
    <p:extLst>
      <p:ext uri="{BB962C8B-B14F-4D97-AF65-F5344CB8AC3E}">
        <p14:creationId xmlns:p14="http://schemas.microsoft.com/office/powerpoint/2010/main" val="138563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0032" y="1556792"/>
            <a:ext cx="4032448" cy="4248472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Joseph </a:t>
            </a:r>
            <a:r>
              <a:rPr lang="de-DE" dirty="0" err="1" smtClean="0"/>
              <a:t>Wartinger</a:t>
            </a:r>
            <a:r>
              <a:rPr lang="de-DE" dirty="0" smtClean="0"/>
              <a:t> (1773-1861)</a:t>
            </a:r>
            <a:endParaRPr lang="de-DE" dirty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Erster Archivar am </a:t>
            </a:r>
            <a:r>
              <a:rPr lang="de-DE" dirty="0" err="1" smtClean="0"/>
              <a:t>Joanneumsarchiv</a:t>
            </a:r>
            <a:r>
              <a:rPr lang="de-DE" dirty="0" smtClean="0"/>
              <a:t>, Durchführung von Archivbereisungen im Land.</a:t>
            </a:r>
            <a:endParaRPr lang="de-DE" dirty="0"/>
          </a:p>
        </p:txBody>
      </p:sp>
      <p:pic>
        <p:nvPicPr>
          <p:cNvPr id="3076" name="Picture 4" descr="C:\Archiv\Eigene Dateien\Aufsätze\Brünn\Bilder\Wartinger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82" y="1556792"/>
            <a:ext cx="3481387" cy="432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57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16034"/>
            <a:ext cx="8208912" cy="1088830"/>
          </a:xfrm>
        </p:spPr>
        <p:txBody>
          <a:bodyPr/>
          <a:lstStyle/>
          <a:p>
            <a:pPr algn="ctr">
              <a:spcBef>
                <a:spcPts val="872"/>
              </a:spcBef>
              <a:buNone/>
            </a:pPr>
            <a:r>
              <a:rPr lang="de-DE" b="1" dirty="0" smtClean="0"/>
              <a:t>Staatliche Archive</a:t>
            </a:r>
            <a:endParaRPr lang="de-DE" dirty="0" smtClean="0"/>
          </a:p>
          <a:p>
            <a:pPr>
              <a:buNone/>
            </a:pPr>
            <a:r>
              <a:rPr lang="de-DE" dirty="0" smtClean="0"/>
              <a:t>	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71600" y="1772816"/>
            <a:ext cx="793382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Archive der innerösterreichischen Zentralverwaltung</a:t>
            </a:r>
          </a:p>
          <a:p>
            <a:pPr marL="457200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Archive der Mittelinstanzen in Graz (Provinzialverwaltung)</a:t>
            </a:r>
          </a:p>
          <a:p>
            <a:pPr marL="457200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Archive der unteren Instanzen</a:t>
            </a:r>
          </a:p>
          <a:p>
            <a:pPr marL="457200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Archive der Justiz-, Exekutiv- und Finanzbehörden</a:t>
            </a:r>
          </a:p>
          <a:p>
            <a:pPr marL="457200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Staatliche Wirtschaftsarchive, Schularchive</a:t>
            </a:r>
          </a:p>
        </p:txBody>
      </p:sp>
    </p:spTree>
    <p:extLst>
      <p:ext uri="{BB962C8B-B14F-4D97-AF65-F5344CB8AC3E}">
        <p14:creationId xmlns:p14="http://schemas.microsoft.com/office/powerpoint/2010/main" val="129827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83968" y="1844824"/>
            <a:ext cx="4464496" cy="4032448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Länderteilung 1564: Innerösterreich (Steiermark, Kärnten, </a:t>
            </a:r>
            <a:r>
              <a:rPr lang="de-DE" dirty="0" err="1" smtClean="0"/>
              <a:t>Krain</a:t>
            </a:r>
            <a:r>
              <a:rPr lang="de-DE" dirty="0" smtClean="0"/>
              <a:t>, Küstenland) unter Erzherzog Karl II. mit Residenz in Graz.</a:t>
            </a:r>
          </a:p>
          <a:p>
            <a:pPr>
              <a:buNone/>
            </a:pPr>
            <a:r>
              <a:rPr lang="de-DE" dirty="0" smtClean="0"/>
              <a:t>Zentralstellen bis 1748 aufrecht.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-36512" y="980727"/>
            <a:ext cx="9289032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Archive der </a:t>
            </a:r>
            <a:r>
              <a:rPr lang="de-AT" b="1" dirty="0" err="1" smtClean="0"/>
              <a:t>iö</a:t>
            </a:r>
            <a:r>
              <a:rPr lang="de-AT" b="1" dirty="0" smtClean="0"/>
              <a:t>. Zentralverwaltung</a:t>
            </a:r>
            <a:endParaRPr lang="de-DE" b="1" dirty="0"/>
          </a:p>
        </p:txBody>
      </p:sp>
      <p:pic>
        <p:nvPicPr>
          <p:cNvPr id="4100" name="Picture 4" descr="https://upload.wikimedia.org/wikipedia/commons/d/da/Anonym_Erzherzog_Karl_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75570"/>
            <a:ext cx="3478244" cy="371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37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08004" y="1844824"/>
            <a:ext cx="4140460" cy="4032448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Archiv der </a:t>
            </a:r>
            <a:r>
              <a:rPr lang="de-DE" dirty="0" err="1" smtClean="0"/>
              <a:t>iö</a:t>
            </a:r>
            <a:r>
              <a:rPr lang="de-DE" dirty="0" smtClean="0"/>
              <a:t>. Regie-</a:t>
            </a:r>
            <a:r>
              <a:rPr lang="de-DE" dirty="0" err="1" smtClean="0"/>
              <a:t>rung</a:t>
            </a:r>
            <a:r>
              <a:rPr lang="de-DE" dirty="0" smtClean="0"/>
              <a:t> (ca. 3000 Kartons, 1565-1748/1782): hoher Quellenwert für die Geschichte der </a:t>
            </a:r>
            <a:r>
              <a:rPr lang="de-DE" dirty="0" err="1" smtClean="0"/>
              <a:t>Stmk</a:t>
            </a:r>
            <a:r>
              <a:rPr lang="de-DE" dirty="0" smtClean="0"/>
              <a:t>., aber auch Sloweniens, </a:t>
            </a:r>
            <a:r>
              <a:rPr lang="de-DE" dirty="0" err="1" smtClean="0"/>
              <a:t>Kroa-tiens</a:t>
            </a:r>
            <a:r>
              <a:rPr lang="de-DE" dirty="0" smtClean="0"/>
              <a:t>, Oberitaliens.</a:t>
            </a:r>
          </a:p>
        </p:txBody>
      </p:sp>
      <p:sp>
        <p:nvSpPr>
          <p:cNvPr id="6" name="Rechteck 5"/>
          <p:cNvSpPr/>
          <p:nvPr/>
        </p:nvSpPr>
        <p:spPr>
          <a:xfrm>
            <a:off x="-36512" y="980727"/>
            <a:ext cx="9289032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Archive der </a:t>
            </a:r>
            <a:r>
              <a:rPr lang="de-AT" b="1" dirty="0" err="1" smtClean="0"/>
              <a:t>iö</a:t>
            </a:r>
            <a:r>
              <a:rPr lang="de-AT" b="1" dirty="0" smtClean="0"/>
              <a:t>. Zentralverwaltung</a:t>
            </a:r>
            <a:endParaRPr lang="de-DE" b="1" dirty="0"/>
          </a:p>
        </p:txBody>
      </p:sp>
      <p:pic>
        <p:nvPicPr>
          <p:cNvPr id="3074" name="Picture 2" descr="https://upload.wikimedia.org/wikipedia/commons/0/0f/AvI_Provinz_Inner%C3%B6sterreich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391787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33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6016" y="1988840"/>
            <a:ext cx="4032448" cy="3888432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Archiv der </a:t>
            </a:r>
            <a:r>
              <a:rPr lang="de-DE" dirty="0" err="1" smtClean="0"/>
              <a:t>iö</a:t>
            </a:r>
            <a:r>
              <a:rPr lang="de-DE" dirty="0" smtClean="0"/>
              <a:t>. Hofkammer: zuständig für die gesamte Finanz- und Wirtschafts-verwaltung Innerösterreichs.</a:t>
            </a:r>
          </a:p>
          <a:p>
            <a:pPr>
              <a:buNone/>
            </a:pPr>
            <a:r>
              <a:rPr lang="de-DE" dirty="0" smtClean="0"/>
              <a:t>Hofkammerakt, 1705</a:t>
            </a:r>
          </a:p>
        </p:txBody>
      </p:sp>
      <p:sp>
        <p:nvSpPr>
          <p:cNvPr id="6" name="Rechteck 5"/>
          <p:cNvSpPr/>
          <p:nvPr/>
        </p:nvSpPr>
        <p:spPr>
          <a:xfrm>
            <a:off x="-36512" y="980727"/>
            <a:ext cx="9289032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Archive der </a:t>
            </a:r>
            <a:r>
              <a:rPr lang="de-AT" b="1" dirty="0" err="1" smtClean="0"/>
              <a:t>iö</a:t>
            </a:r>
            <a:r>
              <a:rPr lang="de-AT" b="1" dirty="0" smtClean="0"/>
              <a:t>. Zentralverwaltung</a:t>
            </a:r>
            <a:endParaRPr lang="de-DE" b="1" dirty="0"/>
          </a:p>
        </p:txBody>
      </p:sp>
      <p:pic>
        <p:nvPicPr>
          <p:cNvPr id="5" name="Picture 5" descr="IMG_625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"/>
          <a:stretch/>
        </p:blipFill>
        <p:spPr bwMode="auto">
          <a:xfrm>
            <a:off x="967266" y="1988840"/>
            <a:ext cx="3181145" cy="414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01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08004" y="1844824"/>
            <a:ext cx="4140460" cy="4205050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Ab 1748 Einrichtung einer </a:t>
            </a:r>
            <a:r>
              <a:rPr lang="de-DE" dirty="0" err="1" smtClean="0"/>
              <a:t>Provinzialver-waltung</a:t>
            </a:r>
            <a:r>
              <a:rPr lang="de-DE" dirty="0" smtClean="0"/>
              <a:t> für </a:t>
            </a:r>
            <a:r>
              <a:rPr lang="de-DE" dirty="0" err="1" smtClean="0"/>
              <a:t>Stmk</a:t>
            </a:r>
            <a:r>
              <a:rPr lang="de-DE" dirty="0" smtClean="0"/>
              <a:t>. (z. T. mit </a:t>
            </a:r>
            <a:r>
              <a:rPr lang="de-DE" dirty="0" err="1" smtClean="0"/>
              <a:t>Ktn</a:t>
            </a:r>
            <a:r>
              <a:rPr lang="de-DE" dirty="0" smtClean="0"/>
              <a:t>., </a:t>
            </a:r>
            <a:r>
              <a:rPr lang="de-DE" dirty="0" err="1" smtClean="0"/>
              <a:t>Krain</a:t>
            </a:r>
            <a:r>
              <a:rPr lang="de-DE" dirty="0" smtClean="0"/>
              <a:t>):</a:t>
            </a:r>
          </a:p>
          <a:p>
            <a:pPr>
              <a:buNone/>
            </a:pPr>
            <a:r>
              <a:rPr lang="de-DE" dirty="0" smtClean="0"/>
              <a:t>Repräsentation und Kammer</a:t>
            </a:r>
          </a:p>
          <a:p>
            <a:pPr>
              <a:buNone/>
            </a:pPr>
            <a:r>
              <a:rPr lang="de-DE" dirty="0" smtClean="0"/>
              <a:t>(Altes) </a:t>
            </a:r>
            <a:r>
              <a:rPr lang="de-DE" dirty="0" err="1" smtClean="0"/>
              <a:t>Gubernium</a:t>
            </a:r>
            <a:endParaRPr lang="de-DE" dirty="0" smtClean="0"/>
          </a:p>
          <a:p>
            <a:pPr>
              <a:buNone/>
            </a:pPr>
            <a:r>
              <a:rPr lang="de-DE" dirty="0" smtClean="0"/>
              <a:t>(Neues) </a:t>
            </a:r>
            <a:r>
              <a:rPr lang="de-DE" dirty="0" err="1" smtClean="0"/>
              <a:t>Gubernium</a:t>
            </a:r>
            <a:endParaRPr lang="de-DE" dirty="0" smtClean="0"/>
          </a:p>
        </p:txBody>
      </p:sp>
      <p:sp>
        <p:nvSpPr>
          <p:cNvPr id="6" name="Rechteck 5"/>
          <p:cNvSpPr/>
          <p:nvPr/>
        </p:nvSpPr>
        <p:spPr>
          <a:xfrm>
            <a:off x="-64665" y="1052736"/>
            <a:ext cx="9289032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Archive der Mittelinstanzen</a:t>
            </a:r>
            <a:endParaRPr lang="de-DE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31213" r="9280" b="31374"/>
          <a:stretch/>
        </p:blipFill>
        <p:spPr bwMode="auto">
          <a:xfrm rot="5400000">
            <a:off x="668758" y="2150640"/>
            <a:ext cx="3405933" cy="358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38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0032" y="2132856"/>
            <a:ext cx="3888432" cy="3629756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Steiermärkische Statthalterei: Nach der Revolution 1848 an der Stelle des </a:t>
            </a:r>
            <a:r>
              <a:rPr lang="de-DE" dirty="0" err="1" smtClean="0"/>
              <a:t>Guberniums</a:t>
            </a:r>
            <a:r>
              <a:rPr lang="de-DE" dirty="0" smtClean="0"/>
              <a:t>, bis zum Zerfall der Monarchie 1918. </a:t>
            </a:r>
          </a:p>
          <a:p>
            <a:pPr>
              <a:buNone/>
            </a:pPr>
            <a:endParaRPr lang="de-DE" dirty="0" smtClean="0"/>
          </a:p>
        </p:txBody>
      </p:sp>
      <p:sp>
        <p:nvSpPr>
          <p:cNvPr id="6" name="Rechteck 5"/>
          <p:cNvSpPr/>
          <p:nvPr/>
        </p:nvSpPr>
        <p:spPr>
          <a:xfrm>
            <a:off x="-36512" y="980727"/>
            <a:ext cx="9289032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Archive der Mittelinstanzen</a:t>
            </a:r>
            <a:endParaRPr lang="de-DE" b="1" dirty="0"/>
          </a:p>
        </p:txBody>
      </p:sp>
      <p:pic>
        <p:nvPicPr>
          <p:cNvPr id="9218" name="Picture 2" descr="C:\Archiv\Eigene Dateien\Aufsätze\Brünn\Bilder\Pl-P-1915-00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t="1831" r="2967" b="15801"/>
          <a:stretch/>
        </p:blipFill>
        <p:spPr bwMode="auto">
          <a:xfrm>
            <a:off x="971600" y="1932062"/>
            <a:ext cx="3166128" cy="411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8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6016" y="1988840"/>
            <a:ext cx="4032448" cy="3960440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Behörden, die dem </a:t>
            </a:r>
            <a:r>
              <a:rPr lang="de-DE" dirty="0" err="1" smtClean="0"/>
              <a:t>Gubernium</a:t>
            </a:r>
            <a:r>
              <a:rPr lang="de-DE" dirty="0" smtClean="0"/>
              <a:t> oder der Statthalterei unter- bzw. beige-ordnet waren.</a:t>
            </a:r>
          </a:p>
          <a:p>
            <a:pPr>
              <a:buNone/>
            </a:pPr>
            <a:r>
              <a:rPr lang="de-DE" dirty="0" smtClean="0"/>
              <a:t>Stiftungsakten, Bau-direktion</a:t>
            </a:r>
            <a:r>
              <a:rPr lang="de-DE" dirty="0"/>
              <a:t>, </a:t>
            </a:r>
            <a:r>
              <a:rPr lang="de-DE" dirty="0" smtClean="0"/>
              <a:t>Staats-buchhaltung, Lehenbücher ….</a:t>
            </a:r>
          </a:p>
          <a:p>
            <a:pPr>
              <a:buNone/>
            </a:pPr>
            <a:endParaRPr lang="de-DE" dirty="0" smtClean="0"/>
          </a:p>
        </p:txBody>
      </p:sp>
      <p:sp>
        <p:nvSpPr>
          <p:cNvPr id="6" name="Rechteck 5"/>
          <p:cNvSpPr/>
          <p:nvPr/>
        </p:nvSpPr>
        <p:spPr>
          <a:xfrm>
            <a:off x="-36512" y="980727"/>
            <a:ext cx="9289032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Archive der Mittelinstanzen</a:t>
            </a:r>
            <a:endParaRPr lang="de-DE" b="1" dirty="0"/>
          </a:p>
        </p:txBody>
      </p:sp>
      <p:pic>
        <p:nvPicPr>
          <p:cNvPr id="7" name="Inhaltsplatzhalter 7" descr="Abb6-Zuchthau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1"/>
            <a:ext cx="3794033" cy="322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5832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32040" y="1988840"/>
            <a:ext cx="3816424" cy="3960440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1748: Einrichtung von fünf Kreis-ämtern in der Steiermark (Graz, Bruck, Judenburg, Marburg, Cilli)</a:t>
            </a:r>
          </a:p>
          <a:p>
            <a:pPr>
              <a:buNone/>
            </a:pPr>
            <a:r>
              <a:rPr lang="de-DE" dirty="0" smtClean="0"/>
              <a:t>1848/49 bis 1859/60: Kreis-regierungen.</a:t>
            </a:r>
          </a:p>
          <a:p>
            <a:pPr>
              <a:buNone/>
            </a:pPr>
            <a:endParaRPr lang="de-DE" dirty="0" smtClean="0"/>
          </a:p>
        </p:txBody>
      </p:sp>
      <p:sp>
        <p:nvSpPr>
          <p:cNvPr id="6" name="Rechteck 5"/>
          <p:cNvSpPr/>
          <p:nvPr/>
        </p:nvSpPr>
        <p:spPr>
          <a:xfrm>
            <a:off x="-36512" y="980727"/>
            <a:ext cx="9289032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Archive der unteren Instanzen</a:t>
            </a:r>
            <a:endParaRPr lang="de-DE" b="1" dirty="0"/>
          </a:p>
        </p:txBody>
      </p:sp>
      <p:pic>
        <p:nvPicPr>
          <p:cNvPr id="2051" name="Picture 3" descr="C:\Archiv\Eigene Dateien\Vorlesung Archivwesen\Aktenkunde\Bilder\Kurrend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3" t="18222" r="71419" b="28105"/>
          <a:stretch/>
        </p:blipFill>
        <p:spPr bwMode="auto">
          <a:xfrm rot="5400000">
            <a:off x="1433033" y="1679435"/>
            <a:ext cx="211749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62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32040" y="1988840"/>
            <a:ext cx="3816424" cy="4104456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1850-1854: </a:t>
            </a:r>
            <a:r>
              <a:rPr lang="de-DE" dirty="0" err="1" smtClean="0"/>
              <a:t>Be-zirkshauptmann-schaften</a:t>
            </a:r>
            <a:endParaRPr lang="de-DE" dirty="0" smtClean="0"/>
          </a:p>
          <a:p>
            <a:pPr>
              <a:buNone/>
            </a:pPr>
            <a:r>
              <a:rPr lang="de-DE" dirty="0" smtClean="0"/>
              <a:t>1854-1868: </a:t>
            </a:r>
            <a:r>
              <a:rPr lang="de-DE" dirty="0" err="1" smtClean="0"/>
              <a:t>Ge</a:t>
            </a:r>
            <a:r>
              <a:rPr lang="de-DE" dirty="0" smtClean="0"/>
              <a:t>-mischte Bezirks-ämter</a:t>
            </a:r>
          </a:p>
          <a:p>
            <a:pPr>
              <a:buNone/>
            </a:pPr>
            <a:r>
              <a:rPr lang="de-DE" dirty="0" smtClean="0"/>
              <a:t>Ab 1868: Bezirks-hauptmannschaf-</a:t>
            </a:r>
            <a:r>
              <a:rPr lang="de-DE" dirty="0" err="1" smtClean="0"/>
              <a:t>ten</a:t>
            </a:r>
            <a:r>
              <a:rPr lang="de-DE" dirty="0" smtClean="0"/>
              <a:t> (Verwaltung)</a:t>
            </a:r>
          </a:p>
        </p:txBody>
      </p:sp>
      <p:sp>
        <p:nvSpPr>
          <p:cNvPr id="6" name="Rechteck 5"/>
          <p:cNvSpPr/>
          <p:nvPr/>
        </p:nvSpPr>
        <p:spPr>
          <a:xfrm>
            <a:off x="-36512" y="980727"/>
            <a:ext cx="9289032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Archive der unteren Instanzen</a:t>
            </a:r>
            <a:endParaRPr lang="de-DE" b="1" dirty="0"/>
          </a:p>
        </p:txBody>
      </p:sp>
      <p:pic>
        <p:nvPicPr>
          <p:cNvPr id="4098" name="Picture 2" descr="C:\Archiv\Eigene Dateien\Aufsätze\Brünn\Bilder\AKS-Deutschlandsberg-0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9" t="1818" r="1743" b="11227"/>
          <a:stretch/>
        </p:blipFill>
        <p:spPr bwMode="auto">
          <a:xfrm>
            <a:off x="584730" y="2662236"/>
            <a:ext cx="3995865" cy="263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86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611560" y="1412776"/>
            <a:ext cx="7920880" cy="545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tabLst>
                <a:tab pos="468000" algn="l"/>
              </a:tabLst>
            </a:pPr>
            <a:r>
              <a:rPr lang="de-AT" sz="2800" b="1" dirty="0" smtClean="0"/>
              <a:t>Archive der Justiz-, Exekutiv- und Finanzbehörden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Altes Landrecht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Obergerichte (</a:t>
            </a:r>
            <a:r>
              <a:rPr lang="de-AT" sz="2800" dirty="0" err="1" smtClean="0"/>
              <a:t>Appellationsgericht</a:t>
            </a:r>
            <a:r>
              <a:rPr lang="de-AT" sz="2800" dirty="0" smtClean="0"/>
              <a:t>, Oberlandesgericht, Landesgerichte)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Bezirksgerichte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Polizei- und Sicherheitsdirektion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Finanzlandesdirektion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Vermessungsämter …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endParaRPr lang="de-AT" sz="2800" dirty="0" smtClean="0"/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endParaRPr lang="de-AT" sz="2800" dirty="0" smtClean="0"/>
          </a:p>
        </p:txBody>
      </p:sp>
    </p:spTree>
    <p:extLst>
      <p:ext uri="{BB962C8B-B14F-4D97-AF65-F5344CB8AC3E}">
        <p14:creationId xmlns:p14="http://schemas.microsoft.com/office/powerpoint/2010/main" val="137494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4048" y="1556792"/>
            <a:ext cx="3888432" cy="4248472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	Unterstützung des Historischen Vereins für Innerösterreich bzw. Steiermark; Lagerung der Bestände im </a:t>
            </a:r>
            <a:r>
              <a:rPr lang="de-DE" dirty="0" err="1" smtClean="0"/>
              <a:t>Joanneums</a:t>
            </a:r>
            <a:r>
              <a:rPr lang="de-DE" dirty="0" smtClean="0"/>
              <a:t>-gebäude.</a:t>
            </a:r>
            <a:endParaRPr lang="de-DE" dirty="0"/>
          </a:p>
        </p:txBody>
      </p:sp>
      <p:pic>
        <p:nvPicPr>
          <p:cNvPr id="4098" name="Picture 2" descr="C:\Archiv\Eigene Dateien\Aufsätze\Brünn\Bilder\Abb. 1 - Joanneu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15069" r="14398" b="19926"/>
          <a:stretch/>
        </p:blipFill>
        <p:spPr bwMode="auto">
          <a:xfrm>
            <a:off x="467544" y="2426591"/>
            <a:ext cx="4293472" cy="265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41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32040" y="2204864"/>
            <a:ext cx="3816424" cy="3600400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Altes Landrecht: ab dem 16. Jh. zuständig für Streitigkeiten der bevorrechteten Klasse (Adel)</a:t>
            </a:r>
          </a:p>
          <a:p>
            <a:pPr>
              <a:buNone/>
            </a:pPr>
            <a:r>
              <a:rPr lang="de-DE" dirty="0" smtClean="0"/>
              <a:t>z. B. Inventare (hier: </a:t>
            </a:r>
            <a:r>
              <a:rPr lang="de-DE" dirty="0" err="1" smtClean="0"/>
              <a:t>Colloredo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Archive der Justizbehörden</a:t>
            </a:r>
            <a:endParaRPr lang="de-DE" b="1" dirty="0"/>
          </a:p>
        </p:txBody>
      </p:sp>
      <p:pic>
        <p:nvPicPr>
          <p:cNvPr id="2050" name="Picture 2" descr="C:\Archiv\Eigene Dateien\Aufsätze\Brünn\Bilder\LR Collored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/>
          <a:stretch/>
        </p:blipFill>
        <p:spPr bwMode="auto">
          <a:xfrm>
            <a:off x="1331640" y="1916832"/>
            <a:ext cx="2733304" cy="412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1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4048" y="2060848"/>
            <a:ext cx="3744416" cy="3744416"/>
          </a:xfrm>
        </p:spPr>
        <p:txBody>
          <a:bodyPr/>
          <a:lstStyle/>
          <a:p>
            <a:pPr>
              <a:buNone/>
            </a:pPr>
            <a:r>
              <a:rPr lang="de-DE" dirty="0" err="1" smtClean="0"/>
              <a:t>Appellationsgericht</a:t>
            </a:r>
            <a:r>
              <a:rPr lang="de-DE" dirty="0" smtClean="0"/>
              <a:t> (ab 1782)</a:t>
            </a:r>
          </a:p>
          <a:p>
            <a:pPr>
              <a:buNone/>
            </a:pPr>
            <a:r>
              <a:rPr lang="de-DE" dirty="0" smtClean="0"/>
              <a:t>Oberlandesgericht (ab 1849)</a:t>
            </a:r>
          </a:p>
          <a:p>
            <a:pPr>
              <a:buNone/>
            </a:pPr>
            <a:r>
              <a:rPr lang="de-DE" dirty="0" smtClean="0"/>
              <a:t>Landesgerichte (für Zivil-und Straf-rechtssachen Graz und Leoben)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Archive der Justizbehörden</a:t>
            </a:r>
            <a:endParaRPr lang="de-DE" b="1" dirty="0"/>
          </a:p>
        </p:txBody>
      </p:sp>
      <p:pic>
        <p:nvPicPr>
          <p:cNvPr id="5122" name="Picture 2" descr="https://upload.wikimedia.org/wikipedia/commons/d/df/Graz_Marburger_Kai_49_Landesgericht,_ehem._Civil-Justizpalas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433112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74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0032" y="1916832"/>
            <a:ext cx="4104456" cy="4248472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Bezirksgerichte: Bereich der </a:t>
            </a:r>
            <a:r>
              <a:rPr lang="de-DE" dirty="0" err="1" smtClean="0"/>
              <a:t>niede-ren</a:t>
            </a:r>
            <a:r>
              <a:rPr lang="de-DE" dirty="0" smtClean="0"/>
              <a:t> Gerichtsbar-</a:t>
            </a:r>
            <a:r>
              <a:rPr lang="de-DE" dirty="0" err="1" smtClean="0"/>
              <a:t>keit</a:t>
            </a:r>
            <a:r>
              <a:rPr lang="de-DE" dirty="0" smtClean="0"/>
              <a:t>. Wichtig für die Besitzgeschichte des Landes sind die Grund- und </a:t>
            </a:r>
            <a:r>
              <a:rPr lang="de-DE" dirty="0" err="1" smtClean="0"/>
              <a:t>Urkun-denbücher</a:t>
            </a:r>
            <a:r>
              <a:rPr lang="de-DE" dirty="0" smtClean="0"/>
              <a:t>.</a:t>
            </a:r>
          </a:p>
          <a:p>
            <a:pPr>
              <a:buNone/>
            </a:pPr>
            <a:r>
              <a:rPr lang="de-DE" dirty="0" smtClean="0"/>
              <a:t>Ortsgerichte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Archive der Justizbehörden</a:t>
            </a:r>
            <a:endParaRPr lang="de-DE" b="1" dirty="0"/>
          </a:p>
        </p:txBody>
      </p:sp>
      <p:pic>
        <p:nvPicPr>
          <p:cNvPr id="4098" name="Picture 2" descr="C:\Archiv\Eigene Dateien\Eigene Bilder\Restaurierung\Buchbinderei\DSCN17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r="7993"/>
          <a:stretch/>
        </p:blipFill>
        <p:spPr bwMode="auto">
          <a:xfrm>
            <a:off x="467544" y="2332484"/>
            <a:ext cx="392164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23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0032" y="2780928"/>
            <a:ext cx="3888432" cy="3240360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Polizeidirektion</a:t>
            </a:r>
          </a:p>
          <a:p>
            <a:pPr>
              <a:buNone/>
            </a:pPr>
            <a:r>
              <a:rPr lang="de-DE" dirty="0" smtClean="0"/>
              <a:t>Sicherheitsdirektion</a:t>
            </a:r>
          </a:p>
          <a:p>
            <a:pPr>
              <a:buNone/>
            </a:pPr>
            <a:r>
              <a:rPr lang="de-DE" dirty="0" smtClean="0"/>
              <a:t>Gendarmerie etc. 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Archive der Exekutivbehörden</a:t>
            </a:r>
            <a:endParaRPr lang="de-DE" b="1" dirty="0"/>
          </a:p>
        </p:txBody>
      </p:sp>
      <p:pic>
        <p:nvPicPr>
          <p:cNvPr id="2051" name="Picture 3" descr="C:\Archiv\Eigene Dateien\Aufsätze\Brünn\Bilder\Pl-K-1947-07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t="2153" r="4222" b="2086"/>
          <a:stretch/>
        </p:blipFill>
        <p:spPr bwMode="auto">
          <a:xfrm>
            <a:off x="1115616" y="1916832"/>
            <a:ext cx="3023346" cy="41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9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1933997"/>
            <a:ext cx="4445892" cy="4104456"/>
          </a:xfrm>
        </p:spPr>
        <p:txBody>
          <a:bodyPr/>
          <a:lstStyle/>
          <a:p>
            <a:pPr>
              <a:buNone/>
            </a:pPr>
            <a:r>
              <a:rPr lang="de-DE" dirty="0" err="1" smtClean="0"/>
              <a:t>Staatsgüteradministra-tion</a:t>
            </a:r>
            <a:r>
              <a:rPr lang="de-DE" dirty="0" smtClean="0"/>
              <a:t> </a:t>
            </a:r>
            <a:r>
              <a:rPr lang="de-DE" dirty="0" smtClean="0"/>
              <a:t>(aufgehobene geistliche Herr-</a:t>
            </a:r>
            <a:r>
              <a:rPr lang="de-DE" dirty="0" err="1" smtClean="0"/>
              <a:t>schaften</a:t>
            </a:r>
            <a:r>
              <a:rPr lang="de-DE" dirty="0" smtClean="0"/>
              <a:t>)</a:t>
            </a:r>
          </a:p>
          <a:p>
            <a:pPr>
              <a:buNone/>
            </a:pPr>
            <a:r>
              <a:rPr lang="de-DE" dirty="0" err="1" smtClean="0"/>
              <a:t>Finanzprokuratur</a:t>
            </a:r>
            <a:endParaRPr lang="de-DE" dirty="0" smtClean="0"/>
          </a:p>
          <a:p>
            <a:pPr>
              <a:buNone/>
            </a:pPr>
            <a:r>
              <a:rPr lang="de-DE" dirty="0" smtClean="0"/>
              <a:t>Finanzlandesdirektion</a:t>
            </a:r>
            <a:r>
              <a:rPr lang="de-DE" dirty="0" smtClean="0"/>
              <a:t>: Arisierungs- und </a:t>
            </a:r>
            <a:r>
              <a:rPr lang="de-DE" dirty="0" smtClean="0"/>
              <a:t>Rückstellungsakten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Archive der Finanzbehörden</a:t>
            </a:r>
            <a:endParaRPr lang="de-DE" b="1" dirty="0"/>
          </a:p>
        </p:txBody>
      </p:sp>
      <p:pic>
        <p:nvPicPr>
          <p:cNvPr id="2050" name="Picture 2" descr="http://austria-forum.org/attach/Wissenssammlungen/Damals_in_der_Steiermark/Arisierungen/Anzeig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3800475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36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1988840"/>
            <a:ext cx="4176464" cy="4032448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Grundsteuerkataster:</a:t>
            </a:r>
          </a:p>
          <a:p>
            <a:pPr>
              <a:buNone/>
            </a:pPr>
            <a:r>
              <a:rPr lang="de-DE" dirty="0" smtClean="0"/>
              <a:t>Maria-</a:t>
            </a:r>
            <a:r>
              <a:rPr lang="de-DE" dirty="0" err="1" smtClean="0"/>
              <a:t>Theresianischer</a:t>
            </a:r>
            <a:r>
              <a:rPr lang="de-DE" dirty="0" smtClean="0"/>
              <a:t> Kataster (1748)</a:t>
            </a:r>
          </a:p>
          <a:p>
            <a:pPr>
              <a:buNone/>
            </a:pPr>
            <a:r>
              <a:rPr lang="de-DE" dirty="0" err="1" smtClean="0"/>
              <a:t>Josephinischer</a:t>
            </a:r>
            <a:r>
              <a:rPr lang="de-DE" dirty="0" smtClean="0"/>
              <a:t> Kataster (ab 1784)</a:t>
            </a:r>
          </a:p>
          <a:p>
            <a:pPr>
              <a:buNone/>
            </a:pPr>
            <a:r>
              <a:rPr lang="de-DE" dirty="0" err="1" smtClean="0"/>
              <a:t>Franziszeischer</a:t>
            </a:r>
            <a:r>
              <a:rPr lang="de-DE" dirty="0" smtClean="0"/>
              <a:t> Kataster (ab 1817): mit Katasterplänen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Archive der Finanzbehörden</a:t>
            </a:r>
            <a:endParaRPr lang="de-DE" b="1" dirty="0"/>
          </a:p>
        </p:txBody>
      </p:sp>
      <p:pic>
        <p:nvPicPr>
          <p:cNvPr id="7" name="Picture 7" descr="BG_Graz_I_01-06_Innere_Stadt_V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3695624" cy="311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36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1115616" y="2060848"/>
            <a:ext cx="7200800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tabLst>
                <a:tab pos="468000" algn="l"/>
              </a:tabLst>
            </a:pPr>
            <a:r>
              <a:rPr lang="de-AT" sz="2800" b="1" dirty="0" smtClean="0"/>
              <a:t>Staatliche Wirtschaftsarchive und Schularchive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Archive staatlicher/halbstaatlicher Wirtschaftsbetriebe (Eisenwesen, Salzwesen, Post …)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r>
              <a:rPr lang="de-AT" sz="2800" dirty="0" smtClean="0"/>
              <a:t>Archive von Schulbehörden</a:t>
            </a:r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endParaRPr lang="de-AT" sz="2800" dirty="0" smtClean="0"/>
          </a:p>
          <a:p>
            <a:pPr marL="914400" lvl="1" indent="-457200">
              <a:lnSpc>
                <a:spcPts val="3840"/>
              </a:lnSpc>
              <a:buFont typeface="Arial" panose="020B0604020202020204" pitchFamily="34" charset="0"/>
              <a:buChar char="•"/>
              <a:tabLst>
                <a:tab pos="468000" algn="l"/>
              </a:tabLst>
            </a:pPr>
            <a:endParaRPr lang="de-AT" sz="2800" dirty="0" smtClean="0"/>
          </a:p>
        </p:txBody>
      </p:sp>
    </p:spTree>
    <p:extLst>
      <p:ext uri="{BB962C8B-B14F-4D97-AF65-F5344CB8AC3E}">
        <p14:creationId xmlns:p14="http://schemas.microsoft.com/office/powerpoint/2010/main" val="391419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39952" y="1844824"/>
            <a:ext cx="4608512" cy="4176464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Der größte Wirtschafts-betrieb der </a:t>
            </a:r>
            <a:r>
              <a:rPr lang="de-DE" dirty="0" err="1" smtClean="0"/>
              <a:t>Stmk</a:t>
            </a:r>
            <a:r>
              <a:rPr lang="de-DE" dirty="0" smtClean="0"/>
              <a:t>. betrifft das Eisen-wesen: Archiv der Innerberger Hauptgewerkschaft (seit 1625)</a:t>
            </a:r>
          </a:p>
          <a:p>
            <a:pPr>
              <a:buNone/>
            </a:pPr>
            <a:r>
              <a:rPr lang="de-DE" dirty="0" smtClean="0"/>
              <a:t>Außerdem: Archiv der Salzstätte </a:t>
            </a:r>
            <a:r>
              <a:rPr lang="de-DE" dirty="0" err="1" smtClean="0"/>
              <a:t>Aussee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Staatliche Wirtschaftsarchive</a:t>
            </a:r>
            <a:endParaRPr lang="de-DE" b="1" dirty="0"/>
          </a:p>
        </p:txBody>
      </p:sp>
      <p:pic>
        <p:nvPicPr>
          <p:cNvPr id="14338" name="Picture 2" descr="http://austria-forum.org/attach/Bilder_und_Videos/Historische_Bilder_IMAGNO/Wappen/00201487/00201487w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3203169" cy="32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69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0032" y="2060848"/>
            <a:ext cx="3888432" cy="3888432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Landesschulrat (1869) auf Landesebene</a:t>
            </a:r>
          </a:p>
          <a:p>
            <a:pPr>
              <a:buNone/>
            </a:pPr>
            <a:r>
              <a:rPr lang="de-DE" dirty="0" smtClean="0"/>
              <a:t>Bezirksschulrat auf Bezirksebene</a:t>
            </a:r>
          </a:p>
          <a:p>
            <a:pPr>
              <a:buNone/>
            </a:pPr>
            <a:r>
              <a:rPr lang="de-DE" dirty="0" smtClean="0"/>
              <a:t>Ortsschulrat auf Gemeindeebene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0" y="980728"/>
            <a:ext cx="903649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buNone/>
            </a:pPr>
            <a:endParaRPr lang="de-AT" b="1" dirty="0" smtClean="0"/>
          </a:p>
          <a:p>
            <a:pPr algn="ctr">
              <a:buNone/>
            </a:pPr>
            <a:r>
              <a:rPr lang="de-AT" b="1" dirty="0" smtClean="0"/>
              <a:t>Schularchive</a:t>
            </a:r>
            <a:endParaRPr lang="de-DE" b="1" dirty="0"/>
          </a:p>
        </p:txBody>
      </p:sp>
      <p:pic>
        <p:nvPicPr>
          <p:cNvPr id="16386" name="Picture 2" descr="C:\Archiv\Eigene Dateien\Aufsätze\Brünn\Bilder\OBS-Andritz-II-00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945" y="2348880"/>
            <a:ext cx="4122712" cy="279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70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sz="2000" dirty="0"/>
              <a:t>Steiermärkisches Landesarchiv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32040" y="1628800"/>
            <a:ext cx="3960440" cy="4320480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Joseph von Zahn (1831-1916)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Direktor des </a:t>
            </a:r>
            <a:r>
              <a:rPr lang="de-DE" dirty="0" err="1" smtClean="0"/>
              <a:t>Joanneums</a:t>
            </a:r>
            <a:r>
              <a:rPr lang="de-DE" dirty="0" smtClean="0"/>
              <a:t>-archives ab 1861</a:t>
            </a:r>
            <a:endParaRPr lang="de-DE" dirty="0"/>
          </a:p>
        </p:txBody>
      </p:sp>
      <p:pic>
        <p:nvPicPr>
          <p:cNvPr id="3074" name="Picture 2" descr="C:\Archiv\Eigene Dateien\Aufsätze\Brünn\Bilder\Abb. 2 - Zah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2842443" cy="467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75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ndsteiermark2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landsteiermark2</Template>
  <TotalTime>0</TotalTime>
  <Words>1597</Words>
  <Application>Microsoft Office PowerPoint</Application>
  <PresentationFormat>Bildschirmpräsentation (4:3)</PresentationFormat>
  <Paragraphs>405</Paragraphs>
  <Slides>88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88</vt:i4>
      </vt:variant>
    </vt:vector>
  </HeadingPairs>
  <TitlesOfParts>
    <vt:vector size="92" baseType="lpstr">
      <vt:lpstr>Arial</vt:lpstr>
      <vt:lpstr>Verdana</vt:lpstr>
      <vt:lpstr>landsteiermark2</vt:lpstr>
      <vt:lpstr>Image</vt:lpstr>
      <vt:lpstr>Das Steiermärkische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  <vt:lpstr>Steiermärkisches Landesarchiv</vt:lpstr>
    </vt:vector>
  </TitlesOfParts>
  <Company>Land Steiermark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Landesstandard Win7</dc:creator>
  <cp:lastModifiedBy>Elke</cp:lastModifiedBy>
  <cp:revision>418</cp:revision>
  <dcterms:created xsi:type="dcterms:W3CDTF">2013-05-27T14:38:03Z</dcterms:created>
  <dcterms:modified xsi:type="dcterms:W3CDTF">2015-11-24T09:45:37Z</dcterms:modified>
</cp:coreProperties>
</file>