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sldIdLst>
    <p:sldId id="294" r:id="rId2"/>
    <p:sldId id="295" r:id="rId3"/>
    <p:sldId id="296" r:id="rId4"/>
    <p:sldId id="298" r:id="rId5"/>
    <p:sldId id="299" r:id="rId6"/>
    <p:sldId id="300" r:id="rId7"/>
    <p:sldId id="302" r:id="rId8"/>
    <p:sldId id="303" r:id="rId9"/>
    <p:sldId id="307" r:id="rId10"/>
    <p:sldId id="324" r:id="rId11"/>
    <p:sldId id="323" r:id="rId12"/>
    <p:sldId id="325" r:id="rId13"/>
    <p:sldId id="311" r:id="rId14"/>
    <p:sldId id="312" r:id="rId15"/>
    <p:sldId id="313" r:id="rId16"/>
    <p:sldId id="314" r:id="rId17"/>
    <p:sldId id="316" r:id="rId18"/>
    <p:sldId id="318" r:id="rId19"/>
    <p:sldId id="317" r:id="rId20"/>
    <p:sldId id="319" r:id="rId21"/>
    <p:sldId id="320" r:id="rId22"/>
    <p:sldId id="321" r:id="rId23"/>
    <p:sldId id="306" r:id="rId24"/>
    <p:sldId id="301" r:id="rId25"/>
    <p:sldId id="304" r:id="rId26"/>
    <p:sldId id="309" r:id="rId27"/>
    <p:sldId id="322" r:id="rId28"/>
    <p:sldId id="305" r:id="rId2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>
        <p:scale>
          <a:sx n="70" d="100"/>
          <a:sy n="70" d="100"/>
        </p:scale>
        <p:origin x="-203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E1099-8FC9-4019-925F-B8B958BE0B07}" type="datetimeFigureOut">
              <a:rPr lang="de-AT" smtClean="0"/>
              <a:t>27.10.2015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FF788-B387-4260-9C31-64DF320E86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112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170639-F287-4826-85B6-13CBC59FB629}" type="datetimeFigureOut">
              <a:rPr lang="de-AT" smtClean="0"/>
              <a:t>27.10.2015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>
          <a:xfrm>
            <a:off x="7668344" y="6448251"/>
            <a:ext cx="152251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b="1" u="sng" smtClean="0"/>
              <a:t>www.dasp.at</a:t>
            </a:r>
            <a:r>
              <a:rPr lang="de-AT" smtClean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4924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B89F-93FF-43B9-992F-98E5005949BC}" type="datetimeFigureOut">
              <a:rPr lang="de-AT" smtClean="0"/>
              <a:t>27.10.2015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5DDA0-A5A0-4943-B4A2-E59140F5B25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151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1794"/>
            <a:ext cx="1752996" cy="43649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7668344" y="6448251"/>
            <a:ext cx="15225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b="1" u="sng" dirty="0" smtClean="0"/>
              <a:t>www.dasp.at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5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arc.icar-us.eu/" TargetMode="External"/><Relationship Id="rId2" Type="http://schemas.openxmlformats.org/officeDocument/2006/relationships/hyperlink" Target="http://www.actapublica.e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hyperlink" Target="http://www.coop-project.e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asp.findbuch.net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matricula.info/php/main.php?ar_id=3670&amp;be_kurz=2&amp;ve_vnum=0" TargetMode="External"/><Relationship Id="rId2" Type="http://schemas.openxmlformats.org/officeDocument/2006/relationships/hyperlink" Target="http://dasp.findbuch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thk.eu/" TargetMode="External"/><Relationship Id="rId5" Type="http://schemas.openxmlformats.org/officeDocument/2006/relationships/hyperlink" Target="http://v2.manuscriptorium.com/apps/main/en/index.php?request=show_static_collection_detail&amp;collId=12651241791268145119" TargetMode="External"/><Relationship Id="rId4" Type="http://schemas.openxmlformats.org/officeDocument/2006/relationships/hyperlink" Target="http://monasterium.net/mom/AT-DASP/archiv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tpoelten-bistum.topothek.at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aigner@icar-us.eu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rchenarchive.at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2588" y="908720"/>
            <a:ext cx="7772400" cy="3672408"/>
          </a:xfrm>
        </p:spPr>
        <p:txBody>
          <a:bodyPr>
            <a:noAutofit/>
          </a:bodyPr>
          <a:lstStyle/>
          <a:p>
            <a: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b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Diözesanarchiv </a:t>
            </a:r>
            <a:b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Pölten</a:t>
            </a:r>
            <a:br>
              <a:rPr lang="de-AT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AT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48691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Brno, 27. Oktober 2015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421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532440" cy="479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49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40439" cy="480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1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532440" cy="479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3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3234"/>
            <a:ext cx="8668455" cy="487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4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820472" cy="496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7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8777"/>
            <a:ext cx="8423920" cy="473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36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DSC_0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6492213" cy="365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1" descr="DSC_007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0934" y="1484872"/>
            <a:ext cx="5925629" cy="333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2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8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8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88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794519"/>
          </a:xfrm>
        </p:spPr>
        <p:txBody>
          <a:bodyPr/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Röm.-Kath. Kirche in Österreich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652120" y="2462190"/>
            <a:ext cx="3416424" cy="2334962"/>
          </a:xfrm>
        </p:spPr>
        <p:txBody>
          <a:bodyPr/>
          <a:lstStyle/>
          <a:p>
            <a:r>
              <a:rPr lang="de-AT" dirty="0" smtClean="0">
                <a:solidFill>
                  <a:schemeClr val="tx1"/>
                </a:solidFill>
              </a:rPr>
              <a:t>10 Diözesen</a:t>
            </a:r>
          </a:p>
          <a:p>
            <a:r>
              <a:rPr lang="de-AT" dirty="0" smtClean="0">
                <a:solidFill>
                  <a:schemeClr val="tx1"/>
                </a:solidFill>
              </a:rPr>
              <a:t>4500 Pfarren</a:t>
            </a:r>
          </a:p>
          <a:p>
            <a:r>
              <a:rPr lang="de-AT" dirty="0" smtClean="0">
                <a:solidFill>
                  <a:schemeClr val="tx1"/>
                </a:solidFill>
              </a:rPr>
              <a:t>5.27 Mill. Gläubige (~60%)</a:t>
            </a:r>
          </a:p>
          <a:p>
            <a:endParaRPr lang="de-AT" dirty="0"/>
          </a:p>
        </p:txBody>
      </p:sp>
      <p:pic>
        <p:nvPicPr>
          <p:cNvPr id="2050" name="Picture 2" descr="https://upload.wikimedia.org/wikipedia/commons/4/4b/Oesterreich_kirchenprovinz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5688632" cy="3805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0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4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55976" y="2299320"/>
            <a:ext cx="4824536" cy="314590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hlinkClick r:id="rId2"/>
              </a:rPr>
              <a:t>Acta </a:t>
            </a:r>
            <a:r>
              <a:rPr lang="de-AT" sz="2800" dirty="0" err="1" smtClean="0">
                <a:hlinkClick r:id="rId2"/>
              </a:rPr>
              <a:t>Publica</a:t>
            </a:r>
            <a:r>
              <a:rPr lang="de-AT" sz="2800" dirty="0" smtClean="0">
                <a:hlinkClick r:id="rId2"/>
              </a:rPr>
              <a:t> </a:t>
            </a:r>
            <a:r>
              <a:rPr lang="de-AT" sz="2800" dirty="0" smtClean="0"/>
              <a:t>(2009-2011)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err="1" smtClean="0">
                <a:hlinkClick r:id="rId3"/>
              </a:rPr>
              <a:t>ENArC</a:t>
            </a:r>
            <a:r>
              <a:rPr lang="de-AT" sz="2800" dirty="0" smtClean="0">
                <a:hlinkClick r:id="rId3"/>
              </a:rPr>
              <a:t> – European Network on </a:t>
            </a:r>
            <a:r>
              <a:rPr lang="de-AT" sz="2800" dirty="0" err="1">
                <a:hlinkClick r:id="rId3"/>
              </a:rPr>
              <a:t>A</a:t>
            </a:r>
            <a:r>
              <a:rPr lang="de-AT" sz="2800" dirty="0" err="1" smtClean="0">
                <a:hlinkClick r:id="rId3"/>
              </a:rPr>
              <a:t>rchival</a:t>
            </a:r>
            <a:r>
              <a:rPr lang="de-AT" sz="2800" dirty="0" smtClean="0">
                <a:hlinkClick r:id="rId3"/>
              </a:rPr>
              <a:t> </a:t>
            </a:r>
            <a:r>
              <a:rPr lang="de-AT" sz="2800" dirty="0" err="1" smtClean="0">
                <a:hlinkClick r:id="rId3"/>
              </a:rPr>
              <a:t>Cooperation</a:t>
            </a:r>
            <a:r>
              <a:rPr lang="de-AT" sz="2800" dirty="0" smtClean="0"/>
              <a:t> (2010-2015)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hlinkClick r:id="rId4"/>
              </a:rPr>
              <a:t>CO:OP – Community </a:t>
            </a:r>
            <a:r>
              <a:rPr lang="de-AT" sz="2800" dirty="0" err="1" smtClean="0">
                <a:hlinkClick r:id="rId4"/>
              </a:rPr>
              <a:t>as</a:t>
            </a:r>
            <a:r>
              <a:rPr lang="de-AT" sz="2800" dirty="0" smtClean="0">
                <a:hlinkClick r:id="rId4"/>
              </a:rPr>
              <a:t> </a:t>
            </a:r>
            <a:r>
              <a:rPr lang="de-AT" sz="2800" dirty="0" err="1" smtClean="0">
                <a:hlinkClick r:id="rId4"/>
              </a:rPr>
              <a:t>Opportunity</a:t>
            </a:r>
            <a:r>
              <a:rPr lang="de-AT" sz="2800" dirty="0" smtClean="0"/>
              <a:t> (2014-2018)</a:t>
            </a:r>
            <a:endParaRPr lang="de-AT" sz="28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85800" y="980728"/>
            <a:ext cx="7772400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Projekte</a:t>
            </a:r>
            <a:endParaRPr lang="de-AT" sz="2000" dirty="0" smtClean="0"/>
          </a:p>
        </p:txBody>
      </p:sp>
      <p:pic>
        <p:nvPicPr>
          <p:cNvPr id="5" name="Picture 2" descr="flintstones quar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5044"/>
            <a:ext cx="4320480" cy="287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6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76672"/>
            <a:ext cx="8924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s Rechteck 3">
            <a:hlinkClick r:id="rId3"/>
          </p:cNvPr>
          <p:cNvSpPr/>
          <p:nvPr/>
        </p:nvSpPr>
        <p:spPr>
          <a:xfrm>
            <a:off x="6516216" y="2060848"/>
            <a:ext cx="1728192" cy="1440160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25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9632" y="2371328"/>
            <a:ext cx="6400800" cy="3145904"/>
          </a:xfrm>
        </p:spPr>
        <p:txBody>
          <a:bodyPr/>
          <a:lstStyle/>
          <a:p>
            <a:r>
              <a:rPr lang="de-AT" dirty="0" smtClean="0">
                <a:hlinkClick r:id="rId2"/>
              </a:rPr>
              <a:t>Archivinformationssystem</a:t>
            </a:r>
            <a:endParaRPr lang="de-AT" dirty="0" smtClean="0"/>
          </a:p>
          <a:p>
            <a:r>
              <a:rPr lang="de-AT" dirty="0" err="1" smtClean="0">
                <a:hlinkClick r:id="rId3"/>
              </a:rPr>
              <a:t>Matricula</a:t>
            </a:r>
            <a:r>
              <a:rPr lang="de-AT" dirty="0" smtClean="0">
                <a:hlinkClick r:id="rId3"/>
              </a:rPr>
              <a:t> (</a:t>
            </a:r>
            <a:r>
              <a:rPr lang="de-AT" dirty="0" err="1" smtClean="0">
                <a:hlinkClick r:id="rId3"/>
              </a:rPr>
              <a:t>Matriken</a:t>
            </a:r>
            <a:r>
              <a:rPr lang="de-AT" dirty="0" smtClean="0">
                <a:hlinkClick r:id="rId3"/>
              </a:rPr>
              <a:t>)</a:t>
            </a:r>
            <a:endParaRPr lang="de-AT" dirty="0" smtClean="0"/>
          </a:p>
          <a:p>
            <a:r>
              <a:rPr lang="de-AT" dirty="0" smtClean="0">
                <a:hlinkClick r:id="rId4"/>
              </a:rPr>
              <a:t>Monasterium (Urkunden)</a:t>
            </a:r>
            <a:endParaRPr lang="de-AT" dirty="0" smtClean="0"/>
          </a:p>
          <a:p>
            <a:r>
              <a:rPr lang="de-AT" dirty="0" err="1" smtClean="0">
                <a:hlinkClick r:id="rId5"/>
              </a:rPr>
              <a:t>Manuscriptorium</a:t>
            </a:r>
            <a:r>
              <a:rPr lang="de-AT" dirty="0" smtClean="0">
                <a:hlinkClick r:id="rId5"/>
              </a:rPr>
              <a:t> (</a:t>
            </a:r>
            <a:r>
              <a:rPr lang="de-AT" dirty="0">
                <a:hlinkClick r:id="rId5"/>
              </a:rPr>
              <a:t>H</a:t>
            </a:r>
            <a:r>
              <a:rPr lang="de-AT" dirty="0" smtClean="0">
                <a:hlinkClick r:id="rId5"/>
              </a:rPr>
              <a:t>andschriften)</a:t>
            </a:r>
            <a:endParaRPr lang="de-AT" dirty="0" smtClean="0"/>
          </a:p>
          <a:p>
            <a:r>
              <a:rPr lang="de-AT" dirty="0" smtClean="0">
                <a:hlinkClick r:id="rId6"/>
              </a:rPr>
              <a:t>Bibliothekskatalog</a:t>
            </a:r>
            <a:endParaRPr lang="de-AT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85800" y="1052736"/>
            <a:ext cx="7772400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Online-Ressourcen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sz="2000" dirty="0" smtClean="0"/>
          </a:p>
        </p:txBody>
      </p:sp>
    </p:spTree>
    <p:extLst>
      <p:ext uri="{BB962C8B-B14F-4D97-AF65-F5344CB8AC3E}">
        <p14:creationId xmlns:p14="http://schemas.microsoft.com/office/powerpoint/2010/main" val="3341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85800" y="672455"/>
            <a:ext cx="777240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Bistums-Topothek</a:t>
            </a:r>
          </a:p>
          <a:p>
            <a:r>
              <a:rPr lang="de-A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stpoelten-bistum.topothek.at</a:t>
            </a:r>
            <a:r>
              <a:rPr lang="de-A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AT" sz="2000" dirty="0" smtClean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59" y="2040607"/>
            <a:ext cx="7272481" cy="405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0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89" y="1268760"/>
            <a:ext cx="5608525" cy="487941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95536" y="848906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Interessiert an Mitarbeit?</a:t>
            </a:r>
            <a:endParaRPr lang="de-A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1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323528" y="620688"/>
            <a:ext cx="5760640" cy="1800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für Ihre Aufmerksamkeit!</a:t>
            </a:r>
          </a:p>
        </p:txBody>
      </p:sp>
      <p:pic>
        <p:nvPicPr>
          <p:cNvPr id="5" name="Picture 2" descr="flintstone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4896544" cy="346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50851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hlinkClick r:id="rId3"/>
              </a:rPr>
              <a:t>thomas.aigner@icar-us.eu</a:t>
            </a:r>
            <a:r>
              <a:rPr lang="de-AT" dirty="0" smtClean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438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794519"/>
          </a:xfrm>
        </p:spPr>
        <p:txBody>
          <a:bodyPr/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3632448" cy="1224136"/>
          </a:xfrm>
        </p:spPr>
        <p:txBody>
          <a:bodyPr/>
          <a:lstStyle/>
          <a:p>
            <a:r>
              <a:rPr lang="de-AT" dirty="0" smtClean="0">
                <a:solidFill>
                  <a:schemeClr val="tx1"/>
                </a:solidFill>
              </a:rPr>
              <a:t>Diözesane Einrichtungen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5148064" y="1976636"/>
            <a:ext cx="3632448" cy="66027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solidFill>
                  <a:schemeClr val="tx1"/>
                </a:solidFill>
              </a:rPr>
              <a:t>Orden</a:t>
            </a: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467544" y="3501008"/>
            <a:ext cx="3632448" cy="122413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solidFill>
                  <a:schemeClr val="tx1"/>
                </a:solidFill>
              </a:rPr>
              <a:t>Diözesen, Dekanate, Pfarren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5188024" y="3429000"/>
            <a:ext cx="3632448" cy="122413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solidFill>
                  <a:schemeClr val="tx1"/>
                </a:solidFill>
              </a:rPr>
              <a:t>Stifte, Klöster, Kongregationen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467544" y="5337212"/>
            <a:ext cx="3632448" cy="6120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400" dirty="0" smtClean="0">
                <a:solidFill>
                  <a:schemeClr val="tx1"/>
                </a:solidFill>
                <a:hlinkClick r:id="rId2"/>
              </a:rPr>
              <a:t>www.kirchenarchive.at</a:t>
            </a:r>
            <a:r>
              <a:rPr lang="de-AT" sz="2400" dirty="0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5260032" y="5301208"/>
            <a:ext cx="3632448" cy="6120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400" dirty="0" smtClean="0">
                <a:solidFill>
                  <a:schemeClr val="tx1"/>
                </a:solidFill>
                <a:hlinkClick r:id="rId2"/>
              </a:rPr>
              <a:t>www.ordensarchive.at</a:t>
            </a:r>
            <a:r>
              <a:rPr lang="de-AT" sz="2400" dirty="0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9" name="Pfeil nach unten 8"/>
          <p:cNvSpPr/>
          <p:nvPr/>
        </p:nvSpPr>
        <p:spPr>
          <a:xfrm>
            <a:off x="2306627" y="2924944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Pfeil nach unten 9"/>
          <p:cNvSpPr/>
          <p:nvPr/>
        </p:nvSpPr>
        <p:spPr>
          <a:xfrm>
            <a:off x="2306627" y="4725144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 nach unten 10"/>
          <p:cNvSpPr/>
          <p:nvPr/>
        </p:nvSpPr>
        <p:spPr>
          <a:xfrm>
            <a:off x="7004248" y="2893522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 nach unten 11"/>
          <p:cNvSpPr/>
          <p:nvPr/>
        </p:nvSpPr>
        <p:spPr>
          <a:xfrm>
            <a:off x="7031322" y="4693722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57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83568" y="404664"/>
            <a:ext cx="7772400" cy="79451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Historische Entwicklung</a:t>
            </a:r>
          </a:p>
        </p:txBody>
      </p:sp>
      <p:pic>
        <p:nvPicPr>
          <p:cNvPr id="4098" name="Picture 2" descr="https://upload.wikimedia.org/wikipedia/commons/e/e4/Austria_dioecesis_13sa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040"/>
            <a:ext cx="7056784" cy="4720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7992888" cy="5184576"/>
          </a:xfrm>
        </p:spPr>
        <p:txBody>
          <a:bodyPr/>
          <a:lstStyle/>
          <a:p>
            <a:pPr algn="l"/>
            <a:r>
              <a:rPr lang="de-AT" dirty="0" smtClean="0">
                <a:solidFill>
                  <a:schemeClr val="tx1"/>
                </a:solidFill>
              </a:rPr>
              <a:t>Ab 8. Jh. 	Bistum Passau </a:t>
            </a:r>
          </a:p>
          <a:p>
            <a:pPr algn="l"/>
            <a:r>
              <a:rPr lang="de-AT" dirty="0">
                <a:solidFill>
                  <a:schemeClr val="tx1"/>
                </a:solidFill>
              </a:rPr>
              <a:t>	</a:t>
            </a:r>
            <a:r>
              <a:rPr lang="de-AT" dirty="0" smtClean="0">
                <a:solidFill>
                  <a:schemeClr val="tx1"/>
                </a:solidFill>
              </a:rPr>
              <a:t>	Erzbistum Salzburg</a:t>
            </a:r>
          </a:p>
          <a:p>
            <a:pPr algn="l"/>
            <a:r>
              <a:rPr lang="de-AT" dirty="0" smtClean="0">
                <a:solidFill>
                  <a:schemeClr val="tx1"/>
                </a:solidFill>
              </a:rPr>
              <a:t>13. Jh. 	Offizialat unter/ober der Enns</a:t>
            </a:r>
          </a:p>
          <a:p>
            <a:pPr algn="l"/>
            <a:r>
              <a:rPr lang="de-AT" dirty="0" smtClean="0">
                <a:solidFill>
                  <a:schemeClr val="tx1"/>
                </a:solidFill>
              </a:rPr>
              <a:t>1469		Bistum Wien</a:t>
            </a:r>
          </a:p>
          <a:p>
            <a:pPr algn="l"/>
            <a:r>
              <a:rPr lang="de-AT" dirty="0">
                <a:solidFill>
                  <a:schemeClr val="tx1"/>
                </a:solidFill>
              </a:rPr>
              <a:t>	</a:t>
            </a:r>
            <a:r>
              <a:rPr lang="de-AT" dirty="0" smtClean="0">
                <a:solidFill>
                  <a:schemeClr val="tx1"/>
                </a:solidFill>
              </a:rPr>
              <a:t>	Bistum Wiener Neustadt</a:t>
            </a:r>
          </a:p>
          <a:p>
            <a:pPr algn="l"/>
            <a:r>
              <a:rPr lang="de-AT" dirty="0" smtClean="0">
                <a:solidFill>
                  <a:schemeClr val="tx1"/>
                </a:solidFill>
              </a:rPr>
              <a:t>1722 	Wien &gt;&gt; Erzdiözese</a:t>
            </a:r>
          </a:p>
          <a:p>
            <a:pPr marL="514350" indent="-514350" algn="l">
              <a:buAutoNum type="arabicPlain" startAt="1729"/>
            </a:pPr>
            <a:r>
              <a:rPr lang="de-AT" dirty="0" smtClean="0">
                <a:solidFill>
                  <a:schemeClr val="tx1"/>
                </a:solidFill>
              </a:rPr>
              <a:t> 	VUWW &gt;&gt; Wien</a:t>
            </a:r>
          </a:p>
          <a:p>
            <a:pPr marL="514350" indent="-514350" algn="l">
              <a:buAutoNum type="arabicPlain" startAt="1784"/>
            </a:pPr>
            <a:r>
              <a:rPr lang="de-AT" dirty="0" smtClean="0">
                <a:solidFill>
                  <a:schemeClr val="tx1"/>
                </a:solidFill>
              </a:rPr>
              <a:t> 	Aufhebung Bistum Wiener Neustadt</a:t>
            </a:r>
          </a:p>
          <a:p>
            <a:pPr algn="l"/>
            <a:r>
              <a:rPr lang="de-AT" dirty="0" smtClean="0">
                <a:solidFill>
                  <a:schemeClr val="tx1"/>
                </a:solidFill>
              </a:rPr>
              <a:t>1785		Bistum St. Pölten</a:t>
            </a:r>
            <a:endParaRPr lang="de-A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1.staticflickr.com/9/8091/8528983300_0d7efebc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8" y="2996952"/>
            <a:ext cx="4108594" cy="3081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864096"/>
          </a:xfrm>
        </p:spPr>
        <p:txBody>
          <a:bodyPr/>
          <a:lstStyle/>
          <a:p>
            <a:r>
              <a:rPr lang="de-A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Josephinische</a:t>
            </a:r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Einteilung 1785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831481" cy="3304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dz-museum.at/bilder/Ker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265040" cy="2899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39952" y="1585982"/>
            <a:ext cx="139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St. Pölten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92280" y="3861048"/>
            <a:ext cx="139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ED. Wien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99792" y="2276872"/>
            <a:ext cx="139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Bischof H.J. v. </a:t>
            </a:r>
            <a:r>
              <a:rPr lang="de-A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Kerens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52128"/>
          </a:xfrm>
        </p:spPr>
        <p:txBody>
          <a:bodyPr/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Konsistorialarchiv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000" dirty="0" smtClean="0"/>
              <a:t>(ab 1785)</a:t>
            </a:r>
            <a:endParaRPr lang="de-AT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75856" y="1916832"/>
            <a:ext cx="5256584" cy="396044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Wiener Neustädter Akten </a:t>
            </a:r>
          </a:p>
          <a:p>
            <a:pPr algn="l"/>
            <a:r>
              <a:rPr lang="de-AT" sz="2400" dirty="0" smtClean="0">
                <a:solidFill>
                  <a:schemeClr val="tx1"/>
                </a:solidFill>
              </a:rPr>
              <a:t>       </a:t>
            </a:r>
            <a:r>
              <a:rPr lang="de-AT" sz="1800" dirty="0" smtClean="0">
                <a:solidFill>
                  <a:schemeClr val="tx1"/>
                </a:solidFill>
              </a:rPr>
              <a:t>(Urkunden, Bücher, Dokumente 1469-1784)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Passauer Akten </a:t>
            </a:r>
          </a:p>
          <a:p>
            <a:pPr algn="l"/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smtClean="0">
                <a:solidFill>
                  <a:schemeClr val="tx1"/>
                </a:solidFill>
              </a:rPr>
              <a:t>         (Urkunden, Bücher, Dokumente ab Mitte 13. Jh.)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Akten bischöfliches Konsistorium, ab 1856 Ordinariat </a:t>
            </a:r>
          </a:p>
          <a:p>
            <a:pPr algn="l"/>
            <a:r>
              <a:rPr lang="de-AT" sz="2400" dirty="0" smtClean="0">
                <a:solidFill>
                  <a:schemeClr val="tx1"/>
                </a:solidFill>
              </a:rPr>
              <a:t>      </a:t>
            </a:r>
            <a:r>
              <a:rPr lang="de-AT" sz="1800" dirty="0" smtClean="0">
                <a:solidFill>
                  <a:schemeClr val="tx1"/>
                </a:solidFill>
              </a:rPr>
              <a:t>  (Protokolle, Dokumente)</a:t>
            </a:r>
            <a:endParaRPr lang="de-AT" sz="1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3006"/>
            <a:ext cx="2736304" cy="374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152128"/>
          </a:xfrm>
        </p:spPr>
        <p:txBody>
          <a:bodyPr/>
          <a:lstStyle/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Diözesanarchiv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000" dirty="0" smtClean="0"/>
              <a:t>(ab 1961)</a:t>
            </a:r>
            <a:endParaRPr lang="de-AT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2348880"/>
            <a:ext cx="5256584" cy="331236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Zentralarchiv bischöfliche Behörden </a:t>
            </a:r>
            <a:r>
              <a:rPr lang="de-AT" sz="1800" dirty="0" smtClean="0">
                <a:solidFill>
                  <a:schemeClr val="tx1"/>
                </a:solidFill>
              </a:rPr>
              <a:t>(Ordinariat, Bauamt, Finanzkammer, Gericht, Pastoralamt etc.)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Dekanate und Pfarren (424)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Klöster und Benefizien</a:t>
            </a:r>
            <a:r>
              <a:rPr lang="de-AT" dirty="0" smtClean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dirty="0" smtClean="0">
                <a:solidFill>
                  <a:schemeClr val="tx1"/>
                </a:solidFill>
              </a:rPr>
              <a:t>Diözesanbibliothek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41611"/>
            <a:ext cx="2952016" cy="393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9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1840" y="2204864"/>
            <a:ext cx="5904656" cy="316835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1"/>
                </a:solidFill>
              </a:rPr>
              <a:t>Bestandsumfang: ca. 6000 </a:t>
            </a:r>
            <a:r>
              <a:rPr lang="de-AT" sz="2800" dirty="0" err="1" smtClean="0">
                <a:solidFill>
                  <a:schemeClr val="tx1"/>
                </a:solidFill>
              </a:rPr>
              <a:t>lfm</a:t>
            </a:r>
            <a:endParaRPr lang="de-AT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1"/>
                </a:solidFill>
              </a:rPr>
              <a:t>Archivalische Einheiten: ca. 1 Million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1"/>
                </a:solidFill>
              </a:rPr>
              <a:t>Urkunden: 2000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1"/>
                </a:solidFill>
              </a:rPr>
              <a:t>Handschriften: 400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tx1"/>
                </a:solidFill>
              </a:rPr>
              <a:t>Benutzungen: 100 (physisch) / ca.800.000 (Internet)</a:t>
            </a:r>
            <a:endParaRPr lang="de-AT" sz="2800" dirty="0">
              <a:solidFill>
                <a:schemeClr val="tx1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60040" y="692696"/>
            <a:ext cx="7772400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Einige Zahlen …</a:t>
            </a:r>
            <a:endParaRPr lang="de-AT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7" y="1916832"/>
            <a:ext cx="2732243" cy="374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5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</Words>
  <Application>Microsoft Office PowerPoint</Application>
  <PresentationFormat>Bildschirmpräsentation (4:3)</PresentationFormat>
  <Paragraphs>60</Paragraphs>
  <Slides>28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</vt:lpstr>
      <vt:lpstr>Das Diözesanarchiv  St. Pölten </vt:lpstr>
      <vt:lpstr>Röm.-Kath. Kirche in Österreich</vt:lpstr>
      <vt:lpstr>Archive</vt:lpstr>
      <vt:lpstr>PowerPoint-Präsentation</vt:lpstr>
      <vt:lpstr>PowerPoint-Präsentation</vt:lpstr>
      <vt:lpstr>Josephinische Einteilung 1785</vt:lpstr>
      <vt:lpstr>Konsistorialarchiv (ab 1785)</vt:lpstr>
      <vt:lpstr>Diözesanarchiv (ab 1961)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odilo</cp:lastModifiedBy>
  <cp:revision>87</cp:revision>
  <dcterms:created xsi:type="dcterms:W3CDTF">2014-06-12T13:00:06Z</dcterms:created>
  <dcterms:modified xsi:type="dcterms:W3CDTF">2015-10-27T13:15:30Z</dcterms:modified>
</cp:coreProperties>
</file>