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sldIdLst>
    <p:sldId id="271" r:id="rId2"/>
    <p:sldId id="280"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289" r:id="rId32"/>
    <p:sldId id="281" r:id="rId33"/>
    <p:sldId id="287" r:id="rId34"/>
    <p:sldId id="286" r:id="rId35"/>
    <p:sldId id="288" r:id="rId36"/>
    <p:sldId id="318" r:id="rId37"/>
    <p:sldId id="319" r:id="rId38"/>
    <p:sldId id="320" r:id="rId39"/>
    <p:sldId id="321" r:id="rId40"/>
    <p:sldId id="322" r:id="rId41"/>
    <p:sldId id="323" r:id="rId42"/>
  </p:sldIdLst>
  <p:sldSz cx="9144000" cy="5143500" type="screen16x9"/>
  <p:notesSz cx="6797675" cy="9928225"/>
  <p:defaultText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a:srgbClr val="666666"/>
    <a:srgbClr val="0063A6"/>
    <a:srgbClr val="FFFFFF"/>
    <a:srgbClr val="0A52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snapToGrid="0" snapToObjects="1">
      <p:cViewPr>
        <p:scale>
          <a:sx n="107" d="100"/>
          <a:sy n="107" d="100"/>
        </p:scale>
        <p:origin x="-306" y="3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1775CB5-DA8E-3C45-9FFB-0CBF4AEE2A78}" type="datetimeFigureOut">
              <a:rPr lang="de-DE" smtClean="0"/>
              <a:t>14.12.2015</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1DEBA9D-5519-1147-9946-66438FC2E6CA}" type="slidenum">
              <a:rPr lang="de-DE" smtClean="0"/>
              <a:t>‹Nr.›</a:t>
            </a:fld>
            <a:endParaRPr lang="de-DE"/>
          </a:p>
        </p:txBody>
      </p:sp>
    </p:spTree>
    <p:extLst>
      <p:ext uri="{BB962C8B-B14F-4D97-AF65-F5344CB8AC3E}">
        <p14:creationId xmlns:p14="http://schemas.microsoft.com/office/powerpoint/2010/main" val="2552197196"/>
      </p:ext>
    </p:extLst>
  </p:cSld>
  <p:clrMap bg1="lt1" tx1="dk1" bg2="lt2" tx2="dk2" accent1="accent1" accent2="accent2" accent3="accent3" accent4="accent4" accent5="accent5" accent6="accent6" hlink="hlink" folHlink="folHlink"/>
  <p:notesStyle>
    <a:lvl1pPr marL="0" algn="l" defTabSz="389626" rtl="0" eaLnBrk="1" latinLnBrk="0" hangingPunct="1">
      <a:defRPr sz="1000" kern="1200">
        <a:solidFill>
          <a:schemeClr val="tx1"/>
        </a:solidFill>
        <a:latin typeface="+mn-lt"/>
        <a:ea typeface="+mn-ea"/>
        <a:cs typeface="+mn-cs"/>
      </a:defRPr>
    </a:lvl1pPr>
    <a:lvl2pPr marL="389626" algn="l" defTabSz="389626" rtl="0" eaLnBrk="1" latinLnBrk="0" hangingPunct="1">
      <a:defRPr sz="1000" kern="1200">
        <a:solidFill>
          <a:schemeClr val="tx1"/>
        </a:solidFill>
        <a:latin typeface="+mn-lt"/>
        <a:ea typeface="+mn-ea"/>
        <a:cs typeface="+mn-cs"/>
      </a:defRPr>
    </a:lvl2pPr>
    <a:lvl3pPr marL="779252" algn="l" defTabSz="389626" rtl="0" eaLnBrk="1" latinLnBrk="0" hangingPunct="1">
      <a:defRPr sz="1000" kern="1200">
        <a:solidFill>
          <a:schemeClr val="tx1"/>
        </a:solidFill>
        <a:latin typeface="+mn-lt"/>
        <a:ea typeface="+mn-ea"/>
        <a:cs typeface="+mn-cs"/>
      </a:defRPr>
    </a:lvl3pPr>
    <a:lvl4pPr marL="1168878" algn="l" defTabSz="389626" rtl="0" eaLnBrk="1" latinLnBrk="0" hangingPunct="1">
      <a:defRPr sz="1000" kern="1200">
        <a:solidFill>
          <a:schemeClr val="tx1"/>
        </a:solidFill>
        <a:latin typeface="+mn-lt"/>
        <a:ea typeface="+mn-ea"/>
        <a:cs typeface="+mn-cs"/>
      </a:defRPr>
    </a:lvl4pPr>
    <a:lvl5pPr marL="1558503" algn="l" defTabSz="389626" rtl="0" eaLnBrk="1" latinLnBrk="0" hangingPunct="1">
      <a:defRPr sz="1000" kern="1200">
        <a:solidFill>
          <a:schemeClr val="tx1"/>
        </a:solidFill>
        <a:latin typeface="+mn-lt"/>
        <a:ea typeface="+mn-ea"/>
        <a:cs typeface="+mn-cs"/>
      </a:defRPr>
    </a:lvl5pPr>
    <a:lvl6pPr marL="1948129" algn="l" defTabSz="389626" rtl="0" eaLnBrk="1" latinLnBrk="0" hangingPunct="1">
      <a:defRPr sz="1000" kern="1200">
        <a:solidFill>
          <a:schemeClr val="tx1"/>
        </a:solidFill>
        <a:latin typeface="+mn-lt"/>
        <a:ea typeface="+mn-ea"/>
        <a:cs typeface="+mn-cs"/>
      </a:defRPr>
    </a:lvl6pPr>
    <a:lvl7pPr marL="2337755" algn="l" defTabSz="389626" rtl="0" eaLnBrk="1" latinLnBrk="0" hangingPunct="1">
      <a:defRPr sz="1000" kern="1200">
        <a:solidFill>
          <a:schemeClr val="tx1"/>
        </a:solidFill>
        <a:latin typeface="+mn-lt"/>
        <a:ea typeface="+mn-ea"/>
        <a:cs typeface="+mn-cs"/>
      </a:defRPr>
    </a:lvl7pPr>
    <a:lvl8pPr marL="2727381" algn="l" defTabSz="389626" rtl="0" eaLnBrk="1" latinLnBrk="0" hangingPunct="1">
      <a:defRPr sz="1000" kern="1200">
        <a:solidFill>
          <a:schemeClr val="tx1"/>
        </a:solidFill>
        <a:latin typeface="+mn-lt"/>
        <a:ea typeface="+mn-ea"/>
        <a:cs typeface="+mn-cs"/>
      </a:defRPr>
    </a:lvl8pPr>
    <a:lvl9pPr marL="3117007" algn="l" defTabSz="389626" rtl="0" eaLnBrk="1" latinLnBrk="0" hangingPunct="1">
      <a:defRPr sz="1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15638" y="1450399"/>
            <a:ext cx="6328923" cy="807027"/>
          </a:xfrm>
          <a:prstGeom prst="rect">
            <a:avLst/>
          </a:prstGeom>
        </p:spPr>
        <p:txBody>
          <a:bodyPr lIns="77925" tIns="38963" rIns="77925" bIns="38963"/>
          <a:lstStyle>
            <a:lvl1pPr algn="l">
              <a:defRPr sz="4300">
                <a:solidFill>
                  <a:srgbClr val="0063A6"/>
                </a:solidFill>
              </a:defRPr>
            </a:lvl1pPr>
          </a:lstStyle>
          <a:p>
            <a:r>
              <a:rPr lang="de-AT" dirty="0" smtClean="0"/>
              <a:t>Mastertitelformat </a:t>
            </a:r>
            <a:br>
              <a:rPr lang="de-AT" dirty="0" smtClean="0"/>
            </a:br>
            <a:r>
              <a:rPr lang="de-AT" dirty="0" smtClean="0"/>
              <a:t>bearbeiten</a:t>
            </a:r>
            <a:endParaRPr lang="de-DE" dirty="0"/>
          </a:p>
        </p:txBody>
      </p:sp>
      <p:sp>
        <p:nvSpPr>
          <p:cNvPr id="3" name="Untertitel 2"/>
          <p:cNvSpPr>
            <a:spLocks noGrp="1"/>
          </p:cNvSpPr>
          <p:nvPr>
            <p:ph type="subTitle" idx="1" hasCustomPrompt="1"/>
          </p:nvPr>
        </p:nvSpPr>
        <p:spPr>
          <a:xfrm>
            <a:off x="415638" y="2626323"/>
            <a:ext cx="6328923" cy="886900"/>
          </a:xfrm>
        </p:spPr>
        <p:txBody>
          <a:bodyPr>
            <a:normAutofit/>
          </a:bodyPr>
          <a:lstStyle>
            <a:lvl1pPr marL="0" indent="0" algn="l">
              <a:lnSpc>
                <a:spcPct val="90000"/>
              </a:lnSpc>
              <a:buNone/>
              <a:defRPr sz="2300">
                <a:solidFill>
                  <a:srgbClr val="535353"/>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de-AT" dirty="0" smtClean="0"/>
              <a:t>Master-Untertitelformat </a:t>
            </a:r>
          </a:p>
          <a:p>
            <a:r>
              <a:rPr lang="de-AT" dirty="0" smtClean="0"/>
              <a:t>Calibri Standard 26 Punkt</a:t>
            </a:r>
            <a:endParaRPr lang="de-DE" dirty="0"/>
          </a:p>
        </p:txBody>
      </p:sp>
      <p:sp>
        <p:nvSpPr>
          <p:cNvPr id="7" name="Inhaltsplatzhalter 6"/>
          <p:cNvSpPr>
            <a:spLocks noGrp="1"/>
          </p:cNvSpPr>
          <p:nvPr>
            <p:ph sz="quarter" idx="10" hasCustomPrompt="1"/>
          </p:nvPr>
        </p:nvSpPr>
        <p:spPr>
          <a:xfrm>
            <a:off x="415639" y="4234816"/>
            <a:ext cx="4133503" cy="344805"/>
          </a:xfrm>
        </p:spPr>
        <p:txBody>
          <a:bodyPr>
            <a:noAutofit/>
          </a:bodyPr>
          <a:lstStyle>
            <a:lvl1pPr>
              <a:defRPr sz="1600" b="1">
                <a:solidFill>
                  <a:srgbClr val="666666"/>
                </a:solidFill>
              </a:defRPr>
            </a:lvl1pPr>
          </a:lstStyle>
          <a:p>
            <a:pPr lvl="0"/>
            <a:r>
              <a:rPr lang="de-DE" dirty="0" err="1" smtClean="0"/>
              <a:t>ErstellerIn</a:t>
            </a:r>
            <a:endParaRPr lang="de-AT" dirty="0"/>
          </a:p>
        </p:txBody>
      </p:sp>
      <p:sp>
        <p:nvSpPr>
          <p:cNvPr id="8" name="Inhaltsplatzhalter 6"/>
          <p:cNvSpPr>
            <a:spLocks noGrp="1"/>
          </p:cNvSpPr>
          <p:nvPr>
            <p:ph sz="quarter" idx="11" hasCustomPrompt="1"/>
          </p:nvPr>
        </p:nvSpPr>
        <p:spPr>
          <a:xfrm>
            <a:off x="6438900" y="4234816"/>
            <a:ext cx="2247899" cy="344805"/>
          </a:xfrm>
        </p:spPr>
        <p:txBody>
          <a:bodyPr>
            <a:noAutofit/>
          </a:bodyPr>
          <a:lstStyle>
            <a:lvl1pPr algn="r">
              <a:defRPr sz="1400" b="0">
                <a:solidFill>
                  <a:srgbClr val="666666"/>
                </a:solidFill>
              </a:defRPr>
            </a:lvl1pPr>
          </a:lstStyle>
          <a:p>
            <a:pPr lvl="0"/>
            <a:r>
              <a:rPr lang="de-DE" dirty="0" smtClean="0"/>
              <a:t>Ort, Datum</a:t>
            </a:r>
            <a:endParaRPr lang="de-AT" dirty="0"/>
          </a:p>
        </p:txBody>
      </p:sp>
    </p:spTree>
    <p:extLst>
      <p:ext uri="{BB962C8B-B14F-4D97-AF65-F5344CB8AC3E}">
        <p14:creationId xmlns:p14="http://schemas.microsoft.com/office/powerpoint/2010/main" val="5773727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sfolie (Text, Grafik,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Foliennummernplatzhalter 2"/>
          <p:cNvSpPr>
            <a:spLocks noGrp="1"/>
          </p:cNvSpPr>
          <p:nvPr>
            <p:ph type="sldNum" sz="quarter" idx="10"/>
          </p:nvPr>
        </p:nvSpPr>
        <p:spPr/>
        <p:txBody>
          <a:bodyPr/>
          <a:lstStyle/>
          <a:p>
            <a:fld id="{20166E51-7DC7-7047-B811-A7233D3B7FD6}" type="slidenum">
              <a:rPr lang="de-DE" smtClean="0"/>
              <a:pPr/>
              <a:t>‹Nr.›</a:t>
            </a:fld>
            <a:endParaRPr lang="de-DE" dirty="0"/>
          </a:p>
        </p:txBody>
      </p:sp>
      <p:sp>
        <p:nvSpPr>
          <p:cNvPr id="4" name="Fußzeilenplatzhalter 3"/>
          <p:cNvSpPr>
            <a:spLocks noGrp="1"/>
          </p:cNvSpPr>
          <p:nvPr>
            <p:ph type="ftr" sz="quarter" idx="11"/>
          </p:nvPr>
        </p:nvSpPr>
        <p:spPr/>
        <p:txBody>
          <a:bodyPr/>
          <a:lstStyle/>
          <a:p>
            <a:r>
              <a:rPr lang="de-AT" smtClean="0"/>
              <a:t>Max Mustermann</a:t>
            </a:r>
            <a:endParaRPr lang="de-AT" dirty="0"/>
          </a:p>
        </p:txBody>
      </p:sp>
      <p:sp>
        <p:nvSpPr>
          <p:cNvPr id="6" name="Inhaltsplatzhalter 5"/>
          <p:cNvSpPr>
            <a:spLocks noGrp="1"/>
          </p:cNvSpPr>
          <p:nvPr>
            <p:ph sz="quarter" idx="12"/>
          </p:nvPr>
        </p:nvSpPr>
        <p:spPr>
          <a:xfrm>
            <a:off x="415925" y="1244601"/>
            <a:ext cx="8307388" cy="3368675"/>
          </a:xfrm>
        </p:spPr>
        <p:txBody>
          <a:bodyPr/>
          <a:lstStyle>
            <a:lvl4pPr>
              <a:lnSpc>
                <a:spcPct val="100000"/>
              </a:lnSpc>
              <a:spcBef>
                <a:spcPts val="0"/>
              </a:spcBef>
              <a:spcAft>
                <a:spcPts val="600"/>
              </a:spcAft>
              <a:defRPr/>
            </a:lvl4pPr>
            <a:lvl5pPr>
              <a:lnSpc>
                <a:spcPct val="100000"/>
              </a:lnSpc>
              <a:spcBef>
                <a:spcPts val="0"/>
              </a:spcBef>
              <a:spcAft>
                <a:spcPts val="600"/>
              </a:spcAft>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Tree>
    <p:extLst>
      <p:ext uri="{BB962C8B-B14F-4D97-AF65-F5344CB8AC3E}">
        <p14:creationId xmlns:p14="http://schemas.microsoft.com/office/powerpoint/2010/main" val="259509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und Text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Hier Titel einfügen</a:t>
            </a:r>
            <a:endParaRPr lang="de-AT" dirty="0"/>
          </a:p>
        </p:txBody>
      </p:sp>
      <p:sp>
        <p:nvSpPr>
          <p:cNvPr id="7" name="Fußzeilenplatzhalter 6"/>
          <p:cNvSpPr>
            <a:spLocks noGrp="1"/>
          </p:cNvSpPr>
          <p:nvPr>
            <p:ph type="ftr" sz="quarter" idx="10"/>
          </p:nvPr>
        </p:nvSpPr>
        <p:spPr/>
        <p:txBody>
          <a:bodyPr/>
          <a:lstStyle/>
          <a:p>
            <a:r>
              <a:rPr lang="de-AT" smtClean="0"/>
              <a:t>Max Mustermann</a:t>
            </a:r>
            <a:endParaRPr lang="de-AT" dirty="0"/>
          </a:p>
        </p:txBody>
      </p:sp>
      <p:sp>
        <p:nvSpPr>
          <p:cNvPr id="8" name="Foliennummernplatzhalter 7"/>
          <p:cNvSpPr>
            <a:spLocks noGrp="1"/>
          </p:cNvSpPr>
          <p:nvPr>
            <p:ph type="sldNum" sz="quarter" idx="11"/>
          </p:nvPr>
        </p:nvSpPr>
        <p:spPr/>
        <p:txBody>
          <a:bodyPr/>
          <a:lstStyle/>
          <a:p>
            <a:fld id="{20166E51-7DC7-7047-B811-A7233D3B7FD6}" type="slidenum">
              <a:rPr lang="de-DE" smtClean="0"/>
              <a:pPr/>
              <a:t>‹Nr.›</a:t>
            </a:fld>
            <a:endParaRPr lang="de-DE" dirty="0"/>
          </a:p>
        </p:txBody>
      </p:sp>
      <p:sp>
        <p:nvSpPr>
          <p:cNvPr id="10" name="Bildplatzhalter 9"/>
          <p:cNvSpPr>
            <a:spLocks noGrp="1"/>
          </p:cNvSpPr>
          <p:nvPr>
            <p:ph type="pic" sz="quarter" idx="12"/>
          </p:nvPr>
        </p:nvSpPr>
        <p:spPr>
          <a:xfrm>
            <a:off x="415638" y="1210033"/>
            <a:ext cx="3905539" cy="3384192"/>
          </a:xfrm>
        </p:spPr>
        <p:txBody>
          <a:bodyPr/>
          <a:lstStyle/>
          <a:p>
            <a:endParaRPr lang="de-AT" dirty="0"/>
          </a:p>
        </p:txBody>
      </p:sp>
      <p:sp>
        <p:nvSpPr>
          <p:cNvPr id="9" name="Textplatzhalter 8"/>
          <p:cNvSpPr>
            <a:spLocks noGrp="1"/>
          </p:cNvSpPr>
          <p:nvPr>
            <p:ph type="body" sz="quarter" idx="13"/>
          </p:nvPr>
        </p:nvSpPr>
        <p:spPr>
          <a:xfrm>
            <a:off x="4572002" y="1209675"/>
            <a:ext cx="4151313" cy="3384550"/>
          </a:xfrm>
        </p:spPr>
        <p:txBody>
          <a:bodyPr/>
          <a:lstStyle>
            <a:lvl3pPr>
              <a:spcBef>
                <a:spcPts val="0"/>
              </a:spcBef>
              <a:spcAft>
                <a:spcPts val="600"/>
              </a:spcAft>
              <a:defRPr/>
            </a:lvl3pPr>
            <a:lvl4pPr>
              <a:spcBef>
                <a:spcPts val="0"/>
              </a:spcBef>
              <a:spcAft>
                <a:spcPts val="600"/>
              </a:spcAft>
              <a:defRPr/>
            </a:lvl4pPr>
            <a:lvl5pPr>
              <a:spcAft>
                <a:spcPts val="600"/>
              </a:spcAft>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Tree>
    <p:extLst>
      <p:ext uri="{BB962C8B-B14F-4D97-AF65-F5344CB8AC3E}">
        <p14:creationId xmlns:p14="http://schemas.microsoft.com/office/powerpoint/2010/main" val="31959745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15636" y="1223784"/>
            <a:ext cx="8332828" cy="3370840"/>
          </a:xfrm>
          <a:prstGeom prst="rect">
            <a:avLst/>
          </a:prstGeom>
        </p:spPr>
        <p:txBody>
          <a:bodyPr vert="horz" lIns="77925" tIns="38963" rIns="77925" bIns="38963" rtlCol="0">
            <a:normAutofit/>
          </a:bodyPr>
          <a:lstStyle/>
          <a:p>
            <a:pPr lvl="0"/>
            <a:r>
              <a:rPr lang="de-AT" dirty="0" smtClean="0"/>
              <a:t>Mastertextformat Calibri Standard 23 Punkt </a:t>
            </a:r>
            <a:r>
              <a:rPr lang="de-AT" dirty="0" err="1" smtClean="0"/>
              <a:t>unigrau</a:t>
            </a:r>
            <a:endParaRPr lang="de-AT" dirty="0" smtClean="0"/>
          </a:p>
          <a:p>
            <a:pPr lvl="1"/>
            <a:r>
              <a:rPr lang="de-AT" dirty="0" smtClean="0"/>
              <a:t>Zweite Ebene Calibri Standard 20 Punkt </a:t>
            </a:r>
            <a:r>
              <a:rPr lang="de-AT" dirty="0" err="1" smtClean="0"/>
              <a:t>unigrau</a:t>
            </a:r>
            <a:endParaRPr lang="de-AT" dirty="0" smtClean="0"/>
          </a:p>
          <a:p>
            <a:pPr lvl="1"/>
            <a:r>
              <a:rPr lang="de-AT" dirty="0" smtClean="0"/>
              <a:t>Zweite Ebene Calibri Standard 20 Punkt </a:t>
            </a:r>
            <a:r>
              <a:rPr lang="de-AT" dirty="0" err="1" smtClean="0"/>
              <a:t>unigrau</a:t>
            </a:r>
            <a:endParaRPr lang="de-AT" dirty="0" smtClean="0"/>
          </a:p>
          <a:p>
            <a:pPr marL="642937" marR="0" lvl="2" indent="-285750" algn="l" defTabSz="389626" rtl="0" eaLnBrk="1" fontAlgn="auto" latinLnBrk="0" hangingPunct="1">
              <a:lnSpc>
                <a:spcPct val="100000"/>
              </a:lnSpc>
              <a:spcBef>
                <a:spcPts val="0"/>
              </a:spcBef>
              <a:spcAft>
                <a:spcPts val="600"/>
              </a:spcAft>
              <a:buClrTx/>
              <a:buSzTx/>
              <a:buFont typeface="Arial" panose="020B0604020202020204" pitchFamily="34" charset="0"/>
              <a:buChar char="•"/>
              <a:tabLst/>
            </a:pPr>
            <a:r>
              <a:rPr lang="de-AT" dirty="0" smtClean="0"/>
              <a:t>Dritte Ebene Calibri Fett 16 Punkt </a:t>
            </a:r>
            <a:r>
              <a:rPr lang="de-AT" dirty="0" err="1" smtClean="0"/>
              <a:t>unigrau</a:t>
            </a:r>
            <a:r>
              <a:rPr lang="de-AT" dirty="0" smtClean="0"/>
              <a:t> </a:t>
            </a:r>
          </a:p>
          <a:p>
            <a:pPr lvl="2"/>
            <a:r>
              <a:rPr lang="de-AT" dirty="0" smtClean="0"/>
              <a:t>Dritte Ebene Calibri Fett 16 Punkt </a:t>
            </a:r>
            <a:r>
              <a:rPr lang="de-AT" dirty="0" err="1" smtClean="0"/>
              <a:t>unigrau</a:t>
            </a:r>
            <a:endParaRPr lang="de-AT" dirty="0" smtClean="0"/>
          </a:p>
          <a:p>
            <a:pPr marL="268288" marR="0" lvl="1" indent="-268288" algn="l" defTabSz="389626" rtl="0" eaLnBrk="1" fontAlgn="auto" latinLnBrk="0" hangingPunct="1">
              <a:lnSpc>
                <a:spcPts val="1800"/>
              </a:lnSpc>
              <a:spcBef>
                <a:spcPts val="0"/>
              </a:spcBef>
              <a:spcAft>
                <a:spcPts val="800"/>
              </a:spcAft>
              <a:buClrTx/>
              <a:buSzTx/>
              <a:buFont typeface="Arial"/>
              <a:buChar char="–"/>
              <a:tabLst/>
              <a:defRPr/>
            </a:pPr>
            <a:r>
              <a:rPr lang="de-AT" dirty="0" smtClean="0"/>
              <a:t>Zweite Ebene Calibri Standard 16 Punkt </a:t>
            </a:r>
            <a:r>
              <a:rPr lang="de-AT" dirty="0" err="1" smtClean="0"/>
              <a:t>unigrau</a:t>
            </a:r>
            <a:endParaRPr lang="de-AT" dirty="0" smtClean="0"/>
          </a:p>
          <a:p>
            <a:pPr lvl="2"/>
            <a:r>
              <a:rPr lang="de-AT" dirty="0" smtClean="0"/>
              <a:t>Dritte Ebene Calibri Fett 16 Punkt </a:t>
            </a:r>
            <a:r>
              <a:rPr lang="de-AT" dirty="0" err="1" smtClean="0"/>
              <a:t>unigrau</a:t>
            </a:r>
            <a:endParaRPr lang="de-AT" dirty="0" smtClean="0"/>
          </a:p>
          <a:p>
            <a:pPr marL="625475" marR="0" lvl="2" indent="-268288" algn="l" defTabSz="389626" rtl="0" eaLnBrk="1" fontAlgn="auto" latinLnBrk="0" hangingPunct="1">
              <a:lnSpc>
                <a:spcPct val="100000"/>
              </a:lnSpc>
              <a:spcBef>
                <a:spcPts val="0"/>
              </a:spcBef>
              <a:spcAft>
                <a:spcPts val="600"/>
              </a:spcAft>
              <a:buClrTx/>
              <a:buSzTx/>
              <a:buFont typeface="Arial"/>
              <a:buChar char="•"/>
              <a:tabLst/>
              <a:defRPr/>
            </a:pPr>
            <a:r>
              <a:rPr lang="de-AT" dirty="0" smtClean="0"/>
              <a:t>Dritte Ebene Calibri Fett 16 Punkt </a:t>
            </a:r>
            <a:r>
              <a:rPr lang="de-AT" dirty="0" err="1" smtClean="0"/>
              <a:t>unigrau</a:t>
            </a:r>
            <a:endParaRPr lang="de-AT" dirty="0" smtClean="0"/>
          </a:p>
          <a:p>
            <a:pPr marL="1346228" marR="0" lvl="3" indent="-268288" algn="l" defTabSz="389626" rtl="0" eaLnBrk="1" fontAlgn="auto" latinLnBrk="0" hangingPunct="1">
              <a:lnSpc>
                <a:spcPct val="100000"/>
              </a:lnSpc>
              <a:spcBef>
                <a:spcPts val="0"/>
              </a:spcBef>
              <a:spcAft>
                <a:spcPts val="600"/>
              </a:spcAft>
              <a:buClrTx/>
              <a:buSzTx/>
              <a:buFont typeface="Arial"/>
              <a:buChar char="•"/>
              <a:tabLst/>
              <a:defRPr/>
            </a:pPr>
            <a:r>
              <a:rPr lang="de-DE" dirty="0" smtClean="0"/>
              <a:t>Vierte Ebene Calibri Standard 16 </a:t>
            </a:r>
            <a:r>
              <a:rPr lang="de-DE" dirty="0" err="1" smtClean="0"/>
              <a:t>unigrau</a:t>
            </a:r>
            <a:endParaRPr lang="de-DE" dirty="0" smtClean="0"/>
          </a:p>
          <a:p>
            <a:pPr marL="1753316" marR="0" lvl="4" indent="-194813" algn="l" defTabSz="389626" rtl="0" eaLnBrk="1" fontAlgn="auto" latinLnBrk="0" hangingPunct="1">
              <a:lnSpc>
                <a:spcPct val="100000"/>
              </a:lnSpc>
              <a:spcBef>
                <a:spcPct val="20000"/>
              </a:spcBef>
              <a:spcAft>
                <a:spcPts val="600"/>
              </a:spcAft>
              <a:buClrTx/>
              <a:buSzTx/>
              <a:buFont typeface="Arial"/>
              <a:buChar char="»"/>
              <a:tabLst/>
              <a:defRPr/>
            </a:pPr>
            <a:r>
              <a:rPr lang="de-DE" dirty="0" smtClean="0"/>
              <a:t>Fünfte Ebene Calibri Standard </a:t>
            </a:r>
            <a:r>
              <a:rPr lang="de-DE" dirty="0" err="1" smtClean="0"/>
              <a:t>uniblau</a:t>
            </a:r>
            <a:endParaRPr lang="de-AT" dirty="0" smtClean="0"/>
          </a:p>
          <a:p>
            <a:pPr lvl="1"/>
            <a:endParaRPr lang="de-AT" dirty="0" smtClean="0"/>
          </a:p>
        </p:txBody>
      </p:sp>
      <p:sp>
        <p:nvSpPr>
          <p:cNvPr id="6" name="Foliennummernplatzhalter 5"/>
          <p:cNvSpPr>
            <a:spLocks noGrp="1"/>
          </p:cNvSpPr>
          <p:nvPr>
            <p:ph type="sldNum" sz="quarter" idx="4"/>
          </p:nvPr>
        </p:nvSpPr>
        <p:spPr>
          <a:xfrm>
            <a:off x="6590504" y="4709085"/>
            <a:ext cx="2133599" cy="273844"/>
          </a:xfrm>
          <a:prstGeom prst="rect">
            <a:avLst/>
          </a:prstGeom>
        </p:spPr>
        <p:txBody>
          <a:bodyPr vert="horz" lIns="77925" tIns="38963" rIns="77925" bIns="38963" rtlCol="0" anchor="ctr"/>
          <a:lstStyle>
            <a:lvl1pPr algn="r">
              <a:defRPr sz="900">
                <a:solidFill>
                  <a:srgbClr val="666666"/>
                </a:solidFill>
              </a:defRPr>
            </a:lvl1pPr>
          </a:lstStyle>
          <a:p>
            <a:fld id="{20166E51-7DC7-7047-B811-A7233D3B7FD6}" type="slidenum">
              <a:rPr lang="de-DE" smtClean="0"/>
              <a:pPr/>
              <a:t>‹Nr.›</a:t>
            </a:fld>
            <a:endParaRPr lang="de-DE" dirty="0"/>
          </a:p>
        </p:txBody>
      </p:sp>
      <p:cxnSp>
        <p:nvCxnSpPr>
          <p:cNvPr id="7" name="Gerade Verbindung 6"/>
          <p:cNvCxnSpPr/>
          <p:nvPr userDrawn="1"/>
        </p:nvCxnSpPr>
        <p:spPr>
          <a:xfrm>
            <a:off x="395536" y="4705703"/>
            <a:ext cx="8352928" cy="1"/>
          </a:xfrm>
          <a:prstGeom prst="line">
            <a:avLst/>
          </a:prstGeom>
          <a:ln w="9525" cmpd="sng">
            <a:solidFill>
              <a:srgbClr val="666666"/>
            </a:solidFill>
          </a:ln>
          <a:effectLst/>
        </p:spPr>
        <p:style>
          <a:lnRef idx="2">
            <a:schemeClr val="accent1"/>
          </a:lnRef>
          <a:fillRef idx="0">
            <a:schemeClr val="accent1"/>
          </a:fillRef>
          <a:effectRef idx="1">
            <a:schemeClr val="accent1"/>
          </a:effectRef>
          <a:fontRef idx="minor">
            <a:schemeClr val="tx1"/>
          </a:fontRef>
        </p:style>
      </p:cxnSp>
      <p:sp>
        <p:nvSpPr>
          <p:cNvPr id="2" name="Titelplatzhalter 1"/>
          <p:cNvSpPr>
            <a:spLocks noGrp="1"/>
          </p:cNvSpPr>
          <p:nvPr>
            <p:ph type="title"/>
          </p:nvPr>
        </p:nvSpPr>
        <p:spPr>
          <a:xfrm>
            <a:off x="415638" y="336885"/>
            <a:ext cx="6246421" cy="818148"/>
          </a:xfrm>
          <a:prstGeom prst="rect">
            <a:avLst/>
          </a:prstGeom>
        </p:spPr>
        <p:txBody>
          <a:bodyPr vert="horz" lIns="91440" tIns="45720" rIns="91440" bIns="45720" rtlCol="0" anchor="t" anchorCtr="0">
            <a:noAutofit/>
          </a:bodyPr>
          <a:lstStyle/>
          <a:p>
            <a:r>
              <a:rPr lang="de-DE" dirty="0" smtClean="0"/>
              <a:t>Hier können Sie Ihren Titel bearbeiten</a:t>
            </a:r>
            <a:endParaRPr lang="de-AT" dirty="0"/>
          </a:p>
        </p:txBody>
      </p:sp>
      <p:sp>
        <p:nvSpPr>
          <p:cNvPr id="5" name="Fußzeilenplatzhalter 4"/>
          <p:cNvSpPr>
            <a:spLocks noGrp="1"/>
          </p:cNvSpPr>
          <p:nvPr>
            <p:ph type="ftr" sz="quarter" idx="3"/>
          </p:nvPr>
        </p:nvSpPr>
        <p:spPr>
          <a:xfrm>
            <a:off x="415636" y="4708293"/>
            <a:ext cx="2895600" cy="274637"/>
          </a:xfrm>
          <a:prstGeom prst="rect">
            <a:avLst/>
          </a:prstGeom>
        </p:spPr>
        <p:txBody>
          <a:bodyPr vert="horz" lIns="91440" tIns="45720" rIns="91440" bIns="45720" rtlCol="0" anchor="ctr"/>
          <a:lstStyle>
            <a:lvl1pPr algn="l">
              <a:defRPr lang="de-AT" sz="900" kern="1200" dirty="0">
                <a:solidFill>
                  <a:srgbClr val="666666"/>
                </a:solidFill>
                <a:latin typeface="+mn-lt"/>
                <a:ea typeface="+mn-ea"/>
                <a:cs typeface="+mn-cs"/>
              </a:defRPr>
            </a:lvl1pPr>
          </a:lstStyle>
          <a:p>
            <a:r>
              <a:rPr lang="de-AT" smtClean="0"/>
              <a:t>Max Mustermann</a:t>
            </a:r>
            <a:endParaRPr lang="de-AT" dirty="0"/>
          </a:p>
        </p:txBody>
      </p:sp>
      <p:pic>
        <p:nvPicPr>
          <p:cNvPr id="9" name="Bild 8" descr="UNI-Logo_CMYK.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24135" y="321592"/>
            <a:ext cx="1803399" cy="497552"/>
          </a:xfrm>
          <a:prstGeom prst="rect">
            <a:avLst/>
          </a:prstGeom>
        </p:spPr>
      </p:pic>
    </p:spTree>
    <p:extLst>
      <p:ext uri="{BB962C8B-B14F-4D97-AF65-F5344CB8AC3E}">
        <p14:creationId xmlns:p14="http://schemas.microsoft.com/office/powerpoint/2010/main" val="29230659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Lst>
  <p:timing>
    <p:tnLst>
      <p:par>
        <p:cTn id="1" dur="indefinite" restart="never" nodeType="tmRoot"/>
      </p:par>
    </p:tnLst>
  </p:timing>
  <p:hf hdr="0" dt="0"/>
  <p:txStyles>
    <p:titleStyle>
      <a:lvl1pPr algn="l" defTabSz="389626" rtl="0" eaLnBrk="1" latinLnBrk="0" hangingPunct="1">
        <a:lnSpc>
          <a:spcPct val="80000"/>
        </a:lnSpc>
        <a:spcBef>
          <a:spcPts val="0"/>
        </a:spcBef>
        <a:buNone/>
        <a:defRPr sz="3200" kern="1200" baseline="0">
          <a:solidFill>
            <a:schemeClr val="tx1"/>
          </a:solidFill>
          <a:latin typeface="+mj-lt"/>
          <a:ea typeface="+mj-ea"/>
          <a:cs typeface="+mj-cs"/>
        </a:defRPr>
      </a:lvl1pPr>
    </p:titleStyle>
    <p:bodyStyle>
      <a:lvl1pPr marL="0" indent="0" algn="l" defTabSz="389626" rtl="0" eaLnBrk="1" latinLnBrk="0" hangingPunct="1">
        <a:lnSpc>
          <a:spcPct val="90000"/>
        </a:lnSpc>
        <a:spcBef>
          <a:spcPts val="0"/>
        </a:spcBef>
        <a:spcAft>
          <a:spcPts val="600"/>
        </a:spcAft>
        <a:buFont typeface="Arial"/>
        <a:buNone/>
        <a:defRPr lang="de-AT" sz="2300" b="1" kern="1200" dirty="0" smtClean="0">
          <a:solidFill>
            <a:srgbClr val="535353"/>
          </a:solidFill>
          <a:latin typeface="+mn-lt"/>
          <a:ea typeface="+mn-ea"/>
          <a:cs typeface="+mn-cs"/>
        </a:defRPr>
      </a:lvl1pPr>
      <a:lvl2pPr marL="268288" marR="0" indent="-268288" algn="l" defTabSz="389626" rtl="0" eaLnBrk="1" fontAlgn="auto" latinLnBrk="0" hangingPunct="1">
        <a:lnSpc>
          <a:spcPts val="1800"/>
        </a:lnSpc>
        <a:spcBef>
          <a:spcPts val="0"/>
        </a:spcBef>
        <a:spcAft>
          <a:spcPts val="800"/>
        </a:spcAft>
        <a:buClrTx/>
        <a:buSzTx/>
        <a:buFont typeface="Arial"/>
        <a:buChar char="–"/>
        <a:tabLst/>
        <a:defRPr lang="de-AT" sz="2000" kern="1200" dirty="0" smtClean="0">
          <a:solidFill>
            <a:srgbClr val="535353"/>
          </a:solidFill>
          <a:latin typeface="+mn-lt"/>
          <a:ea typeface="+mn-ea"/>
          <a:cs typeface="+mn-cs"/>
        </a:defRPr>
      </a:lvl2pPr>
      <a:lvl3pPr marL="642937" marR="0" indent="-285750" algn="l" defTabSz="389626" rtl="0" eaLnBrk="1" fontAlgn="auto" latinLnBrk="0" hangingPunct="1">
        <a:lnSpc>
          <a:spcPct val="100000"/>
        </a:lnSpc>
        <a:spcBef>
          <a:spcPts val="0"/>
        </a:spcBef>
        <a:spcAft>
          <a:spcPts val="600"/>
        </a:spcAft>
        <a:buClrTx/>
        <a:buSzTx/>
        <a:buFont typeface="Arial" panose="020B0604020202020204" pitchFamily="34" charset="0"/>
        <a:buChar char="•"/>
        <a:tabLst/>
        <a:defRPr lang="de-AT" sz="1600" b="0" kern="1200" dirty="0" smtClean="0">
          <a:solidFill>
            <a:srgbClr val="535353"/>
          </a:solidFill>
          <a:latin typeface="+mn-lt"/>
          <a:ea typeface="+mn-ea"/>
          <a:cs typeface="+mn-cs"/>
        </a:defRPr>
      </a:lvl3pPr>
      <a:lvl4pPr marL="1363690" indent="-194813" algn="l" defTabSz="389626" rtl="0" eaLnBrk="1" latinLnBrk="0" hangingPunct="1">
        <a:lnSpc>
          <a:spcPts val="1500"/>
        </a:lnSpc>
        <a:spcBef>
          <a:spcPts val="300"/>
        </a:spcBef>
        <a:spcAft>
          <a:spcPts val="0"/>
        </a:spcAft>
        <a:buFont typeface="Arial"/>
        <a:buChar char="–"/>
        <a:defRPr sz="1600" kern="1200" cap="all" baseline="0">
          <a:solidFill>
            <a:srgbClr val="666666"/>
          </a:solidFill>
          <a:latin typeface="+mn-lt"/>
          <a:ea typeface="+mn-ea"/>
          <a:cs typeface="+mn-cs"/>
        </a:defRPr>
      </a:lvl4pPr>
      <a:lvl5pPr marL="1753316" indent="-194813" algn="l" defTabSz="389626" rtl="0" eaLnBrk="1" latinLnBrk="0" hangingPunct="1">
        <a:lnSpc>
          <a:spcPts val="1500"/>
        </a:lnSpc>
        <a:spcBef>
          <a:spcPts val="300"/>
        </a:spcBef>
        <a:spcAft>
          <a:spcPts val="0"/>
        </a:spcAft>
        <a:buFont typeface="Arial"/>
        <a:buChar char="»"/>
        <a:defRPr lang="de-AT" sz="1600" kern="1200" baseline="0" dirty="0" smtClean="0">
          <a:solidFill>
            <a:schemeClr val="tx1"/>
          </a:solidFill>
          <a:latin typeface="+mn-lt"/>
          <a:ea typeface="+mn-ea"/>
          <a:cs typeface="+mn-cs"/>
        </a:defRPr>
      </a:lvl5pPr>
      <a:lvl6pPr marL="2142942" indent="-194813" algn="l" defTabSz="389626" rtl="0" eaLnBrk="1" latinLnBrk="0" hangingPunct="1">
        <a:spcBef>
          <a:spcPct val="20000"/>
        </a:spcBef>
        <a:buFont typeface="Arial"/>
        <a:buChar char="•"/>
        <a:defRPr sz="1700" kern="1200">
          <a:solidFill>
            <a:schemeClr val="tx1"/>
          </a:solidFill>
          <a:latin typeface="+mn-lt"/>
          <a:ea typeface="+mn-ea"/>
          <a:cs typeface="+mn-cs"/>
        </a:defRPr>
      </a:lvl6pPr>
      <a:lvl7pPr marL="2532568" indent="-194813" algn="l" defTabSz="389626" rtl="0" eaLnBrk="1" latinLnBrk="0" hangingPunct="1">
        <a:spcBef>
          <a:spcPct val="20000"/>
        </a:spcBef>
        <a:buFont typeface="Arial"/>
        <a:buChar char="•"/>
        <a:defRPr sz="1700" kern="1200">
          <a:solidFill>
            <a:schemeClr val="tx1"/>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univie.ac.at/mtbl02/2010_2011/2010_2011_47.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copeq.cc.univie.ac.at/Query/suchinfo.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opeq.cc.univie.ac.at/Query/suchinfo.aspx" TargetMode="External"/><Relationship Id="rId2" Type="http://schemas.openxmlformats.org/officeDocument/2006/relationships/hyperlink" Target="http://bibliothek.univie.ac.at/archiv/"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geschichte.univie.ac.a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smtClean="0"/>
              <a:t>Das Archiv der Universität Wien</a:t>
            </a:r>
            <a:endParaRPr lang="de-AT" dirty="0"/>
          </a:p>
        </p:txBody>
      </p:sp>
      <p:sp>
        <p:nvSpPr>
          <p:cNvPr id="3" name="Untertitel 2"/>
          <p:cNvSpPr>
            <a:spLocks noGrp="1"/>
          </p:cNvSpPr>
          <p:nvPr>
            <p:ph type="subTitle" idx="1"/>
          </p:nvPr>
        </p:nvSpPr>
        <p:spPr/>
        <p:txBody>
          <a:bodyPr/>
          <a:lstStyle/>
          <a:p>
            <a:r>
              <a:rPr lang="de-AT" dirty="0" smtClean="0"/>
              <a:t>Geschichte, Bestände, Aufgaben</a:t>
            </a:r>
            <a:endParaRPr lang="de-AT" dirty="0"/>
          </a:p>
        </p:txBody>
      </p:sp>
      <p:sp>
        <p:nvSpPr>
          <p:cNvPr id="4" name="Inhaltsplatzhalter 3"/>
          <p:cNvSpPr>
            <a:spLocks noGrp="1"/>
          </p:cNvSpPr>
          <p:nvPr>
            <p:ph sz="quarter" idx="10"/>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1"/>
          </p:nvPr>
        </p:nvSpPr>
        <p:spPr/>
        <p:txBody>
          <a:bodyPr/>
          <a:lstStyle/>
          <a:p>
            <a:r>
              <a:rPr lang="de-AT" dirty="0" smtClean="0"/>
              <a:t>Brno, 15.12.2015</a:t>
            </a:r>
            <a:endParaRPr lang="de-AT" dirty="0"/>
          </a:p>
        </p:txBody>
      </p:sp>
    </p:spTree>
    <p:extLst>
      <p:ext uri="{BB962C8B-B14F-4D97-AF65-F5344CB8AC3E}">
        <p14:creationId xmlns:p14="http://schemas.microsoft.com/office/powerpoint/2010/main" val="327589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(8)</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10</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1244601"/>
            <a:ext cx="6553046" cy="3368675"/>
          </a:xfrm>
        </p:spPr>
        <p:txBody>
          <a:bodyPr>
            <a:normAutofit fontScale="92500" lnSpcReduction="10000"/>
          </a:bodyPr>
          <a:lstStyle/>
          <a:p>
            <a:r>
              <a:rPr lang="de-AT" sz="2400" b="0" dirty="0" smtClean="0"/>
              <a:t>Entwicklung zum „Zentralarchiv“ der Universität im Dienste der historischen Forschung:</a:t>
            </a:r>
            <a:endParaRPr lang="de-AT" sz="2000" b="0" dirty="0" smtClean="0"/>
          </a:p>
          <a:p>
            <a:pPr marL="342900" indent="-342900">
              <a:buFont typeface="Symbol" panose="05050102010706020507" pitchFamily="18" charset="2"/>
              <a:buChar char="-"/>
            </a:pPr>
            <a:r>
              <a:rPr lang="de-AT" sz="2000" b="0" dirty="0" smtClean="0"/>
              <a:t>1874: Theodor von </a:t>
            </a:r>
            <a:r>
              <a:rPr lang="de-AT" sz="2000" b="0" dirty="0" err="1" smtClean="0"/>
              <a:t>Sickel</a:t>
            </a:r>
            <a:r>
              <a:rPr lang="de-AT" sz="2000" b="0" dirty="0" smtClean="0"/>
              <a:t> (Professor der historischen Hilfswissenschaften, Direktor des Instituts für Österreichische Geschichtsforschung) empfiehlt die Ablieferung der alten Registratur (in „grauenhaftem Zustand“) an das Universitätsarchiv </a:t>
            </a:r>
          </a:p>
          <a:p>
            <a:pPr marL="342900" indent="-342900">
              <a:buFont typeface="Symbol" panose="05050102010706020507" pitchFamily="18" charset="2"/>
              <a:buChar char="-"/>
            </a:pPr>
            <a:r>
              <a:rPr lang="de-AT" sz="2000" b="0" dirty="0" smtClean="0"/>
              <a:t>Dies ist ein Teil von </a:t>
            </a:r>
            <a:r>
              <a:rPr lang="de-AT" sz="2000" b="0" dirty="0" err="1" smtClean="0"/>
              <a:t>Sickels</a:t>
            </a:r>
            <a:r>
              <a:rPr lang="de-AT" sz="2000" b="0" dirty="0" smtClean="0"/>
              <a:t> Aktivitäten zur Sicherung von Archivbeständen und zur Weiterentwicklung des Archivwesens in Österreich: </a:t>
            </a:r>
            <a:r>
              <a:rPr lang="de-AT" sz="2000" b="0" dirty="0"/>
              <a:t>1869 Archiv-Enquete, 1873 Errichtung der Archivsektion der Zentralkommission für Kunst und historische </a:t>
            </a:r>
            <a:r>
              <a:rPr lang="de-AT" sz="2000" b="0" dirty="0" smtClean="0"/>
              <a:t>Denkmale (vornehmliche Aufgabe: Sicherung von privaten und nicht-staatlichen Archiven)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790" y="1155033"/>
            <a:ext cx="1713132" cy="257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7164280" y="3986074"/>
            <a:ext cx="1559823" cy="523220"/>
          </a:xfrm>
          <a:prstGeom prst="rect">
            <a:avLst/>
          </a:prstGeom>
          <a:noFill/>
        </p:spPr>
        <p:txBody>
          <a:bodyPr wrap="square" rtlCol="0">
            <a:spAutoFit/>
          </a:bodyPr>
          <a:lstStyle/>
          <a:p>
            <a:pPr algn="ctr"/>
            <a:r>
              <a:rPr lang="de-AT" sz="1400" dirty="0" smtClean="0">
                <a:solidFill>
                  <a:srgbClr val="535353"/>
                </a:solidFill>
              </a:rPr>
              <a:t>Theodor v. </a:t>
            </a:r>
            <a:r>
              <a:rPr lang="de-AT" sz="1400" dirty="0" err="1" smtClean="0">
                <a:solidFill>
                  <a:srgbClr val="535353"/>
                </a:solidFill>
              </a:rPr>
              <a:t>Sickel</a:t>
            </a:r>
            <a:r>
              <a:rPr lang="de-AT" sz="1400" dirty="0" smtClean="0">
                <a:solidFill>
                  <a:srgbClr val="535353"/>
                </a:solidFill>
              </a:rPr>
              <a:t> (1826-1908)</a:t>
            </a:r>
            <a:endParaRPr lang="de-AT" sz="1400" dirty="0">
              <a:solidFill>
                <a:srgbClr val="535353"/>
              </a:solidFill>
            </a:endParaRPr>
          </a:p>
        </p:txBody>
      </p:sp>
    </p:spTree>
    <p:extLst>
      <p:ext uri="{BB962C8B-B14F-4D97-AF65-F5344CB8AC3E}">
        <p14:creationId xmlns:p14="http://schemas.microsoft.com/office/powerpoint/2010/main" val="2384895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(9)</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11</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1244601"/>
            <a:ext cx="6553046" cy="3368675"/>
          </a:xfrm>
        </p:spPr>
        <p:txBody>
          <a:bodyPr>
            <a:normAutofit/>
          </a:bodyPr>
          <a:lstStyle/>
          <a:p>
            <a:r>
              <a:rPr lang="de-AT" sz="2400" b="0" dirty="0" smtClean="0"/>
              <a:t>Entwicklung zum „Zentralarchiv“ der Universität im Dienste der historischen Forschung:</a:t>
            </a:r>
            <a:endParaRPr lang="de-AT" sz="2000" b="0" dirty="0" smtClean="0"/>
          </a:p>
          <a:p>
            <a:pPr marL="342900" indent="-342900">
              <a:buFont typeface="Symbol" panose="05050102010706020507" pitchFamily="18" charset="2"/>
              <a:buChar char="-"/>
            </a:pPr>
            <a:r>
              <a:rPr lang="de-AT" sz="2000" b="0" dirty="0" smtClean="0"/>
              <a:t>1874: Bestellung von Karl </a:t>
            </a:r>
            <a:r>
              <a:rPr lang="de-AT" sz="2000" b="0" dirty="0" err="1" smtClean="0"/>
              <a:t>Schrauf</a:t>
            </a:r>
            <a:r>
              <a:rPr lang="de-AT" sz="2000" b="0" dirty="0" smtClean="0"/>
              <a:t> (Schüler des Theodor v. </a:t>
            </a:r>
            <a:r>
              <a:rPr lang="de-AT" sz="2000" b="0" dirty="0" err="1" smtClean="0"/>
              <a:t>Sickel</a:t>
            </a:r>
            <a:r>
              <a:rPr lang="de-AT" sz="2000" b="0" dirty="0" smtClean="0"/>
              <a:t>, Archivar im Haus-, Hof- und Staatsarchiv) zur (nebenamtlichen) Hilfskraft im Universitätsarchiv</a:t>
            </a:r>
          </a:p>
          <a:p>
            <a:pPr marL="342900" indent="-342900">
              <a:buFont typeface="Symbol" panose="05050102010706020507" pitchFamily="18" charset="2"/>
              <a:buChar char="-"/>
            </a:pPr>
            <a:r>
              <a:rPr lang="de-AT" sz="2000" b="0" dirty="0" err="1" smtClean="0"/>
              <a:t>Sickels</a:t>
            </a:r>
            <a:r>
              <a:rPr lang="de-AT" sz="2000" b="0" dirty="0" smtClean="0"/>
              <a:t> „Amtsinstruktion“ für </a:t>
            </a:r>
            <a:r>
              <a:rPr lang="de-AT" sz="2000" b="0" dirty="0" err="1" smtClean="0"/>
              <a:t>Schrauf</a:t>
            </a:r>
            <a:r>
              <a:rPr lang="de-AT" sz="2000" b="0" dirty="0"/>
              <a:t> </a:t>
            </a:r>
            <a:r>
              <a:rPr lang="de-AT" sz="2000" b="0" dirty="0" smtClean="0"/>
              <a:t>zur Ordnung der alten Registratur</a:t>
            </a:r>
            <a:r>
              <a:rPr lang="de-AT" sz="2000" b="0" dirty="0"/>
              <a:t>: </a:t>
            </a:r>
            <a:r>
              <a:rPr lang="de-AT" sz="2000" b="0" dirty="0" smtClean="0"/>
              <a:t>Der </a:t>
            </a:r>
            <a:r>
              <a:rPr lang="de-AT" sz="2000" b="0" dirty="0"/>
              <a:t>Archivkörper </a:t>
            </a:r>
            <a:r>
              <a:rPr lang="de-AT" sz="2000" b="0" dirty="0" smtClean="0"/>
              <a:t>soll „in </a:t>
            </a:r>
            <a:r>
              <a:rPr lang="de-AT" sz="2000" b="0" dirty="0"/>
              <a:t>seiner alten Ordnung </a:t>
            </a:r>
            <a:r>
              <a:rPr lang="de-AT" sz="2000" b="0" dirty="0" smtClean="0"/>
              <a:t>bleibe[n], </a:t>
            </a:r>
            <a:r>
              <a:rPr lang="de-AT" sz="2000" b="0" dirty="0" err="1"/>
              <a:t>respective</a:t>
            </a:r>
            <a:r>
              <a:rPr lang="de-AT" sz="2000" b="0" dirty="0"/>
              <a:t> wieder in dieselbe gebracht </a:t>
            </a:r>
            <a:r>
              <a:rPr lang="de-AT" sz="2000" b="0" dirty="0" smtClean="0"/>
              <a:t>werde[n].“ → Vorwegnahme von Provenienz- und </a:t>
            </a:r>
            <a:r>
              <a:rPr lang="de-AT" sz="2000" b="0" dirty="0" err="1" smtClean="0"/>
              <a:t>Registraturprinzip</a:t>
            </a:r>
            <a:endParaRPr lang="de-AT" sz="2000" b="0" dirty="0" smtClean="0"/>
          </a:p>
        </p:txBody>
      </p:sp>
      <p:sp>
        <p:nvSpPr>
          <p:cNvPr id="6" name="Textfeld 5"/>
          <p:cNvSpPr txBox="1"/>
          <p:nvPr/>
        </p:nvSpPr>
        <p:spPr>
          <a:xfrm>
            <a:off x="7164280" y="3986074"/>
            <a:ext cx="1559823" cy="523220"/>
          </a:xfrm>
          <a:prstGeom prst="rect">
            <a:avLst/>
          </a:prstGeom>
          <a:noFill/>
        </p:spPr>
        <p:txBody>
          <a:bodyPr wrap="square" rtlCol="0">
            <a:spAutoFit/>
          </a:bodyPr>
          <a:lstStyle/>
          <a:p>
            <a:pPr algn="ctr"/>
            <a:r>
              <a:rPr lang="de-AT" sz="1400" dirty="0" smtClean="0">
                <a:solidFill>
                  <a:srgbClr val="535353"/>
                </a:solidFill>
              </a:rPr>
              <a:t>Karl </a:t>
            </a:r>
            <a:r>
              <a:rPr lang="de-AT" sz="1400" dirty="0" err="1" smtClean="0">
                <a:solidFill>
                  <a:srgbClr val="535353"/>
                </a:solidFill>
              </a:rPr>
              <a:t>Schrauf</a:t>
            </a:r>
            <a:r>
              <a:rPr lang="de-AT" sz="1400" dirty="0" smtClean="0">
                <a:solidFill>
                  <a:srgbClr val="535353"/>
                </a:solidFill>
              </a:rPr>
              <a:t/>
            </a:r>
            <a:br>
              <a:rPr lang="de-AT" sz="1400" dirty="0" smtClean="0">
                <a:solidFill>
                  <a:srgbClr val="535353"/>
                </a:solidFill>
              </a:rPr>
            </a:br>
            <a:r>
              <a:rPr lang="de-AT" sz="1400" dirty="0" smtClean="0">
                <a:solidFill>
                  <a:srgbClr val="535353"/>
                </a:solidFill>
              </a:rPr>
              <a:t>(1835-1904)</a:t>
            </a:r>
            <a:endParaRPr lang="de-AT" sz="1400" dirty="0">
              <a:solidFill>
                <a:srgbClr val="535353"/>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454" y="1244601"/>
            <a:ext cx="1947676" cy="268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095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(10)</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12</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1244601"/>
            <a:ext cx="8239802" cy="3368675"/>
          </a:xfrm>
        </p:spPr>
        <p:txBody>
          <a:bodyPr>
            <a:normAutofit/>
          </a:bodyPr>
          <a:lstStyle/>
          <a:p>
            <a:r>
              <a:rPr lang="de-AT" sz="2400" b="0" dirty="0" smtClean="0"/>
              <a:t>Entwicklung zum „Zentralarchiv“ der Universität im Dienste der historischen </a:t>
            </a:r>
            <a:r>
              <a:rPr lang="de-AT" sz="2400" b="0" dirty="0"/>
              <a:t>Forschung - Zäsur 1874/75 :</a:t>
            </a:r>
            <a:endParaRPr lang="de-AT" sz="2000" b="0" dirty="0" smtClean="0"/>
          </a:p>
          <a:p>
            <a:pPr marL="342900" indent="-342900">
              <a:buFont typeface="Symbol" panose="05050102010706020507" pitchFamily="18" charset="2"/>
              <a:buChar char="-"/>
            </a:pPr>
            <a:r>
              <a:rPr lang="de-AT" sz="2000" b="0" dirty="0" smtClean="0"/>
              <a:t>Seitdem Zuständigkeit für alle Organisationseinheiten der Universität (Registraturen des Rektorats, des Konsistoriums, des akademischen Senats, der Fakultäten, etc.)</a:t>
            </a:r>
          </a:p>
          <a:p>
            <a:pPr marL="342900" indent="-342900">
              <a:buFont typeface="Symbol" panose="05050102010706020507" pitchFamily="18" charset="2"/>
              <a:buChar char="-"/>
            </a:pPr>
            <a:r>
              <a:rPr lang="de-AT" sz="2000" b="0" dirty="0" smtClean="0"/>
              <a:t>Sammlungstätigkeit: Bilder, Nachlässe, Medaillen etc.</a:t>
            </a:r>
          </a:p>
          <a:p>
            <a:pPr marL="342900" indent="-342900">
              <a:buFont typeface="Symbol" panose="05050102010706020507" pitchFamily="18" charset="2"/>
              <a:buChar char="-"/>
            </a:pPr>
            <a:r>
              <a:rPr lang="de-AT" sz="2000" b="0" dirty="0" smtClean="0"/>
              <a:t>Publikationstätigkeit: Universitätsgeschichte, Quellen-Editionen (Matrikel, Fakultätsakten)</a:t>
            </a:r>
          </a:p>
          <a:p>
            <a:pPr marL="342900" indent="-342900">
              <a:buFont typeface="Symbol" panose="05050102010706020507" pitchFamily="18" charset="2"/>
              <a:buChar char="-"/>
            </a:pPr>
            <a:r>
              <a:rPr lang="de-AT" sz="2000" b="0" dirty="0" smtClean="0"/>
              <a:t>Zugänglichkeit: Beantwortung schriftlicher Anfragen, </a:t>
            </a:r>
            <a:r>
              <a:rPr lang="de-AT" sz="2000" b="0" dirty="0" err="1" smtClean="0"/>
              <a:t>Benützerbetrieb</a:t>
            </a:r>
            <a:endParaRPr lang="de-AT" sz="2000" b="0" dirty="0" smtClean="0"/>
          </a:p>
        </p:txBody>
      </p:sp>
    </p:spTree>
    <p:extLst>
      <p:ext uri="{BB962C8B-B14F-4D97-AF65-F5344CB8AC3E}">
        <p14:creationId xmlns:p14="http://schemas.microsoft.com/office/powerpoint/2010/main" val="1941570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(11)</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13</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1244601"/>
            <a:ext cx="8239802" cy="3368675"/>
          </a:xfrm>
        </p:spPr>
        <p:txBody>
          <a:bodyPr>
            <a:normAutofit/>
          </a:bodyPr>
          <a:lstStyle/>
          <a:p>
            <a:r>
              <a:rPr lang="de-AT" sz="2400" b="0" dirty="0" smtClean="0"/>
              <a:t>Entwicklung zum „Zentralarchiv“ der Universität im Dienste der historischen Forschung:</a:t>
            </a:r>
            <a:endParaRPr lang="de-AT" sz="2000" b="0" dirty="0" smtClean="0"/>
          </a:p>
          <a:p>
            <a:pPr marL="342900" indent="-342900">
              <a:buFont typeface="Symbol" panose="05050102010706020507" pitchFamily="18" charset="2"/>
              <a:buChar char="-"/>
            </a:pPr>
            <a:r>
              <a:rPr lang="de-AT" sz="2000" b="0" dirty="0" smtClean="0"/>
              <a:t>1884: Übersiedlung des Archivs in das neue Universitätshauptgebäude an der Ringstraße</a:t>
            </a:r>
          </a:p>
          <a:p>
            <a:pPr marL="342900" indent="-342900">
              <a:buFont typeface="Symbol" panose="05050102010706020507" pitchFamily="18" charset="2"/>
              <a:buChar char="-"/>
            </a:pPr>
            <a:r>
              <a:rPr lang="de-AT" sz="2000" b="0" dirty="0" smtClean="0"/>
              <a:t>1894: Nach dem Tod </a:t>
            </a:r>
            <a:r>
              <a:rPr lang="de-AT" sz="2000" b="0" dirty="0" err="1" smtClean="0"/>
              <a:t>Hyes</a:t>
            </a:r>
            <a:r>
              <a:rPr lang="de-AT" sz="2000" b="0" dirty="0" smtClean="0"/>
              <a:t> wird Karl </a:t>
            </a:r>
            <a:r>
              <a:rPr lang="de-AT" sz="2000" b="0" dirty="0" err="1" smtClean="0"/>
              <a:t>Schrauf</a:t>
            </a:r>
            <a:r>
              <a:rPr lang="de-AT" sz="2000" b="0" dirty="0" smtClean="0"/>
              <a:t> (bislang Hilfskraft bzw. „Substitut“) zum (nebenamtlichen) Universitätsarchivar bestellt → erster „Historikerarchivar“ im Universitätsarchiv</a:t>
            </a:r>
          </a:p>
          <a:p>
            <a:pPr marL="342900" indent="-342900">
              <a:buFont typeface="Symbol" panose="05050102010706020507" pitchFamily="18" charset="2"/>
              <a:buChar char="-"/>
            </a:pPr>
            <a:r>
              <a:rPr lang="de-AT" sz="2000" b="0" dirty="0" smtClean="0"/>
              <a:t>1905-1929: Universitätsarchivar Artur Goldmann (zuvor Archiv-Assistent bei </a:t>
            </a:r>
            <a:r>
              <a:rPr lang="de-AT" sz="2000" b="0" dirty="0" err="1" smtClean="0"/>
              <a:t>Schrauf</a:t>
            </a:r>
            <a:r>
              <a:rPr lang="de-AT" sz="2000" b="0" dirty="0" smtClean="0"/>
              <a:t>), zugleich bis 1919 Archivar im Haus-, Hof- und Staatsarchiv</a:t>
            </a:r>
          </a:p>
          <a:p>
            <a:pPr marL="342900" indent="-342900">
              <a:buFont typeface="Symbol" panose="05050102010706020507" pitchFamily="18" charset="2"/>
              <a:buChar char="-"/>
            </a:pPr>
            <a:r>
              <a:rPr lang="de-AT" sz="2000" b="0" dirty="0" smtClean="0"/>
              <a:t>Bis 1953: Staatsarchivare betreuen das Universitätsarchiv nebenamtlich</a:t>
            </a:r>
          </a:p>
        </p:txBody>
      </p:sp>
    </p:spTree>
    <p:extLst>
      <p:ext uri="{BB962C8B-B14F-4D97-AF65-F5344CB8AC3E}">
        <p14:creationId xmlns:p14="http://schemas.microsoft.com/office/powerpoint/2010/main" val="1888821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(12)</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14</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1244601"/>
            <a:ext cx="8239802" cy="3368675"/>
          </a:xfrm>
        </p:spPr>
        <p:txBody>
          <a:bodyPr>
            <a:normAutofit/>
          </a:bodyPr>
          <a:lstStyle/>
          <a:p>
            <a:r>
              <a:rPr lang="de-AT" sz="2400" b="0" dirty="0" smtClean="0"/>
              <a:t>Entwicklung zum „Zentralarchiv“ der Universität im Dienste der historischen Forschung:</a:t>
            </a:r>
            <a:endParaRPr lang="de-AT" sz="2000" b="0" dirty="0" smtClean="0"/>
          </a:p>
          <a:p>
            <a:pPr marL="342900" indent="-342900">
              <a:buFont typeface="Symbol" panose="05050102010706020507" pitchFamily="18" charset="2"/>
              <a:buChar char="-"/>
            </a:pPr>
            <a:r>
              <a:rPr lang="de-AT" sz="2000" b="0" dirty="0" smtClean="0"/>
              <a:t>Ab 1931: Archivkommission des Akademischen Senats beaufsichtigt die Tätigkeit der Universitätsarchivare</a:t>
            </a:r>
          </a:p>
          <a:p>
            <a:pPr marL="342900" indent="-342900">
              <a:buFont typeface="Symbol" panose="05050102010706020507" pitchFamily="18" charset="2"/>
              <a:buChar char="-"/>
            </a:pPr>
            <a:r>
              <a:rPr lang="de-AT" sz="2000" b="0" dirty="0" smtClean="0"/>
              <a:t>1956: Der Historiker Franz </a:t>
            </a:r>
            <a:r>
              <a:rPr lang="de-AT" sz="2000" b="0" dirty="0" err="1" smtClean="0"/>
              <a:t>Gall</a:t>
            </a:r>
            <a:r>
              <a:rPr lang="de-AT" sz="2000" b="0" dirty="0" smtClean="0"/>
              <a:t> (1926-1982) wird erster hauptamtlicher Universitätsarchivar</a:t>
            </a:r>
          </a:p>
          <a:p>
            <a:pPr marL="342900" indent="-342900">
              <a:buFont typeface="Symbol" panose="05050102010706020507" pitchFamily="18" charset="2"/>
              <a:buChar char="-"/>
            </a:pPr>
            <a:r>
              <a:rPr lang="de-AT" sz="2000" b="0" dirty="0" smtClean="0"/>
              <a:t>1965: Mitwirkung des Archivs an der Planung und an den Aktivitäten des 600-jährigen Universitätsjubiläums</a:t>
            </a:r>
          </a:p>
          <a:p>
            <a:pPr marL="342900" indent="-342900">
              <a:buFont typeface="Symbol" panose="05050102010706020507" pitchFamily="18" charset="2"/>
              <a:buChar char="-"/>
            </a:pPr>
            <a:r>
              <a:rPr lang="de-AT" sz="2000" b="0" dirty="0" smtClean="0"/>
              <a:t>Universitätsorganisationsgesetz 1975: Archiv wird eine Abteilung der Universitätsdirektion</a:t>
            </a:r>
          </a:p>
        </p:txBody>
      </p:sp>
    </p:spTree>
    <p:extLst>
      <p:ext uri="{BB962C8B-B14F-4D97-AF65-F5344CB8AC3E}">
        <p14:creationId xmlns:p14="http://schemas.microsoft.com/office/powerpoint/2010/main" val="2293120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(13)</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15</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3890147"/>
            <a:ext cx="8308177" cy="735119"/>
          </a:xfrm>
        </p:spPr>
        <p:txBody>
          <a:bodyPr>
            <a:normAutofit/>
          </a:bodyPr>
          <a:lstStyle/>
          <a:p>
            <a:pPr marL="342900" indent="-342900">
              <a:buFont typeface="Symbol" panose="05050102010706020507" pitchFamily="18" charset="2"/>
              <a:buChar char="-"/>
            </a:pPr>
            <a:r>
              <a:rPr lang="de-AT" sz="2000" b="0" dirty="0" smtClean="0"/>
              <a:t>1979: Übersiedlung an den ältesten Universitätsstandort („Alte Universität“, ehemaliger Bibliothekstrakt) Postgasse 9</a:t>
            </a:r>
          </a:p>
          <a:p>
            <a:endParaRPr lang="de-AT" sz="2000" b="0" dirty="0" smtClean="0"/>
          </a:p>
        </p:txBody>
      </p:sp>
      <p:pic>
        <p:nvPicPr>
          <p:cNvPr id="6" name="Picture 2" descr="Archiv_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68" y="1321570"/>
            <a:ext cx="3881308" cy="24823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Archiv\Fotografien\Archiv_Tagungen\2015-04-23 Praesentation_Website\001_Reportage_002.jpg"/>
          <p:cNvPicPr>
            <a:picLocks noChangeAspect="1" noChangeArrowheads="1"/>
          </p:cNvPicPr>
          <p:nvPr/>
        </p:nvPicPr>
        <p:blipFill rotWithShape="1">
          <a:blip r:embed="rId3">
            <a:extLst>
              <a:ext uri="{28A0092B-C50C-407E-A947-70E740481C1C}">
                <a14:useLocalDpi xmlns:a14="http://schemas.microsoft.com/office/drawing/2010/main" val="0"/>
              </a:ext>
            </a:extLst>
          </a:blip>
          <a:srcRect t="2281"/>
          <a:stretch/>
        </p:blipFill>
        <p:spPr bwMode="auto">
          <a:xfrm>
            <a:off x="4757059" y="1321569"/>
            <a:ext cx="3810000" cy="248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5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(14)</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16</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305017"/>
            <a:ext cx="4511180" cy="3204839"/>
          </a:xfrm>
        </p:spPr>
        <p:txBody>
          <a:bodyPr>
            <a:normAutofit/>
          </a:bodyPr>
          <a:lstStyle/>
          <a:p>
            <a:pPr marL="342900" indent="-342900">
              <a:buFont typeface="Symbol" panose="05050102010706020507" pitchFamily="18" charset="2"/>
              <a:buChar char="-"/>
            </a:pPr>
            <a:r>
              <a:rPr lang="de-AT" sz="2000" b="0" dirty="0" smtClean="0"/>
              <a:t>2001: Besiedlung neuer Kellerdepots am Standort Postgasse 9</a:t>
            </a:r>
          </a:p>
          <a:p>
            <a:pPr marL="342900" indent="-342900">
              <a:buFont typeface="Symbol" panose="05050102010706020507" pitchFamily="18" charset="2"/>
              <a:buChar char="-"/>
            </a:pPr>
            <a:r>
              <a:rPr lang="de-AT" sz="2000" b="0" dirty="0" smtClean="0"/>
              <a:t>2002: Implementierung eines Archivinformationssystems</a:t>
            </a:r>
          </a:p>
          <a:p>
            <a:pPr marL="342900" indent="-342900">
              <a:buFont typeface="Symbol" panose="05050102010706020507" pitchFamily="18" charset="2"/>
              <a:buChar char="-"/>
            </a:pPr>
            <a:r>
              <a:rPr lang="de-AT" sz="2000" b="0" dirty="0" smtClean="0"/>
              <a:t>2004: Eingliederung des Archivs in die neu geschaffene Dienstleistungseinrichtung (DLE) Bibliotheks- und Archivwesen</a:t>
            </a:r>
          </a:p>
          <a:p>
            <a:pPr marL="342900" indent="-342900">
              <a:buFont typeface="Symbol" panose="05050102010706020507" pitchFamily="18" charset="2"/>
              <a:buChar char="-"/>
            </a:pPr>
            <a:r>
              <a:rPr lang="de-AT" sz="2000" b="0" dirty="0" smtClean="0"/>
              <a:t>2012: Vollklimatisierung der Kellerdepots</a:t>
            </a:r>
          </a:p>
          <a:p>
            <a:endParaRPr lang="de-AT" sz="2000" b="0"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186" y="1305017"/>
            <a:ext cx="3657917"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189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(1)</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17</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305017"/>
            <a:ext cx="3863110" cy="3204839"/>
          </a:xfrm>
        </p:spPr>
        <p:txBody>
          <a:bodyPr>
            <a:normAutofit/>
          </a:bodyPr>
          <a:lstStyle/>
          <a:p>
            <a:r>
              <a:rPr lang="de-AT" sz="2000" b="0" dirty="0" smtClean="0"/>
              <a:t>Bestandsübersicht und Bestandstektonik im Archivinformationssystem der Universität Wien</a:t>
            </a:r>
          </a:p>
          <a:p>
            <a:r>
              <a:rPr lang="de-AT" sz="2000" b="0" dirty="0"/>
              <a:t>http://scopeq.cc.univie.ac.at/Query/archivplansuche.aspx</a:t>
            </a:r>
            <a:endParaRPr lang="de-AT" sz="2000" b="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779" y="868129"/>
            <a:ext cx="39814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850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(2)</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18</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graphicFrame>
        <p:nvGraphicFramePr>
          <p:cNvPr id="8" name="Inhaltsplatzhalter 7"/>
          <p:cNvGraphicFramePr>
            <a:graphicFrameLocks noGrp="1"/>
          </p:cNvGraphicFramePr>
          <p:nvPr>
            <p:ph sz="quarter" idx="12"/>
            <p:extLst>
              <p:ext uri="{D42A27DB-BD31-4B8C-83A1-F6EECF244321}">
                <p14:modId xmlns:p14="http://schemas.microsoft.com/office/powerpoint/2010/main" val="2919031566"/>
              </p:ext>
            </p:extLst>
          </p:nvPr>
        </p:nvGraphicFramePr>
        <p:xfrm>
          <a:off x="932155" y="1340525"/>
          <a:ext cx="7368466" cy="3089432"/>
        </p:xfrm>
        <a:graphic>
          <a:graphicData uri="http://schemas.openxmlformats.org/drawingml/2006/table">
            <a:tbl>
              <a:tblPr firstRow="1" firstCol="1" lastRow="1" lastCol="1" bandRow="1" bandCol="1"/>
              <a:tblGrid>
                <a:gridCol w="3684233"/>
                <a:gridCol w="3684233"/>
              </a:tblGrid>
              <a:tr h="475297">
                <a:tc>
                  <a:txBody>
                    <a:bodyPr/>
                    <a:lstStyle/>
                    <a:p>
                      <a:pPr algn="ctr">
                        <a:spcAft>
                          <a:spcPts val="0"/>
                        </a:spcAft>
                      </a:pPr>
                      <a:r>
                        <a:rPr lang="de-AT" sz="1200" b="1">
                          <a:effectLst/>
                          <a:latin typeface="Arial"/>
                          <a:ea typeface="Times New Roman"/>
                          <a:cs typeface="Times New Roman"/>
                        </a:rPr>
                        <a:t>Archivgut</a:t>
                      </a:r>
                      <a:endParaRPr lang="de-AT" sz="1200">
                        <a:effectLst/>
                        <a:latin typeface="Times New Roman"/>
                        <a:ea typeface="Times New Roman"/>
                      </a:endParaRPr>
                    </a:p>
                    <a:p>
                      <a:pPr algn="ctr">
                        <a:spcAft>
                          <a:spcPts val="0"/>
                        </a:spcAft>
                      </a:pPr>
                      <a:r>
                        <a:rPr lang="de-AT" sz="1200">
                          <a:effectLst/>
                          <a:latin typeface="Arial"/>
                          <a:ea typeface="Times New Roman"/>
                          <a:cs typeface="Times New Roman"/>
                        </a:rPr>
                        <a:t>(Verwaltungsschriftgut)</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AT" sz="1200" b="1">
                          <a:effectLst/>
                          <a:latin typeface="Arial"/>
                          <a:ea typeface="Times New Roman"/>
                          <a:cs typeface="Times New Roman"/>
                        </a:rPr>
                        <a:t>Sammlungsgut</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49">
                <a:tc>
                  <a:txBody>
                    <a:bodyPr/>
                    <a:lstStyle/>
                    <a:p>
                      <a:pPr>
                        <a:spcAft>
                          <a:spcPts val="0"/>
                        </a:spcAft>
                      </a:pPr>
                      <a:r>
                        <a:rPr lang="de-AT" sz="1200">
                          <a:effectLst/>
                          <a:latin typeface="Arial"/>
                          <a:ea typeface="Times New Roman"/>
                          <a:cs typeface="Times New Roman"/>
                        </a:rPr>
                        <a:t>Funktionaler Bereich</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a:effectLst/>
                          <a:latin typeface="Arial"/>
                          <a:ea typeface="Times New Roman"/>
                          <a:cs typeface="Times New Roman"/>
                        </a:rPr>
                        <a:t>Disponibler Bereich</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49">
                <a:tc>
                  <a:txBody>
                    <a:bodyPr/>
                    <a:lstStyle/>
                    <a:p>
                      <a:pPr>
                        <a:spcAft>
                          <a:spcPts val="0"/>
                        </a:spcAft>
                      </a:pPr>
                      <a:r>
                        <a:rPr lang="de-AT" sz="1200">
                          <a:effectLst/>
                          <a:latin typeface="Arial"/>
                          <a:ea typeface="Times New Roman"/>
                          <a:cs typeface="Times New Roman"/>
                        </a:rPr>
                        <a:t>Kompetenzzwang (Zuständigkeit)</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a:effectLst/>
                          <a:latin typeface="Arial"/>
                          <a:ea typeface="Times New Roman"/>
                          <a:cs typeface="Times New Roman"/>
                        </a:rPr>
                        <a:t>Kauf, Schenkung, Tausch</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649">
                <a:tc>
                  <a:txBody>
                    <a:bodyPr/>
                    <a:lstStyle/>
                    <a:p>
                      <a:pPr>
                        <a:spcAft>
                          <a:spcPts val="0"/>
                        </a:spcAft>
                      </a:pPr>
                      <a:r>
                        <a:rPr lang="de-AT" sz="1200">
                          <a:effectLst/>
                          <a:latin typeface="Arial"/>
                          <a:ea typeface="Times New Roman"/>
                          <a:cs typeface="Times New Roman"/>
                        </a:rPr>
                        <a:t>Eine Provenienz (Archivträger)</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a:effectLst/>
                          <a:latin typeface="Arial"/>
                          <a:ea typeface="Times New Roman"/>
                          <a:cs typeface="Times New Roman"/>
                        </a:rPr>
                        <a:t>Beliebig viele Provenienzen</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97">
                <a:tc>
                  <a:txBody>
                    <a:bodyPr/>
                    <a:lstStyle/>
                    <a:p>
                      <a:pPr>
                        <a:spcAft>
                          <a:spcPts val="0"/>
                        </a:spcAft>
                      </a:pPr>
                      <a:r>
                        <a:rPr lang="de-AT" sz="1200">
                          <a:effectLst/>
                          <a:latin typeface="Arial"/>
                          <a:ea typeface="Times New Roman"/>
                          <a:cs typeface="Times New Roman"/>
                        </a:rPr>
                        <a:t>Ordnungsgrundlage: Provenienzprinzip, Registraturprinzip</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a:effectLst/>
                          <a:latin typeface="Arial"/>
                          <a:ea typeface="Times New Roman"/>
                          <a:cs typeface="Times New Roman"/>
                        </a:rPr>
                        <a:t>Pertinenzprinzip (Thematische und/oder formale Kriterien)</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97">
                <a:tc>
                  <a:txBody>
                    <a:bodyPr/>
                    <a:lstStyle/>
                    <a:p>
                      <a:pPr>
                        <a:spcAft>
                          <a:spcPts val="0"/>
                        </a:spcAft>
                      </a:pPr>
                      <a:r>
                        <a:rPr lang="de-AT" sz="1200">
                          <a:effectLst/>
                          <a:latin typeface="Arial"/>
                          <a:ea typeface="Times New Roman"/>
                          <a:cs typeface="Times New Roman"/>
                        </a:rPr>
                        <a:t>Monopol des Archivs</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a:effectLst/>
                          <a:latin typeface="Arial"/>
                          <a:ea typeface="Times New Roman"/>
                          <a:cs typeface="Times New Roman"/>
                        </a:rPr>
                        <a:t>„Konkurrenten“ (andere Einrichtungen, Museen etc.)</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97">
                <a:tc>
                  <a:txBody>
                    <a:bodyPr/>
                    <a:lstStyle/>
                    <a:p>
                      <a:pPr>
                        <a:spcAft>
                          <a:spcPts val="0"/>
                        </a:spcAft>
                      </a:pPr>
                      <a:r>
                        <a:rPr lang="de-AT" sz="1200">
                          <a:effectLst/>
                          <a:latin typeface="Arial"/>
                          <a:ea typeface="Times New Roman"/>
                          <a:cs typeface="Times New Roman"/>
                        </a:rPr>
                        <a:t>„Organisch gewachsen“ aus der Tätigkeit eines Registraturbildners</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a:effectLst/>
                          <a:latin typeface="Arial"/>
                          <a:ea typeface="Times New Roman"/>
                          <a:cs typeface="Times New Roman"/>
                        </a:rPr>
                        <a:t>Nach „Gutdünken“ des Archivs</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97">
                <a:tc>
                  <a:txBody>
                    <a:bodyPr/>
                    <a:lstStyle/>
                    <a:p>
                      <a:pPr>
                        <a:spcAft>
                          <a:spcPts val="0"/>
                        </a:spcAft>
                      </a:pPr>
                      <a:r>
                        <a:rPr lang="de-AT" sz="1200">
                          <a:effectLst/>
                          <a:latin typeface="Arial"/>
                          <a:ea typeface="Times New Roman"/>
                          <a:cs typeface="Times New Roman"/>
                        </a:rPr>
                        <a:t>Großteils einmalig</a:t>
                      </a:r>
                      <a:endParaRPr lang="de-AT"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AT" sz="1200" dirty="0">
                          <a:effectLst/>
                          <a:latin typeface="Arial"/>
                          <a:ea typeface="Times New Roman"/>
                          <a:cs typeface="Times New Roman"/>
                        </a:rPr>
                        <a:t>Oft an mehreren Stellen vorhanden (Druckgrafiken, Medaillen, Fotos etc.)</a:t>
                      </a:r>
                      <a:endParaRPr lang="de-A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05713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(3)</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19</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305017"/>
            <a:ext cx="8222046" cy="3403276"/>
          </a:xfrm>
        </p:spPr>
        <p:txBody>
          <a:bodyPr>
            <a:normAutofit lnSpcReduction="10000"/>
          </a:bodyPr>
          <a:lstStyle/>
          <a:p>
            <a:r>
              <a:rPr lang="de-AT" sz="2000" dirty="0" smtClean="0"/>
              <a:t>Archivgut (1)</a:t>
            </a:r>
          </a:p>
          <a:p>
            <a:r>
              <a:rPr lang="de-AT" sz="2000" b="0" dirty="0" smtClean="0"/>
              <a:t>Die Bestandsstruktur spiegelt die organisatorische Entwicklung der Universität Wien (Konsequenz des </a:t>
            </a:r>
            <a:r>
              <a:rPr lang="de-AT" sz="2000" b="0" dirty="0" err="1" smtClean="0"/>
              <a:t>Provenienzprinzips</a:t>
            </a:r>
            <a:r>
              <a:rPr lang="de-AT" sz="2000" b="0" dirty="0" smtClean="0"/>
              <a:t>)</a:t>
            </a:r>
          </a:p>
          <a:p>
            <a:pPr marL="342900" indent="-342900">
              <a:buFont typeface="Arial" panose="020B0604020202020204" pitchFamily="34" charset="0"/>
              <a:buChar char="•"/>
            </a:pPr>
            <a:r>
              <a:rPr lang="de-AT" sz="2000" b="0" dirty="0"/>
              <a:t>Altes </a:t>
            </a:r>
            <a:r>
              <a:rPr lang="de-AT" sz="2000" b="0" dirty="0" smtClean="0"/>
              <a:t>Universitätsarchiv:  Stiftungen (Archivbestände vor 1874/75)</a:t>
            </a:r>
          </a:p>
          <a:p>
            <a:pPr marL="342900" indent="-342900">
              <a:buFont typeface="Arial" panose="020B0604020202020204" pitchFamily="34" charset="0"/>
              <a:buChar char="•"/>
            </a:pPr>
            <a:r>
              <a:rPr lang="de-AT" sz="2000" b="0" dirty="0" smtClean="0"/>
              <a:t>Rektoratsarchive (Rektorat, Konsistorium, Akademischer Senat, Studierendenevidenz etc.)</a:t>
            </a:r>
          </a:p>
          <a:p>
            <a:pPr marL="342900" indent="-342900">
              <a:buFont typeface="Arial" panose="020B0604020202020204" pitchFamily="34" charset="0"/>
              <a:buChar char="•"/>
            </a:pPr>
            <a:r>
              <a:rPr lang="de-AT" sz="2000" b="0" dirty="0" smtClean="0"/>
              <a:t>Universitätsämter und Dienstleistungseinrichtungen</a:t>
            </a:r>
          </a:p>
          <a:p>
            <a:pPr marL="342900" indent="-342900">
              <a:buFont typeface="Arial" panose="020B0604020202020204" pitchFamily="34" charset="0"/>
              <a:buChar char="•"/>
            </a:pPr>
            <a:r>
              <a:rPr lang="de-AT" sz="2000" b="0" dirty="0" smtClean="0"/>
              <a:t>Fakultätsbestände</a:t>
            </a:r>
          </a:p>
          <a:p>
            <a:pPr marL="342900" indent="-342900">
              <a:buFont typeface="Arial" panose="020B0604020202020204" pitchFamily="34" charset="0"/>
              <a:buChar char="•"/>
            </a:pPr>
            <a:r>
              <a:rPr lang="de-AT" sz="2000" b="0" dirty="0" smtClean="0"/>
              <a:t>Akademische Nationen</a:t>
            </a:r>
          </a:p>
          <a:p>
            <a:pPr marL="342900" indent="-342900">
              <a:buFont typeface="Arial" panose="020B0604020202020204" pitchFamily="34" charset="0"/>
              <a:buChar char="•"/>
            </a:pPr>
            <a:r>
              <a:rPr lang="de-AT" sz="2000" b="0" dirty="0" smtClean="0"/>
              <a:t>Institute</a:t>
            </a:r>
          </a:p>
          <a:p>
            <a:endParaRPr lang="de-AT" sz="2000" b="0" dirty="0" smtClean="0"/>
          </a:p>
          <a:p>
            <a:endParaRPr lang="de-AT" sz="2000" b="0" dirty="0" smtClean="0"/>
          </a:p>
        </p:txBody>
      </p:sp>
    </p:spTree>
    <p:extLst>
      <p:ext uri="{BB962C8B-B14F-4D97-AF65-F5344CB8AC3E}">
        <p14:creationId xmlns:p14="http://schemas.microsoft.com/office/powerpoint/2010/main" val="1116707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Archiv der Universität Wien</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smtClean="0"/>
          </a:p>
        </p:txBody>
      </p:sp>
      <p:sp>
        <p:nvSpPr>
          <p:cNvPr id="5" name="Inhaltsplatzhalter 4"/>
          <p:cNvSpPr>
            <a:spLocks noGrp="1"/>
          </p:cNvSpPr>
          <p:nvPr>
            <p:ph sz="quarter" idx="12"/>
          </p:nvPr>
        </p:nvSpPr>
        <p:spPr>
          <a:xfrm>
            <a:off x="415925" y="1961965"/>
            <a:ext cx="4422405" cy="2651311"/>
          </a:xfrm>
        </p:spPr>
        <p:txBody>
          <a:bodyPr/>
          <a:lstStyle/>
          <a:p>
            <a:r>
              <a:rPr lang="de-AT" sz="1800" b="0" dirty="0"/>
              <a:t>Archiv der Universität Wien</a:t>
            </a:r>
          </a:p>
          <a:p>
            <a:r>
              <a:rPr lang="de-AT" sz="1800" b="0" dirty="0"/>
              <a:t>Postgasse 9</a:t>
            </a:r>
          </a:p>
          <a:p>
            <a:r>
              <a:rPr lang="de-AT" sz="1800" b="0" dirty="0"/>
              <a:t>1010 Wien</a:t>
            </a:r>
          </a:p>
          <a:p>
            <a:r>
              <a:rPr lang="de-AT" sz="1800" b="0" dirty="0"/>
              <a:t>Tel. (+43 1) 4277 17201</a:t>
            </a:r>
          </a:p>
          <a:p>
            <a:r>
              <a:rPr lang="fr-FR" sz="1800" b="0" dirty="0"/>
              <a:t>Fax (+43 1) 4277 9172</a:t>
            </a:r>
          </a:p>
          <a:p>
            <a:r>
              <a:rPr lang="de-AT" sz="1800" b="0" dirty="0"/>
              <a:t>E-Mail: archiv@univie.ac.at</a:t>
            </a:r>
          </a:p>
          <a:p>
            <a:r>
              <a:rPr lang="de-AT" sz="1800" b="0" dirty="0"/>
              <a:t>Website: http://bibliothek.univie.ac.at/archiv/</a:t>
            </a:r>
          </a:p>
          <a:p>
            <a:endParaRPr lang="de-AT" dirty="0"/>
          </a:p>
          <a:p>
            <a:endParaRPr lang="de-A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698" y="1040931"/>
            <a:ext cx="2438405" cy="366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360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(4)</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20</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8" y="1421085"/>
            <a:ext cx="3736176" cy="3186425"/>
          </a:xfrm>
        </p:spPr>
        <p:txBody>
          <a:bodyPr>
            <a:normAutofit/>
          </a:bodyPr>
          <a:lstStyle/>
          <a:p>
            <a:r>
              <a:rPr lang="de-AT" sz="2000" dirty="0" smtClean="0"/>
              <a:t>Altes Universitätsarchiv</a:t>
            </a:r>
            <a:r>
              <a:rPr lang="de-AT" sz="2000" b="0" dirty="0" smtClean="0"/>
              <a:t>: </a:t>
            </a:r>
          </a:p>
          <a:p>
            <a:r>
              <a:rPr lang="de-AT" sz="2000" b="0" dirty="0" smtClean="0"/>
              <a:t>Stiftungen (Archivbestände vor 1874/75): vor allem Urkunden, darunter auch die Gründungsurkunden der Universität Wien vom 12.03.1365</a:t>
            </a:r>
            <a:r>
              <a:rPr lang="de-AT" sz="2000" b="0" dirty="0"/>
              <a:t> </a:t>
            </a:r>
            <a:r>
              <a:rPr lang="de-AT" sz="2000" b="0" dirty="0" smtClean="0"/>
              <a:t>(seit 2014 im </a:t>
            </a:r>
            <a:r>
              <a:rPr lang="en-US" sz="2000" b="0" dirty="0" err="1"/>
              <a:t>ö</a:t>
            </a:r>
            <a:r>
              <a:rPr lang="en-US" sz="2000" b="0" dirty="0" err="1" smtClean="0"/>
              <a:t>sterreichischen</a:t>
            </a:r>
            <a:r>
              <a:rPr lang="en-US" sz="2000" b="0" dirty="0" smtClean="0"/>
              <a:t> </a:t>
            </a:r>
            <a:r>
              <a:rPr lang="en-US" sz="2000" b="0" dirty="0" err="1"/>
              <a:t>n</a:t>
            </a:r>
            <a:r>
              <a:rPr lang="en-US" sz="2000" b="0" dirty="0" err="1" smtClean="0"/>
              <a:t>ationalen</a:t>
            </a:r>
            <a:r>
              <a:rPr lang="en-US" sz="2000" b="0" dirty="0" smtClean="0"/>
              <a:t> </a:t>
            </a:r>
            <a:r>
              <a:rPr lang="en-US" sz="2000" b="0" dirty="0"/>
              <a:t>Memory of the World </a:t>
            </a:r>
            <a:r>
              <a:rPr lang="en-US" sz="2000" b="0" dirty="0" smtClean="0"/>
              <a:t>Register der UNESCO)</a:t>
            </a:r>
            <a:endParaRPr lang="de-AT" sz="2000" b="0" dirty="0" smtClean="0"/>
          </a:p>
          <a:p>
            <a:endParaRPr lang="de-AT" sz="2000" b="0" dirty="0" smtClean="0"/>
          </a:p>
          <a:p>
            <a:endParaRPr lang="de-AT" sz="2000" b="0"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103" y="1421086"/>
            <a:ext cx="4572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179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(5)</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21</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8" y="1421085"/>
            <a:ext cx="3736176" cy="3186425"/>
          </a:xfrm>
        </p:spPr>
        <p:txBody>
          <a:bodyPr>
            <a:normAutofit/>
          </a:bodyPr>
          <a:lstStyle/>
          <a:p>
            <a:r>
              <a:rPr lang="de-AT" sz="2000" dirty="0" smtClean="0"/>
              <a:t>Rektorat, Konsistorium und Senat</a:t>
            </a:r>
            <a:r>
              <a:rPr lang="de-AT" sz="2000" b="0" dirty="0" smtClean="0"/>
              <a:t>: </a:t>
            </a:r>
          </a:p>
          <a:p>
            <a:r>
              <a:rPr lang="de-AT" sz="2000" b="0" dirty="0" smtClean="0"/>
              <a:t>Geschäftsbücher (u.a. Sitzungsprotokolle, Aktenindizes)</a:t>
            </a:r>
          </a:p>
          <a:p>
            <a:r>
              <a:rPr lang="de-AT" sz="2000" b="0" dirty="0" smtClean="0"/>
              <a:t>Akten zu allem, was zu den Aufgaben der Universitätsleitung zählt (auch Gerichtsakten vor 1783, Disziplinarakten etc.)</a:t>
            </a:r>
          </a:p>
          <a:p>
            <a:endParaRPr lang="de-AT" sz="2000" b="0"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925" y="1421085"/>
            <a:ext cx="4115157" cy="308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175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(6)</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22</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8" y="1421085"/>
            <a:ext cx="3570146" cy="3186425"/>
          </a:xfrm>
        </p:spPr>
        <p:txBody>
          <a:bodyPr>
            <a:normAutofit/>
          </a:bodyPr>
          <a:lstStyle/>
          <a:p>
            <a:r>
              <a:rPr lang="de-AT" sz="2000" dirty="0" smtClean="0"/>
              <a:t>Studierendenevidenz</a:t>
            </a:r>
            <a:r>
              <a:rPr lang="de-AT" sz="2000" b="0" dirty="0" smtClean="0"/>
              <a:t>: </a:t>
            </a:r>
          </a:p>
          <a:p>
            <a:r>
              <a:rPr lang="de-AT" sz="2000" b="0" dirty="0" err="1" smtClean="0"/>
              <a:t>Universitäts</a:t>
            </a:r>
            <a:r>
              <a:rPr lang="de-AT" sz="2000" b="0" dirty="0" smtClean="0"/>
              <a:t>(Rektors-)</a:t>
            </a:r>
            <a:r>
              <a:rPr lang="de-AT" sz="2000" b="0" dirty="0" err="1" smtClean="0"/>
              <a:t>matrikel</a:t>
            </a:r>
            <a:endParaRPr lang="de-AT" sz="2000" b="0" dirty="0"/>
          </a:p>
          <a:p>
            <a:r>
              <a:rPr lang="de-AT" sz="2000" b="0" dirty="0" smtClean="0"/>
              <a:t>Inskriptionsunterlagen („Nationale“), </a:t>
            </a:r>
          </a:p>
          <a:p>
            <a:r>
              <a:rPr lang="de-AT" sz="2000" b="0" dirty="0" smtClean="0"/>
              <a:t>Promotions- und Sponsionsprotokolle</a:t>
            </a:r>
          </a:p>
          <a:p>
            <a:endParaRPr lang="de-AT" sz="2000" b="0"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22" y="1155032"/>
            <a:ext cx="4191364" cy="312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4421079" y="4262215"/>
            <a:ext cx="4090030" cy="323165"/>
          </a:xfrm>
          <a:prstGeom prst="rect">
            <a:avLst/>
          </a:prstGeom>
          <a:noFill/>
        </p:spPr>
        <p:txBody>
          <a:bodyPr wrap="none" rtlCol="0">
            <a:spAutoFit/>
          </a:bodyPr>
          <a:lstStyle/>
          <a:p>
            <a:r>
              <a:rPr lang="de-AT" dirty="0" smtClean="0">
                <a:solidFill>
                  <a:srgbClr val="535353"/>
                </a:solidFill>
              </a:rPr>
              <a:t>Ältester Band der Universitätsmatrikel, 1377-1420</a:t>
            </a:r>
            <a:endParaRPr lang="de-AT" dirty="0">
              <a:solidFill>
                <a:srgbClr val="535353"/>
              </a:solidFill>
            </a:endParaRPr>
          </a:p>
        </p:txBody>
      </p:sp>
    </p:spTree>
    <p:extLst>
      <p:ext uri="{BB962C8B-B14F-4D97-AF65-F5344CB8AC3E}">
        <p14:creationId xmlns:p14="http://schemas.microsoft.com/office/powerpoint/2010/main" val="3598323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(7)</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23</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421085"/>
            <a:ext cx="4990573" cy="3186425"/>
          </a:xfrm>
        </p:spPr>
        <p:txBody>
          <a:bodyPr>
            <a:normAutofit/>
          </a:bodyPr>
          <a:lstStyle/>
          <a:p>
            <a:r>
              <a:rPr lang="de-AT" sz="2000" dirty="0" smtClean="0"/>
              <a:t>Universitätsämter und Dienstleistungseinrichtungen</a:t>
            </a:r>
            <a:r>
              <a:rPr lang="de-AT" sz="2000" b="0" dirty="0" smtClean="0"/>
              <a:t>: </a:t>
            </a:r>
          </a:p>
          <a:p>
            <a:r>
              <a:rPr lang="de-AT" sz="2000" b="0" dirty="0" smtClean="0"/>
              <a:t>Akten der Universitätsbibliothek</a:t>
            </a:r>
          </a:p>
          <a:p>
            <a:r>
              <a:rPr lang="de-AT" sz="2000" b="0" dirty="0" smtClean="0"/>
              <a:t>Quästur</a:t>
            </a:r>
          </a:p>
          <a:p>
            <a:r>
              <a:rPr lang="de-AT" sz="2000" b="0" dirty="0" smtClean="0"/>
              <a:t>Universitätsdirektion</a:t>
            </a:r>
          </a:p>
          <a:p>
            <a:r>
              <a:rPr lang="de-AT" sz="2000" b="0" dirty="0" smtClean="0"/>
              <a:t>Gebäudeverwaltung</a:t>
            </a:r>
          </a:p>
          <a:p>
            <a:r>
              <a:rPr lang="de-AT" sz="2000" b="0" dirty="0" smtClean="0"/>
              <a:t>Studienabteilung (ab 1967: Studierendenakten – Evidenzbögen)</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240" y="1049284"/>
            <a:ext cx="259080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53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(8)</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24</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421085"/>
            <a:ext cx="4990573" cy="2692845"/>
          </a:xfrm>
        </p:spPr>
        <p:txBody>
          <a:bodyPr>
            <a:normAutofit/>
          </a:bodyPr>
          <a:lstStyle/>
          <a:p>
            <a:r>
              <a:rPr lang="de-AT" sz="2000" dirty="0" smtClean="0"/>
              <a:t>Fakultätsbestände</a:t>
            </a:r>
            <a:r>
              <a:rPr lang="de-AT" sz="2000" b="0" dirty="0" smtClean="0"/>
              <a:t>: </a:t>
            </a:r>
          </a:p>
          <a:p>
            <a:r>
              <a:rPr lang="de-AT" sz="2000" b="0" dirty="0" smtClean="0"/>
              <a:t>Personalakten von Mitgliedern des Lehrkörpers</a:t>
            </a:r>
          </a:p>
          <a:p>
            <a:r>
              <a:rPr lang="de-AT" sz="2000" b="0" dirty="0" smtClean="0"/>
              <a:t>Akten zu Professorenberufungen</a:t>
            </a:r>
          </a:p>
          <a:p>
            <a:r>
              <a:rPr lang="de-AT" sz="2000" b="0" dirty="0" smtClean="0"/>
              <a:t>Geschäftsbücher (</a:t>
            </a:r>
            <a:r>
              <a:rPr lang="de-AT" sz="2000" b="0" i="1" dirty="0" smtClean="0"/>
              <a:t>Acta </a:t>
            </a:r>
            <a:r>
              <a:rPr lang="de-AT" sz="2000" b="0" i="1" dirty="0" err="1" smtClean="0"/>
              <a:t>Facultatis</a:t>
            </a:r>
            <a:r>
              <a:rPr lang="de-AT" sz="2000" b="0" dirty="0" smtClean="0"/>
              <a:t> ab 1385, </a:t>
            </a:r>
            <a:r>
              <a:rPr lang="de-AT" sz="2000" b="0" dirty="0" err="1" smtClean="0"/>
              <a:t>Rigorosenprotokolle</a:t>
            </a:r>
            <a:r>
              <a:rPr lang="de-AT" sz="2000" b="0" dirty="0" smtClean="0"/>
              <a:t>, Aktenindizes, Sitzungsprotokolle, etc.)</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391" y="1005472"/>
            <a:ext cx="2572735" cy="342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894787" y="4113930"/>
            <a:ext cx="2962158" cy="323165"/>
          </a:xfrm>
          <a:prstGeom prst="rect">
            <a:avLst/>
          </a:prstGeom>
          <a:noFill/>
        </p:spPr>
        <p:txBody>
          <a:bodyPr wrap="none" rtlCol="0">
            <a:spAutoFit/>
          </a:bodyPr>
          <a:lstStyle/>
          <a:p>
            <a:r>
              <a:rPr lang="de-AT" dirty="0" smtClean="0"/>
              <a:t>Acta </a:t>
            </a:r>
            <a:r>
              <a:rPr lang="de-AT" dirty="0" err="1" smtClean="0"/>
              <a:t>Facultatis</a:t>
            </a:r>
            <a:r>
              <a:rPr lang="de-AT" dirty="0" smtClean="0"/>
              <a:t> </a:t>
            </a:r>
            <a:r>
              <a:rPr lang="de-AT" dirty="0" err="1" smtClean="0"/>
              <a:t>Medicae</a:t>
            </a:r>
            <a:r>
              <a:rPr lang="de-AT" dirty="0" smtClean="0"/>
              <a:t>, 1399-1435</a:t>
            </a:r>
            <a:endParaRPr lang="de-AT" dirty="0"/>
          </a:p>
        </p:txBody>
      </p:sp>
    </p:spTree>
    <p:extLst>
      <p:ext uri="{BB962C8B-B14F-4D97-AF65-F5344CB8AC3E}">
        <p14:creationId xmlns:p14="http://schemas.microsoft.com/office/powerpoint/2010/main" val="3544130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4483223" y="4319364"/>
            <a:ext cx="4421079" cy="553998"/>
          </a:xfrm>
          <a:prstGeom prst="rect">
            <a:avLst/>
          </a:prstGeom>
          <a:noFill/>
        </p:spPr>
        <p:txBody>
          <a:bodyPr wrap="square" rtlCol="0">
            <a:spAutoFit/>
          </a:bodyPr>
          <a:lstStyle/>
          <a:p>
            <a:r>
              <a:rPr lang="de-AT" dirty="0"/>
              <a:t>Matrikel der Ungarischen akademischen </a:t>
            </a:r>
            <a:r>
              <a:rPr lang="de-AT" dirty="0" smtClean="0"/>
              <a:t>Nation, 1453</a:t>
            </a:r>
            <a:endParaRPr lang="de-AT" dirty="0"/>
          </a:p>
          <a:p>
            <a:endParaRPr lang="de-AT" dirty="0"/>
          </a:p>
        </p:txBody>
      </p:sp>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(9)</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25</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8" y="1421085"/>
            <a:ext cx="4626590" cy="3287208"/>
          </a:xfrm>
        </p:spPr>
        <p:txBody>
          <a:bodyPr>
            <a:normAutofit lnSpcReduction="10000"/>
          </a:bodyPr>
          <a:lstStyle/>
          <a:p>
            <a:r>
              <a:rPr lang="de-AT" sz="2000" dirty="0" smtClean="0"/>
              <a:t>Akademische Nationen</a:t>
            </a:r>
            <a:r>
              <a:rPr lang="de-AT" sz="2000" b="0" dirty="0" smtClean="0"/>
              <a:t>: </a:t>
            </a:r>
          </a:p>
          <a:p>
            <a:r>
              <a:rPr lang="de-AT" sz="2000" b="0" dirty="0" err="1"/>
              <a:t>Natio</a:t>
            </a:r>
            <a:r>
              <a:rPr lang="de-AT" sz="2000" b="0" dirty="0"/>
              <a:t> </a:t>
            </a:r>
            <a:r>
              <a:rPr lang="de-AT" sz="2000" b="0" dirty="0" err="1"/>
              <a:t>Austriaca</a:t>
            </a:r>
            <a:r>
              <a:rPr lang="de-AT" sz="2000" b="0" dirty="0"/>
              <a:t> </a:t>
            </a:r>
            <a:r>
              <a:rPr lang="de-AT" sz="2000" b="0" dirty="0" smtClean="0"/>
              <a:t>(</a:t>
            </a:r>
            <a:r>
              <a:rPr lang="de-AT" sz="2000" b="0" dirty="0"/>
              <a:t>Österreichische Akademische </a:t>
            </a:r>
            <a:r>
              <a:rPr lang="de-AT" sz="2000" b="0" dirty="0" smtClean="0"/>
              <a:t>Nation)</a:t>
            </a:r>
          </a:p>
          <a:p>
            <a:r>
              <a:rPr lang="de-AT" sz="2000" b="0" dirty="0" err="1" smtClean="0"/>
              <a:t>Natio</a:t>
            </a:r>
            <a:r>
              <a:rPr lang="de-AT" sz="2000" b="0" dirty="0" smtClean="0"/>
              <a:t> </a:t>
            </a:r>
            <a:r>
              <a:rPr lang="de-AT" sz="2000" b="0" dirty="0" err="1" smtClean="0"/>
              <a:t>Rhenensium</a:t>
            </a:r>
            <a:r>
              <a:rPr lang="de-AT" sz="2000" b="0" dirty="0" smtClean="0"/>
              <a:t> (Rheinische </a:t>
            </a:r>
            <a:r>
              <a:rPr lang="de-AT" sz="2000" b="0" dirty="0"/>
              <a:t>Akademische Nation</a:t>
            </a:r>
            <a:r>
              <a:rPr lang="de-AT" sz="2000" b="0" dirty="0" smtClean="0"/>
              <a:t>)</a:t>
            </a:r>
          </a:p>
          <a:p>
            <a:r>
              <a:rPr lang="de-AT" sz="2000" b="0" dirty="0" err="1"/>
              <a:t>Natio</a:t>
            </a:r>
            <a:r>
              <a:rPr lang="de-AT" sz="2000" b="0" dirty="0"/>
              <a:t> </a:t>
            </a:r>
            <a:r>
              <a:rPr lang="de-AT" sz="2000" b="0" dirty="0" err="1"/>
              <a:t>Hungarica</a:t>
            </a:r>
            <a:r>
              <a:rPr lang="de-AT" sz="2000" b="0" dirty="0"/>
              <a:t> (Ungarische Akademische Nation</a:t>
            </a:r>
            <a:r>
              <a:rPr lang="de-AT" sz="2000" b="0" dirty="0" smtClean="0"/>
              <a:t>)</a:t>
            </a:r>
          </a:p>
          <a:p>
            <a:r>
              <a:rPr lang="de-AT" sz="2000" b="0" dirty="0" err="1"/>
              <a:t>Natio</a:t>
            </a:r>
            <a:r>
              <a:rPr lang="de-AT" sz="2000" b="0" dirty="0"/>
              <a:t> </a:t>
            </a:r>
            <a:r>
              <a:rPr lang="de-AT" sz="2000" b="0" dirty="0" err="1"/>
              <a:t>Saxonica</a:t>
            </a:r>
            <a:r>
              <a:rPr lang="de-AT" sz="2000" b="0" dirty="0"/>
              <a:t> (Sächsische Akademische Nation</a:t>
            </a:r>
            <a:r>
              <a:rPr lang="de-AT" sz="2000" b="0" dirty="0" smtClean="0"/>
              <a:t>)</a:t>
            </a:r>
          </a:p>
          <a:p>
            <a:r>
              <a:rPr lang="de-AT" sz="2000" b="0" dirty="0" err="1"/>
              <a:t>Natio</a:t>
            </a:r>
            <a:r>
              <a:rPr lang="de-AT" sz="2000" b="0" dirty="0"/>
              <a:t> Slavica (Slawische Akademische Nation)</a:t>
            </a:r>
            <a:endParaRPr lang="de-AT" sz="2000" b="0" dirty="0" smtClean="0"/>
          </a:p>
          <a:p>
            <a:endParaRPr lang="de-AT" sz="2000" b="0" dirty="0" smtClean="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248" y="854583"/>
            <a:ext cx="2608789" cy="335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576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(10)</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26</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421085"/>
            <a:ext cx="6020383" cy="3287208"/>
          </a:xfrm>
        </p:spPr>
        <p:txBody>
          <a:bodyPr>
            <a:normAutofit/>
          </a:bodyPr>
          <a:lstStyle/>
          <a:p>
            <a:r>
              <a:rPr lang="de-AT" sz="2000" dirty="0" smtClean="0"/>
              <a:t>Universitätsinstitute und Kliniken</a:t>
            </a:r>
            <a:r>
              <a:rPr lang="de-AT" sz="2000" b="0" dirty="0" smtClean="0"/>
              <a:t>: </a:t>
            </a:r>
          </a:p>
          <a:p>
            <a:r>
              <a:rPr lang="de-AT" sz="2000" b="0" dirty="0" smtClean="0"/>
              <a:t>Bisher Übernahme von 27 Instituts- und Klinikarchiven</a:t>
            </a:r>
          </a:p>
          <a:p>
            <a:pPr marL="342900" indent="-342900">
              <a:buFont typeface="Symbol" panose="05050102010706020507" pitchFamily="18" charset="2"/>
              <a:buChar char="-"/>
            </a:pPr>
            <a:r>
              <a:rPr lang="de-AT" sz="2000" b="0" dirty="0" smtClean="0"/>
              <a:t>Personalakten, Studien-Zeugnisse, etc.</a:t>
            </a:r>
          </a:p>
          <a:p>
            <a:r>
              <a:rPr lang="de-AT" sz="2000" b="0" dirty="0" smtClean="0"/>
              <a:t>Archivierungsrichtlinie der </a:t>
            </a:r>
            <a:r>
              <a:rPr lang="de-AT" sz="2000" b="0" dirty="0" err="1" smtClean="0"/>
              <a:t>Unversität</a:t>
            </a:r>
            <a:r>
              <a:rPr lang="de-AT" sz="2000" b="0" dirty="0" smtClean="0"/>
              <a:t> Wien:</a:t>
            </a:r>
          </a:p>
          <a:p>
            <a:r>
              <a:rPr lang="de-AT" sz="2000" b="0" dirty="0" smtClean="0"/>
              <a:t>Einrichtungen der Universität Wien können ihr Archivgut selbst verwahren, wenn eine verantwortliche Betreuung gegeben ist → z. B. Kunstgeschichte, Astronomie, Musikwissenschaft etc. Verpflichtend: Koordinierung mit dem Universitätsarchiv</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072" y="1155033"/>
            <a:ext cx="2461474" cy="328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991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(11)</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27</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421085"/>
            <a:ext cx="4901797" cy="3287208"/>
          </a:xfrm>
        </p:spPr>
        <p:txBody>
          <a:bodyPr>
            <a:normAutofit/>
          </a:bodyPr>
          <a:lstStyle/>
          <a:p>
            <a:r>
              <a:rPr lang="de-AT" sz="2000" dirty="0" smtClean="0"/>
              <a:t>Sammlungsgut</a:t>
            </a:r>
            <a:r>
              <a:rPr lang="de-AT" sz="2000" dirty="0"/>
              <a:t> </a:t>
            </a:r>
            <a:r>
              <a:rPr lang="de-AT" sz="2000" dirty="0" smtClean="0"/>
              <a:t>(Auswahl)</a:t>
            </a:r>
            <a:endParaRPr lang="de-AT" sz="2000" b="0" dirty="0" smtClean="0"/>
          </a:p>
          <a:p>
            <a:pPr marL="342900" indent="-342900">
              <a:buFont typeface="Symbol" panose="05050102010706020507" pitchFamily="18" charset="2"/>
              <a:buChar char="-"/>
            </a:pPr>
            <a:r>
              <a:rPr lang="de-AT" sz="2000" b="0" dirty="0" smtClean="0"/>
              <a:t>Medaillen</a:t>
            </a:r>
          </a:p>
          <a:p>
            <a:pPr marL="342900" indent="-342900">
              <a:buFont typeface="Symbol" panose="05050102010706020507" pitchFamily="18" charset="2"/>
              <a:buChar char="-"/>
            </a:pPr>
            <a:r>
              <a:rPr lang="de-AT" sz="2000" b="0" dirty="0" smtClean="0"/>
              <a:t>Gemälde</a:t>
            </a:r>
          </a:p>
          <a:p>
            <a:pPr marL="342900" indent="-342900">
              <a:buFont typeface="Symbol" panose="05050102010706020507" pitchFamily="18" charset="2"/>
              <a:buChar char="-"/>
            </a:pPr>
            <a:r>
              <a:rPr lang="de-AT" sz="2000" b="0" dirty="0" smtClean="0"/>
              <a:t>Fotografien und Grafiken</a:t>
            </a:r>
          </a:p>
          <a:p>
            <a:pPr marL="342900" indent="-342900">
              <a:buFont typeface="Symbol" panose="05050102010706020507" pitchFamily="18" charset="2"/>
              <a:buChar char="-"/>
            </a:pPr>
            <a:r>
              <a:rPr lang="de-AT" sz="2000" b="0" dirty="0" err="1" smtClean="0"/>
              <a:t>Musealobjekte</a:t>
            </a:r>
            <a:endParaRPr lang="de-AT" sz="2000" b="0" dirty="0" smtClean="0"/>
          </a:p>
          <a:p>
            <a:pPr marL="342900" indent="-342900">
              <a:buFont typeface="Symbol" panose="05050102010706020507" pitchFamily="18" charset="2"/>
              <a:buChar char="-"/>
            </a:pPr>
            <a:r>
              <a:rPr lang="de-AT" sz="2000" b="0" dirty="0" smtClean="0"/>
              <a:t>Pläne</a:t>
            </a:r>
          </a:p>
          <a:p>
            <a:pPr marL="342900" indent="-342900">
              <a:buFont typeface="Symbol" panose="05050102010706020507" pitchFamily="18" charset="2"/>
              <a:buChar char="-"/>
            </a:pPr>
            <a:r>
              <a:rPr lang="de-AT" sz="2000" b="0" dirty="0" smtClean="0"/>
              <a:t>Urkunden</a:t>
            </a:r>
          </a:p>
          <a:p>
            <a:pPr marL="342900" indent="-342900">
              <a:buFont typeface="Symbol" panose="05050102010706020507" pitchFamily="18" charset="2"/>
              <a:buChar char="-"/>
            </a:pPr>
            <a:r>
              <a:rPr lang="de-AT" sz="2000" b="0" dirty="0" smtClean="0"/>
              <a:t>Nachlässe</a:t>
            </a:r>
          </a:p>
          <a:p>
            <a:pPr marL="342900" indent="-342900">
              <a:buFont typeface="Symbol" panose="05050102010706020507" pitchFamily="18" charset="2"/>
              <a:buChar char="-"/>
            </a:pPr>
            <a:r>
              <a:rPr lang="de-AT" sz="2000" b="0" dirty="0" smtClean="0"/>
              <a:t>Autographen</a:t>
            </a: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9" t="2691" r="3503" b="3828"/>
          <a:stretch/>
        </p:blipFill>
        <p:spPr bwMode="auto">
          <a:xfrm>
            <a:off x="5024761" y="1030745"/>
            <a:ext cx="2858610" cy="29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4045322" y="3977195"/>
            <a:ext cx="4678781" cy="784830"/>
          </a:xfrm>
          <a:prstGeom prst="rect">
            <a:avLst/>
          </a:prstGeom>
          <a:noFill/>
        </p:spPr>
        <p:txBody>
          <a:bodyPr wrap="none" rtlCol="0">
            <a:spAutoFit/>
          </a:bodyPr>
          <a:lstStyle/>
          <a:p>
            <a:r>
              <a:rPr lang="de-AT" dirty="0"/>
              <a:t>Medaille zur Grundsteinlegung des Akademischen </a:t>
            </a:r>
            <a:r>
              <a:rPr lang="de-AT" dirty="0" smtClean="0"/>
              <a:t>Kollegs</a:t>
            </a:r>
          </a:p>
          <a:p>
            <a:r>
              <a:rPr lang="de-AT" dirty="0" smtClean="0"/>
              <a:t>und </a:t>
            </a:r>
            <a:r>
              <a:rPr lang="de-AT" dirty="0"/>
              <a:t>der Jesuitenkirche in </a:t>
            </a:r>
            <a:r>
              <a:rPr lang="de-AT" dirty="0" smtClean="0"/>
              <a:t>Wien, 1624</a:t>
            </a:r>
            <a:endParaRPr lang="de-AT" dirty="0"/>
          </a:p>
          <a:p>
            <a:endParaRPr lang="de-AT" dirty="0"/>
          </a:p>
        </p:txBody>
      </p:sp>
    </p:spTree>
    <p:extLst>
      <p:ext uri="{BB962C8B-B14F-4D97-AF65-F5344CB8AC3E}">
        <p14:creationId xmlns:p14="http://schemas.microsoft.com/office/powerpoint/2010/main" val="2436417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(12)</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28</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421085"/>
            <a:ext cx="4901797" cy="1854775"/>
          </a:xfrm>
        </p:spPr>
        <p:txBody>
          <a:bodyPr>
            <a:normAutofit/>
          </a:bodyPr>
          <a:lstStyle/>
          <a:p>
            <a:r>
              <a:rPr lang="de-AT" sz="2000" dirty="0" smtClean="0"/>
              <a:t>Fotografien und Grafiken</a:t>
            </a:r>
            <a:endParaRPr lang="de-AT" sz="2000" b="0" dirty="0"/>
          </a:p>
          <a:p>
            <a:r>
              <a:rPr lang="de-AT" sz="2000" b="0" dirty="0" smtClean="0"/>
              <a:t>Ca. 10.000 Verzeichnungseinheiten, vollständig digitalisiert (Ansichtsbilder online im Archivinformationssystem)</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1021271"/>
            <a:ext cx="14636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831" y="1305356"/>
            <a:ext cx="13287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250" y="1975358"/>
            <a:ext cx="122555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descr="Y:\web_650\Uni_Archiv_Bilder_web_650\Grafiken_135\135.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93" y="3029754"/>
            <a:ext cx="2436348" cy="1679331"/>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Y:\web_650\Uni_Archiv_Bilder_web_650\Fotosammlung Vouk Feste\VF.00001-VF.01000\106.VF.0009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8811" y="3238309"/>
            <a:ext cx="2269998" cy="1503426"/>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236" y="2806468"/>
            <a:ext cx="1603375"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951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(13)</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29</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8" y="1421086"/>
            <a:ext cx="4289238" cy="1757120"/>
          </a:xfrm>
        </p:spPr>
        <p:txBody>
          <a:bodyPr>
            <a:normAutofit lnSpcReduction="10000"/>
          </a:bodyPr>
          <a:lstStyle/>
          <a:p>
            <a:r>
              <a:rPr lang="de-AT" sz="2000" dirty="0" err="1" smtClean="0"/>
              <a:t>Musealobjekte</a:t>
            </a:r>
            <a:endParaRPr lang="de-AT" sz="2000" dirty="0" smtClean="0"/>
          </a:p>
          <a:p>
            <a:endParaRPr lang="de-AT" sz="2000" b="0" dirty="0"/>
          </a:p>
          <a:p>
            <a:r>
              <a:rPr lang="de-AT" sz="2000" b="0" dirty="0" smtClean="0"/>
              <a:t>Präsentation im „Festsaal“ des Archivs (ehemaliges Jesuitenrefektorium, genutzt für Vorträge und Archivpräsentationen)</a:t>
            </a:r>
          </a:p>
        </p:txBody>
      </p:sp>
      <p:pic>
        <p:nvPicPr>
          <p:cNvPr id="26627" name="Picture 3" descr="Y:\web_650\Uni_Archiv_Bilder_web_650\Scans\Celtis_Kiste_MG_36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753" y="1155033"/>
            <a:ext cx="3412236" cy="2785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122790" y="4183166"/>
            <a:ext cx="1530162" cy="323165"/>
          </a:xfrm>
          <a:prstGeom prst="rect">
            <a:avLst/>
          </a:prstGeom>
          <a:noFill/>
        </p:spPr>
        <p:txBody>
          <a:bodyPr wrap="none" rtlCol="0">
            <a:spAutoFit/>
          </a:bodyPr>
          <a:lstStyle/>
          <a:p>
            <a:r>
              <a:rPr lang="de-AT" dirty="0" err="1" smtClean="0"/>
              <a:t>Celtis</a:t>
            </a:r>
            <a:r>
              <a:rPr lang="de-AT" dirty="0" smtClean="0"/>
              <a:t>-Kiste, 1508</a:t>
            </a:r>
            <a:endParaRPr lang="de-AT" dirty="0"/>
          </a:p>
        </p:txBody>
      </p:sp>
    </p:spTree>
    <p:extLst>
      <p:ext uri="{BB962C8B-B14F-4D97-AF65-F5344CB8AC3E}">
        <p14:creationId xmlns:p14="http://schemas.microsoft.com/office/powerpoint/2010/main" val="712724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0" r="27025"/>
          <a:stretch/>
        </p:blipFill>
        <p:spPr bwMode="auto">
          <a:xfrm>
            <a:off x="5814875" y="1214419"/>
            <a:ext cx="2902999"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(1)</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244601"/>
            <a:ext cx="5398948" cy="3368675"/>
          </a:xfrm>
        </p:spPr>
        <p:txBody>
          <a:bodyPr/>
          <a:lstStyle/>
          <a:p>
            <a:pPr marL="342900" indent="-342900">
              <a:buFont typeface="Symbol" panose="05050102010706020507" pitchFamily="18" charset="2"/>
              <a:buChar char="-"/>
            </a:pPr>
            <a:r>
              <a:rPr lang="de-AT" sz="2000" b="0" dirty="0" smtClean="0"/>
              <a:t>Vorgeschichte (1388 bis Anfang 16. Jh.): Anfänge eines geordneten Registerwesens an der Universität</a:t>
            </a:r>
          </a:p>
          <a:p>
            <a:pPr marL="342900" indent="-342900">
              <a:buFont typeface="Symbol" panose="05050102010706020507" pitchFamily="18" charset="2"/>
              <a:buChar char="-"/>
            </a:pPr>
            <a:r>
              <a:rPr lang="de-AT" sz="2000" b="0" i="1" dirty="0" err="1" smtClean="0"/>
              <a:t>Archivum</a:t>
            </a:r>
            <a:r>
              <a:rPr lang="de-AT" sz="2000" b="0" i="1" dirty="0" smtClean="0"/>
              <a:t> </a:t>
            </a:r>
            <a:r>
              <a:rPr lang="de-AT" sz="2000" b="0" i="1" dirty="0" err="1" smtClean="0"/>
              <a:t>universitatis</a:t>
            </a:r>
            <a:r>
              <a:rPr lang="de-AT" sz="2000" b="0" dirty="0" smtClean="0"/>
              <a:t> (16. Jh. </a:t>
            </a:r>
            <a:r>
              <a:rPr lang="de-AT" sz="2000" b="0" dirty="0"/>
              <a:t>b</a:t>
            </a:r>
            <a:r>
              <a:rPr lang="de-AT" sz="2000" b="0" dirty="0" smtClean="0"/>
              <a:t>is 1874/75): </a:t>
            </a:r>
            <a:br>
              <a:rPr lang="de-AT" sz="2000" b="0" dirty="0" smtClean="0"/>
            </a:br>
            <a:r>
              <a:rPr lang="de-AT" sz="2000" b="0" dirty="0" smtClean="0"/>
              <a:t>Archiv im Dienste praktischer Verwaltungszwecke und der Rechtssicherung</a:t>
            </a:r>
          </a:p>
          <a:p>
            <a:pPr marL="342900" indent="-342900">
              <a:buFont typeface="Symbol" panose="05050102010706020507" pitchFamily="18" charset="2"/>
              <a:buChar char="-"/>
            </a:pPr>
            <a:r>
              <a:rPr lang="de-AT" sz="2000" b="0" dirty="0" smtClean="0"/>
              <a:t>„Zentralarchiv“ der Universität ab 1875: Zuständigkeit für alle Organisationseinheiten der Universität Wien</a:t>
            </a:r>
            <a:br>
              <a:rPr lang="de-AT" sz="2000" b="0" dirty="0" smtClean="0"/>
            </a:br>
            <a:r>
              <a:rPr lang="de-AT" sz="2000" b="0" dirty="0" smtClean="0"/>
              <a:t>Nutzung für geschichtswissenschaftliche Zwecke</a:t>
            </a:r>
          </a:p>
          <a:p>
            <a:pPr marL="342900" indent="-342900">
              <a:buFont typeface="Symbol" panose="05050102010706020507" pitchFamily="18" charset="2"/>
              <a:buChar char="-"/>
            </a:pPr>
            <a:endParaRPr lang="de-AT" b="0" dirty="0"/>
          </a:p>
        </p:txBody>
      </p:sp>
    </p:spTree>
    <p:extLst>
      <p:ext uri="{BB962C8B-B14F-4D97-AF65-F5344CB8AC3E}">
        <p14:creationId xmlns:p14="http://schemas.microsoft.com/office/powerpoint/2010/main" val="3887121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Bestände (14)</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30</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8" y="1421086"/>
            <a:ext cx="4289238" cy="2378557"/>
          </a:xfrm>
        </p:spPr>
        <p:txBody>
          <a:bodyPr>
            <a:normAutofit/>
          </a:bodyPr>
          <a:lstStyle/>
          <a:p>
            <a:r>
              <a:rPr lang="de-AT" sz="2000" dirty="0" smtClean="0"/>
              <a:t>Nachlässe und Autographen</a:t>
            </a:r>
          </a:p>
          <a:p>
            <a:endParaRPr lang="de-AT" sz="2000" b="0" dirty="0" smtClean="0"/>
          </a:p>
          <a:p>
            <a:r>
              <a:rPr lang="de-AT" sz="2000" b="0" dirty="0" smtClean="0"/>
              <a:t>147 Nachlässe (inkl. Fragmente und Nachlasssplitter)</a:t>
            </a:r>
          </a:p>
          <a:p>
            <a:r>
              <a:rPr lang="de-AT" sz="2000" b="0" dirty="0" smtClean="0"/>
              <a:t>Autographen: Auswahl von wertvollen Dokumenten aus diversen Archivbeständen</a:t>
            </a:r>
            <a:endParaRPr lang="de-AT" sz="2000" b="0" dirty="0"/>
          </a:p>
        </p:txBody>
      </p:sp>
      <p:pic>
        <p:nvPicPr>
          <p:cNvPr id="27650" name="Picture 2" descr="C:\Temp\151.2-02_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593" y="1086481"/>
            <a:ext cx="2813304" cy="3544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132466" y="4308140"/>
            <a:ext cx="4357540" cy="323165"/>
          </a:xfrm>
          <a:prstGeom prst="rect">
            <a:avLst/>
          </a:prstGeom>
          <a:noFill/>
        </p:spPr>
        <p:txBody>
          <a:bodyPr wrap="none" rtlCol="0">
            <a:spAutoFit/>
          </a:bodyPr>
          <a:lstStyle/>
          <a:p>
            <a:r>
              <a:rPr lang="de-AT" dirty="0" smtClean="0"/>
              <a:t>Brief von Albert Einstein aus einem Personalakt, 1931</a:t>
            </a:r>
            <a:endParaRPr lang="de-AT" dirty="0"/>
          </a:p>
        </p:txBody>
      </p:sp>
    </p:spTree>
    <p:extLst>
      <p:ext uri="{BB962C8B-B14F-4D97-AF65-F5344CB8AC3E}">
        <p14:creationId xmlns:p14="http://schemas.microsoft.com/office/powerpoint/2010/main" val="2017265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Profil</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31</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p:txBody>
          <a:bodyPr>
            <a:normAutofit fontScale="92500" lnSpcReduction="10000"/>
          </a:bodyPr>
          <a:lstStyle/>
          <a:p>
            <a:pPr>
              <a:lnSpc>
                <a:spcPct val="100000"/>
              </a:lnSpc>
            </a:pPr>
            <a:r>
              <a:rPr lang="de-AT" sz="1800" b="0" dirty="0"/>
              <a:t>Dem Universitätsarchiv obliegt die Pflege der historischen Überlieferung der Universität Wien und deren Einrichtungen für Zwecke der Universitätsverwaltung, der wissenschaftlichen Forschung und Lehre sowie zur Wahrnehmung berechtigter persönlicher Belange. Es nimmt mit Publikationen, Vorträgen und Ausstellungen aktiven Anteil an der universitäts- und wissenschaftsgeschichtlichen Arbeit und unterstützt facheinschlägige Forschungsprojekte</a:t>
            </a:r>
            <a:r>
              <a:rPr lang="de-AT" sz="1800" b="0" dirty="0" smtClean="0"/>
              <a:t>.</a:t>
            </a:r>
          </a:p>
          <a:p>
            <a:pPr>
              <a:lnSpc>
                <a:spcPct val="100000"/>
              </a:lnSpc>
            </a:pPr>
            <a:r>
              <a:rPr lang="de-AT" sz="1800" b="0" dirty="0"/>
              <a:t>Das Universitätsarchiv ist zuständig für das Erfassen, Bewerten, Aussondern und die </a:t>
            </a:r>
            <a:r>
              <a:rPr lang="de-AT" sz="1800" b="0" dirty="0" smtClean="0"/>
              <a:t>Übernahme </a:t>
            </a:r>
            <a:r>
              <a:rPr lang="de-AT" sz="1800" b="0" dirty="0"/>
              <a:t>von Unterlagen aller administrativen und wissenschaftlichen Einrichtungen der Universität Wien (Schriftgut – digital oder auf Papier –, Pläne, Bild-, Video- und Tonmaterial) im Sinne des Bundesarchivgesetzes §§ 2 (5) und 3 (2) Z. 3 (BGBl. I 162/1999). Das Archiv- und Sammlungsgut wird durch Ordnen und Erschließen im Sinne des Bundesarchivgesetzes § 9 (BGBl. I 162/1999) für die Benützung zugänglich gemacht. Dabei werden das </a:t>
            </a:r>
            <a:r>
              <a:rPr lang="de-AT" sz="1800" b="0" dirty="0" err="1"/>
              <a:t>Provenienzprinzip</a:t>
            </a:r>
            <a:r>
              <a:rPr lang="de-AT" sz="1800" b="0" dirty="0"/>
              <a:t> und das regulierende </a:t>
            </a:r>
            <a:r>
              <a:rPr lang="de-AT" sz="1800" b="0" dirty="0" err="1"/>
              <a:t>Registraturprinzip</a:t>
            </a:r>
            <a:r>
              <a:rPr lang="de-AT" sz="1800" b="0" dirty="0"/>
              <a:t> berücksichtigt.</a:t>
            </a:r>
          </a:p>
        </p:txBody>
      </p:sp>
    </p:spTree>
    <p:extLst>
      <p:ext uri="{BB962C8B-B14F-4D97-AF65-F5344CB8AC3E}">
        <p14:creationId xmlns:p14="http://schemas.microsoft.com/office/powerpoint/2010/main" val="1916863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Das Archiv der Universität Wien</a:t>
            </a:r>
            <a:br>
              <a:rPr lang="de-AT" dirty="0" smtClean="0"/>
            </a:br>
            <a:r>
              <a:rPr lang="de-AT" sz="2800" dirty="0" smtClean="0">
                <a:solidFill>
                  <a:srgbClr val="666666"/>
                </a:solidFill>
              </a:rPr>
              <a:t>Aufgaben / Rechtliche Grundlagen (1)</a:t>
            </a:r>
            <a:endParaRPr lang="de-AT" sz="2800" dirty="0">
              <a:solidFill>
                <a:srgbClr val="666666"/>
              </a:solidFill>
            </a:endParaRPr>
          </a:p>
        </p:txBody>
      </p:sp>
      <p:sp>
        <p:nvSpPr>
          <p:cNvPr id="3" name="Foliennummernplatzhalter 2"/>
          <p:cNvSpPr>
            <a:spLocks noGrp="1"/>
          </p:cNvSpPr>
          <p:nvPr>
            <p:ph type="sldNum" sz="quarter" idx="10"/>
          </p:nvPr>
        </p:nvSpPr>
        <p:spPr/>
        <p:txBody>
          <a:bodyPr/>
          <a:lstStyle/>
          <a:p>
            <a:fld id="{20166E51-7DC7-7047-B811-A7233D3B7FD6}" type="slidenum">
              <a:rPr lang="de-DE" smtClean="0"/>
              <a:pPr/>
              <a:t>32</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5"/>
          <p:cNvSpPr>
            <a:spLocks noGrp="1"/>
          </p:cNvSpPr>
          <p:nvPr>
            <p:ph sz="quarter" idx="12"/>
          </p:nvPr>
        </p:nvSpPr>
        <p:spPr/>
        <p:txBody>
          <a:bodyPr/>
          <a:lstStyle/>
          <a:p>
            <a:r>
              <a:rPr lang="de-AT" sz="1800" i="1" dirty="0"/>
              <a:t>Bundesarchivgesetz</a:t>
            </a:r>
            <a:r>
              <a:rPr lang="de-AT" sz="1800" b="0" i="1" dirty="0"/>
              <a:t>: </a:t>
            </a:r>
            <a:r>
              <a:rPr lang="de-AT" sz="1800" b="0" dirty="0"/>
              <a:t>Bundesgesetz über die Sicherung, Aufbewahrung </a:t>
            </a:r>
            <a:r>
              <a:rPr lang="de-AT" sz="1800" b="0" dirty="0" smtClean="0"/>
              <a:t>und Nutzung </a:t>
            </a:r>
            <a:r>
              <a:rPr lang="de-AT" sz="1800" b="0" dirty="0"/>
              <a:t>von Archivgut des Bundes (BGBl. I, 162/1999</a:t>
            </a:r>
            <a:r>
              <a:rPr lang="de-AT" sz="1800" b="0" dirty="0" smtClean="0"/>
              <a:t>):</a:t>
            </a:r>
          </a:p>
          <a:p>
            <a:r>
              <a:rPr lang="de-AT" sz="1800" u="sng" dirty="0" smtClean="0"/>
              <a:t>§ 2</a:t>
            </a:r>
            <a:r>
              <a:rPr lang="de-AT" sz="1800" b="0" u="sng" dirty="0" smtClean="0"/>
              <a:t> (4): Archivgut des Bundes</a:t>
            </a:r>
            <a:r>
              <a:rPr lang="de-AT" sz="1800" b="0" dirty="0" smtClean="0"/>
              <a:t>:</a:t>
            </a:r>
          </a:p>
          <a:p>
            <a:r>
              <a:rPr lang="de-AT" sz="1800" b="0" dirty="0" smtClean="0"/>
              <a:t>Archivgut, das bei folgenden Einrichtungen in Wahrnehmung der Aufgaben anfällt:</a:t>
            </a:r>
          </a:p>
          <a:p>
            <a:r>
              <a:rPr lang="de-AT" sz="1800" b="0" dirty="0" smtClean="0"/>
              <a:t>(…)</a:t>
            </a:r>
          </a:p>
          <a:p>
            <a:r>
              <a:rPr lang="de-AT" sz="1800" b="0" dirty="0" smtClean="0"/>
              <a:t>b) </a:t>
            </a:r>
            <a:r>
              <a:rPr lang="de-AT" sz="1800" b="0" u="sng" dirty="0" smtClean="0"/>
              <a:t>Bei juristischen Personen öffentlichen Rechts, die durch einfaches Bundesgesetz eingerichtet sind</a:t>
            </a:r>
          </a:p>
          <a:p>
            <a:r>
              <a:rPr lang="de-AT" sz="1800" b="0" dirty="0"/>
              <a:t>[</a:t>
            </a:r>
            <a:r>
              <a:rPr lang="de-AT" sz="1800" b="0" i="1" dirty="0" smtClean="0"/>
              <a:t>Universitätsgesetz 2002</a:t>
            </a:r>
            <a:r>
              <a:rPr lang="de-AT" sz="1800" b="0" dirty="0"/>
              <a:t>: Bundesgesetz über die Organisation der Universitäten und ihre </a:t>
            </a:r>
            <a:r>
              <a:rPr lang="de-AT" sz="1800" b="0" dirty="0" smtClean="0"/>
              <a:t>Studien:</a:t>
            </a:r>
          </a:p>
          <a:p>
            <a:r>
              <a:rPr lang="de-AT" sz="1800" b="0" dirty="0"/>
              <a:t>§ </a:t>
            </a:r>
            <a:r>
              <a:rPr lang="de-AT" sz="1800" b="0" dirty="0" smtClean="0"/>
              <a:t>4 </a:t>
            </a:r>
            <a:r>
              <a:rPr lang="de-AT" sz="1800" b="0" u="sng" dirty="0"/>
              <a:t>Die Universitäten sind juristische Personen des öffentlichen </a:t>
            </a:r>
            <a:r>
              <a:rPr lang="de-AT" sz="1800" b="0" u="sng" dirty="0" smtClean="0"/>
              <a:t>Rechts</a:t>
            </a:r>
            <a:r>
              <a:rPr lang="de-AT" sz="1800" b="0" dirty="0" smtClean="0"/>
              <a:t>]</a:t>
            </a:r>
            <a:endParaRPr lang="de-AT" sz="1800" b="0" dirty="0"/>
          </a:p>
        </p:txBody>
      </p:sp>
    </p:spTree>
    <p:extLst>
      <p:ext uri="{BB962C8B-B14F-4D97-AF65-F5344CB8AC3E}">
        <p14:creationId xmlns:p14="http://schemas.microsoft.com/office/powerpoint/2010/main" val="1849238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Das Archiv der Universität Wien</a:t>
            </a:r>
            <a:br>
              <a:rPr lang="de-AT" dirty="0" smtClean="0"/>
            </a:br>
            <a:r>
              <a:rPr lang="de-AT" sz="2800" dirty="0" smtClean="0">
                <a:solidFill>
                  <a:srgbClr val="666666"/>
                </a:solidFill>
              </a:rPr>
              <a:t>Aufgaben / Rechtliche Grundlagen (2)</a:t>
            </a:r>
            <a:endParaRPr lang="de-AT" sz="2800" dirty="0">
              <a:solidFill>
                <a:srgbClr val="666666"/>
              </a:solidFill>
            </a:endParaRPr>
          </a:p>
        </p:txBody>
      </p:sp>
      <p:sp>
        <p:nvSpPr>
          <p:cNvPr id="3" name="Foliennummernplatzhalter 2"/>
          <p:cNvSpPr>
            <a:spLocks noGrp="1"/>
          </p:cNvSpPr>
          <p:nvPr>
            <p:ph type="sldNum" sz="quarter" idx="10"/>
          </p:nvPr>
        </p:nvSpPr>
        <p:spPr/>
        <p:txBody>
          <a:bodyPr/>
          <a:lstStyle/>
          <a:p>
            <a:fld id="{20166E51-7DC7-7047-B811-A7233D3B7FD6}" type="slidenum">
              <a:rPr lang="de-DE" smtClean="0"/>
              <a:pPr/>
              <a:t>33</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5"/>
          <p:cNvSpPr>
            <a:spLocks noGrp="1"/>
          </p:cNvSpPr>
          <p:nvPr>
            <p:ph sz="quarter" idx="12"/>
          </p:nvPr>
        </p:nvSpPr>
        <p:spPr/>
        <p:txBody>
          <a:bodyPr/>
          <a:lstStyle/>
          <a:p>
            <a:r>
              <a:rPr lang="de-AT" sz="1800" i="1" dirty="0"/>
              <a:t>Bundesarchivgesetz</a:t>
            </a:r>
            <a:r>
              <a:rPr lang="de-AT" sz="1800" b="0" i="1" dirty="0"/>
              <a:t>: </a:t>
            </a:r>
            <a:r>
              <a:rPr lang="de-AT" sz="1800" b="0" dirty="0"/>
              <a:t>Bundesgesetz über die Sicherung, Aufbewahrung </a:t>
            </a:r>
            <a:r>
              <a:rPr lang="de-AT" sz="1800" b="0" dirty="0" smtClean="0"/>
              <a:t>und Nutzung </a:t>
            </a:r>
            <a:r>
              <a:rPr lang="de-AT" sz="1800" b="0" dirty="0"/>
              <a:t>von Archivgut des Bundes (BGBl. I, 162/1999</a:t>
            </a:r>
            <a:r>
              <a:rPr lang="de-AT" sz="1800" b="0" dirty="0" smtClean="0"/>
              <a:t>):</a:t>
            </a:r>
          </a:p>
          <a:p>
            <a:r>
              <a:rPr lang="de-AT" sz="1800" dirty="0"/>
              <a:t>§3</a:t>
            </a:r>
            <a:r>
              <a:rPr lang="de-AT" sz="1800" b="0" dirty="0"/>
              <a:t> (1) Das Archivieren von Archivgut der Bundesdienststellen obliegt grundsätzlich dem Österreichischen Staatsarchiv</a:t>
            </a:r>
            <a:r>
              <a:rPr lang="de-AT" sz="1800" b="0" dirty="0" smtClean="0"/>
              <a:t>.</a:t>
            </a:r>
          </a:p>
          <a:p>
            <a:r>
              <a:rPr lang="de-AT" sz="1800" b="0" dirty="0" smtClean="0"/>
              <a:t>(2</a:t>
            </a:r>
            <a:r>
              <a:rPr lang="de-AT" sz="1800" b="0" dirty="0"/>
              <a:t>) Abweichend von Abs. 1 können </a:t>
            </a:r>
            <a:r>
              <a:rPr lang="de-AT" sz="1800" b="0" u="sng" dirty="0"/>
              <a:t>folgende Bundesdienststellen für das in ihrem Bereich anfallende Archivgut eigene Archive</a:t>
            </a:r>
            <a:r>
              <a:rPr lang="de-AT" sz="1800" b="0" dirty="0"/>
              <a:t> führen</a:t>
            </a:r>
            <a:r>
              <a:rPr lang="de-AT" sz="1800" b="0" dirty="0" smtClean="0"/>
              <a:t>:</a:t>
            </a:r>
          </a:p>
          <a:p>
            <a:r>
              <a:rPr lang="de-AT" sz="1800" b="0" dirty="0" smtClean="0"/>
              <a:t>[…]</a:t>
            </a:r>
          </a:p>
          <a:p>
            <a:r>
              <a:rPr lang="de-AT" sz="1800" b="0" dirty="0" smtClean="0"/>
              <a:t>3. </a:t>
            </a:r>
            <a:r>
              <a:rPr lang="de-AT" sz="1800" b="0" u="sng" dirty="0"/>
              <a:t>d</a:t>
            </a:r>
            <a:r>
              <a:rPr lang="de-AT" sz="1800" b="0" u="sng" dirty="0" smtClean="0"/>
              <a:t>ie Universitäten</a:t>
            </a:r>
          </a:p>
          <a:p>
            <a:r>
              <a:rPr lang="de-AT" sz="1800" b="0" dirty="0" smtClean="0"/>
              <a:t>[…]</a:t>
            </a:r>
          </a:p>
          <a:p>
            <a:r>
              <a:rPr lang="de-AT" sz="1800" b="0" dirty="0" smtClean="0"/>
              <a:t>(3</a:t>
            </a:r>
            <a:r>
              <a:rPr lang="de-AT" sz="1800" b="0" dirty="0"/>
              <a:t>) Die Einrichtungen gemäß § 2 Z 4 </a:t>
            </a:r>
            <a:r>
              <a:rPr lang="de-AT" sz="1800" b="0" dirty="0" err="1"/>
              <a:t>lit</a:t>
            </a:r>
            <a:r>
              <a:rPr lang="de-AT" sz="1800" b="0" dirty="0"/>
              <a:t>. b bis </a:t>
            </a:r>
            <a:r>
              <a:rPr lang="de-AT" sz="1800" b="0" dirty="0" err="1"/>
              <a:t>lit</a:t>
            </a:r>
            <a:r>
              <a:rPr lang="de-AT" sz="1800" b="0" dirty="0"/>
              <a:t>. e haben das in ihrem Bereich anfallende Archivgut selbst zu archivieren oder für dessen Archivierung zu sorgen.</a:t>
            </a:r>
            <a:endParaRPr lang="de-AT" sz="1800" b="0" dirty="0" smtClean="0"/>
          </a:p>
          <a:p>
            <a:endParaRPr lang="de-AT" sz="1800" b="0" dirty="0" smtClean="0"/>
          </a:p>
        </p:txBody>
      </p:sp>
    </p:spTree>
    <p:extLst>
      <p:ext uri="{BB962C8B-B14F-4D97-AF65-F5344CB8AC3E}">
        <p14:creationId xmlns:p14="http://schemas.microsoft.com/office/powerpoint/2010/main" val="4003667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Rechtliche </a:t>
            </a:r>
            <a:r>
              <a:rPr lang="de-AT" sz="2800" dirty="0">
                <a:solidFill>
                  <a:srgbClr val="666666"/>
                </a:solidFill>
              </a:rPr>
              <a:t>Grundlagen </a:t>
            </a:r>
            <a:r>
              <a:rPr lang="de-AT" sz="2800" dirty="0" smtClean="0">
                <a:solidFill>
                  <a:srgbClr val="666666"/>
                </a:solidFill>
              </a:rPr>
              <a:t>(3)</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34</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p:txBody>
          <a:bodyPr>
            <a:normAutofit/>
          </a:bodyPr>
          <a:lstStyle/>
          <a:p>
            <a:r>
              <a:rPr lang="de-AT" b="0" dirty="0"/>
              <a:t>Archivierungsrichtlinie der Universität </a:t>
            </a:r>
            <a:r>
              <a:rPr lang="de-AT" b="0" dirty="0" smtClean="0"/>
              <a:t>Wien (11.01.2011)</a:t>
            </a:r>
            <a:endParaRPr lang="de-AT" b="0" dirty="0"/>
          </a:p>
          <a:p>
            <a:pPr marL="0" lvl="1" indent="0">
              <a:buNone/>
            </a:pPr>
            <a:r>
              <a:rPr lang="de-AT" sz="1600" dirty="0">
                <a:hlinkClick r:id="rId2"/>
              </a:rPr>
              <a:t>http://</a:t>
            </a:r>
            <a:r>
              <a:rPr lang="de-AT" sz="1600" dirty="0" smtClean="0">
                <a:hlinkClick r:id="rId2"/>
              </a:rPr>
              <a:t>www.univie.ac.at/mtbl02/2010_2011/2010_2011_47.pdf</a:t>
            </a:r>
            <a:endParaRPr lang="de-AT" sz="1600" dirty="0" smtClean="0"/>
          </a:p>
          <a:p>
            <a:r>
              <a:rPr lang="de-AT" sz="1600" dirty="0" smtClean="0"/>
              <a:t>Präambel:</a:t>
            </a:r>
          </a:p>
          <a:p>
            <a:r>
              <a:rPr lang="de-AT" sz="1600" b="0" dirty="0" smtClean="0"/>
              <a:t>Das </a:t>
            </a:r>
            <a:r>
              <a:rPr lang="de-AT" sz="1600" b="0" dirty="0"/>
              <a:t>Archiv der Universität Wien (kurz Universitätsarchiv) verwaltet das historische Aktenmaterial von der Gründung der Universität im Jahre 1365 bis in die jüngste Vergangenheit für Zwecke der Forschung, Lehre und Verwaltung. Es besorgt die historische Überlieferungsbildung der Universität Wien und berät die aktenführenden Stellen bezüglich der aktuellen Aktenbildung wie der künftigen Abgabe der Akten an das Archiv oder teilweisen Vernichtung (Skartierung) bzw. Löschung von elektronischen Datenträgern. Es stellt die Eignung von Akten und sonstigem Dokumentationsmaterial als Archivgut für die dauernde Archivierung bzw. Konservierung fest (Bewertung). Die Übernahme und das Archivieren des anfallenden Archivgutes (Schriftgut– digital oder auf Papier –, Pläne, Bild-, Video- und Tonmaterial) erfolgt gemäß Bundesarchivgesetz §§ 2 (5), 3 (2), 6 (1).</a:t>
            </a:r>
          </a:p>
        </p:txBody>
      </p:sp>
    </p:spTree>
    <p:extLst>
      <p:ext uri="{BB962C8B-B14F-4D97-AF65-F5344CB8AC3E}">
        <p14:creationId xmlns:p14="http://schemas.microsoft.com/office/powerpoint/2010/main" val="3134967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Rechtliche </a:t>
            </a:r>
            <a:r>
              <a:rPr lang="de-AT" sz="2800" dirty="0">
                <a:solidFill>
                  <a:srgbClr val="666666"/>
                </a:solidFill>
              </a:rPr>
              <a:t>Grundlagen </a:t>
            </a:r>
            <a:r>
              <a:rPr lang="de-AT" sz="2800" dirty="0" smtClean="0">
                <a:solidFill>
                  <a:srgbClr val="666666"/>
                </a:solidFill>
              </a:rPr>
              <a:t>(4)</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35</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p:txBody>
          <a:bodyPr>
            <a:normAutofit/>
          </a:bodyPr>
          <a:lstStyle/>
          <a:p>
            <a:r>
              <a:rPr lang="de-AT" b="0" dirty="0"/>
              <a:t>Benutzungsordnung des Archivs der Universität </a:t>
            </a:r>
            <a:r>
              <a:rPr lang="de-AT" b="0" dirty="0" smtClean="0"/>
              <a:t>Wien (19.04.2010)</a:t>
            </a:r>
            <a:endParaRPr lang="de-AT" b="0" dirty="0"/>
          </a:p>
          <a:p>
            <a:r>
              <a:rPr lang="de-AT" sz="1600" b="0" dirty="0">
                <a:solidFill>
                  <a:srgbClr val="0063A6"/>
                </a:solidFill>
              </a:rPr>
              <a:t>http://www.univie.ac.at/mtbl02/2009_2010/2009_2010_78.pdf</a:t>
            </a:r>
          </a:p>
          <a:p>
            <a:r>
              <a:rPr lang="de-AT" sz="1600" dirty="0" smtClean="0"/>
              <a:t>B. Nutzung und Schutzfristen</a:t>
            </a:r>
          </a:p>
          <a:p>
            <a:pPr>
              <a:lnSpc>
                <a:spcPct val="70000"/>
              </a:lnSpc>
            </a:pPr>
            <a:r>
              <a:rPr lang="de-AT" sz="1600" b="0" dirty="0"/>
              <a:t>(1) Jedermann ist berechtigt, freigegebenes </a:t>
            </a:r>
            <a:r>
              <a:rPr lang="de-AT" sz="1600" b="0" dirty="0" smtClean="0"/>
              <a:t>Archivgut </a:t>
            </a:r>
            <a:r>
              <a:rPr lang="de-AT" sz="1600" b="0" dirty="0"/>
              <a:t>zu amtlichen, wissenschaftlichen oder </a:t>
            </a:r>
          </a:p>
          <a:p>
            <a:pPr>
              <a:lnSpc>
                <a:spcPct val="70000"/>
              </a:lnSpc>
            </a:pPr>
            <a:r>
              <a:rPr lang="de-AT" sz="1600" b="0" dirty="0"/>
              <a:t>zu publizistischen Zwecken sowie zur Wahrnehmung </a:t>
            </a:r>
            <a:r>
              <a:rPr lang="de-AT" sz="1600" b="0" dirty="0" smtClean="0"/>
              <a:t>berechtigter </a:t>
            </a:r>
            <a:r>
              <a:rPr lang="de-AT" sz="1600" b="0" dirty="0"/>
              <a:t>persönlicher Belange zu </a:t>
            </a:r>
          </a:p>
          <a:p>
            <a:pPr>
              <a:lnSpc>
                <a:spcPct val="70000"/>
              </a:lnSpc>
            </a:pPr>
            <a:r>
              <a:rPr lang="de-AT" sz="1600" b="0" dirty="0"/>
              <a:t>nutzen</a:t>
            </a:r>
            <a:r>
              <a:rPr lang="de-AT" sz="1600" b="0" dirty="0" smtClean="0"/>
              <a:t>. […]</a:t>
            </a:r>
          </a:p>
          <a:p>
            <a:pPr>
              <a:lnSpc>
                <a:spcPct val="70000"/>
              </a:lnSpc>
            </a:pPr>
            <a:endParaRPr lang="de-AT" sz="1600" b="0" dirty="0" smtClean="0"/>
          </a:p>
          <a:p>
            <a:r>
              <a:rPr lang="de-AT" sz="1600" b="0" dirty="0"/>
              <a:t>(2) Die Freigabe der Archivalien zur Einsichtnahme erfolgt nach Ablauf der gesetzlichen Schutzfrist von 30 Jahren (§ 8 Abs. 1 Bundesarchivgesetz). Personenbezogene Akten werden mit schriftlichem Einverständnis der Betroffenen oder 50 Jahre nach dem letzten Bearbeitungsvorgang vorgelegt. Die Schutzfrist kann auf Antrag der </a:t>
            </a:r>
            <a:r>
              <a:rPr lang="de-AT" sz="1600" b="0" dirty="0" err="1"/>
              <a:t>EinsichtswerberInnen</a:t>
            </a:r>
            <a:r>
              <a:rPr lang="de-AT" sz="1600" b="0" dirty="0"/>
              <a:t> zum Zwecke wissenschaftlicher Forschung auf 20 Jahre im Sinne des § 8 Abs. 5 Z. 1 bis 2 Bundesarchivgesetz herabgesetzt werden.</a:t>
            </a:r>
          </a:p>
        </p:txBody>
      </p:sp>
    </p:spTree>
    <p:extLst>
      <p:ext uri="{BB962C8B-B14F-4D97-AF65-F5344CB8AC3E}">
        <p14:creationId xmlns:p14="http://schemas.microsoft.com/office/powerpoint/2010/main" val="2490852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Kernkompetenzen</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36</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a:xfrm>
            <a:off x="415926" y="1244601"/>
            <a:ext cx="5168128" cy="3368675"/>
          </a:xfrm>
        </p:spPr>
        <p:txBody>
          <a:bodyPr>
            <a:normAutofit fontScale="92500" lnSpcReduction="10000"/>
          </a:bodyPr>
          <a:lstStyle/>
          <a:p>
            <a:r>
              <a:rPr lang="de-AT" sz="2400" b="0" dirty="0" smtClean="0"/>
              <a:t>Archivieren:</a:t>
            </a:r>
          </a:p>
          <a:p>
            <a:pPr marL="285750" indent="-285750">
              <a:buFont typeface="Symbol" panose="05050102010706020507" pitchFamily="18" charset="2"/>
              <a:buChar char="-"/>
            </a:pPr>
            <a:r>
              <a:rPr lang="de-AT" sz="1800" b="0" dirty="0" smtClean="0"/>
              <a:t>Erfassen, Bewerten</a:t>
            </a:r>
          </a:p>
          <a:p>
            <a:pPr marL="285750" indent="-285750">
              <a:buFont typeface="Symbol" panose="05050102010706020507" pitchFamily="18" charset="2"/>
              <a:buChar char="-"/>
            </a:pPr>
            <a:r>
              <a:rPr lang="de-AT" sz="1800" b="0" dirty="0" smtClean="0"/>
              <a:t>Übernehmen</a:t>
            </a:r>
            <a:br>
              <a:rPr lang="de-AT" sz="1800" b="0" dirty="0" smtClean="0"/>
            </a:br>
            <a:r>
              <a:rPr lang="de-AT" sz="1800" b="0" dirty="0" smtClean="0"/>
              <a:t>→ Archivierungsrichtlinie der Universität Wien</a:t>
            </a:r>
          </a:p>
          <a:p>
            <a:pPr marL="285750" indent="-285750">
              <a:buFont typeface="Symbol" panose="05050102010706020507" pitchFamily="18" charset="2"/>
              <a:buChar char="-"/>
            </a:pPr>
            <a:r>
              <a:rPr lang="de-AT" sz="1800" b="0" dirty="0"/>
              <a:t>Verwahren / Konservieren / Restaurieren</a:t>
            </a:r>
          </a:p>
          <a:p>
            <a:pPr marL="285750" indent="-285750">
              <a:buFont typeface="Symbol" panose="05050102010706020507" pitchFamily="18" charset="2"/>
              <a:buChar char="-"/>
            </a:pPr>
            <a:r>
              <a:rPr lang="de-AT" sz="1800" b="0" dirty="0" smtClean="0"/>
              <a:t>Ordnen</a:t>
            </a:r>
            <a:br>
              <a:rPr lang="de-AT" sz="1800" b="0" dirty="0" smtClean="0"/>
            </a:br>
            <a:r>
              <a:rPr lang="de-AT" sz="1800" b="0" dirty="0" smtClean="0"/>
              <a:t>→ Provenienz- und </a:t>
            </a:r>
            <a:r>
              <a:rPr lang="de-AT" sz="1800" b="0" dirty="0" err="1" smtClean="0"/>
              <a:t>Registraturprinzip</a:t>
            </a:r>
            <a:endParaRPr lang="de-AT" sz="1800" b="0" dirty="0" smtClean="0"/>
          </a:p>
          <a:p>
            <a:pPr marL="285750" indent="-285750">
              <a:buFont typeface="Symbol" panose="05050102010706020507" pitchFamily="18" charset="2"/>
              <a:buChar char="-"/>
            </a:pPr>
            <a:r>
              <a:rPr lang="de-AT" sz="1800" b="0" dirty="0" smtClean="0"/>
              <a:t>Erschließen und Verzeichnen</a:t>
            </a:r>
            <a:br>
              <a:rPr lang="de-AT" sz="1800" b="0" dirty="0" smtClean="0"/>
            </a:br>
            <a:r>
              <a:rPr lang="de-AT" sz="1800" b="0" dirty="0" smtClean="0"/>
              <a:t>→ ISAD(G), Archivinformationssystem</a:t>
            </a:r>
          </a:p>
          <a:p>
            <a:pPr marL="285750" indent="-285750">
              <a:buFont typeface="Symbol" panose="05050102010706020507" pitchFamily="18" charset="2"/>
              <a:buChar char="-"/>
            </a:pPr>
            <a:r>
              <a:rPr lang="de-AT" sz="1800" b="0" dirty="0" smtClean="0"/>
              <a:t>Bereitstellen</a:t>
            </a:r>
            <a:br>
              <a:rPr lang="de-AT" sz="1800" b="0" dirty="0" smtClean="0"/>
            </a:br>
            <a:r>
              <a:rPr lang="de-AT" sz="1800" b="0" dirty="0" smtClean="0"/>
              <a:t>Archivinformationssystem Online </a:t>
            </a:r>
            <a:r>
              <a:rPr lang="de-AT" sz="1800" b="0" dirty="0" smtClean="0">
                <a:hlinkClick r:id="rId2"/>
              </a:rPr>
              <a:t>http</a:t>
            </a:r>
            <a:r>
              <a:rPr lang="de-AT" sz="1800" b="0" dirty="0">
                <a:hlinkClick r:id="rId2"/>
              </a:rPr>
              <a:t>://</a:t>
            </a:r>
            <a:r>
              <a:rPr lang="de-AT" sz="1800" b="0" dirty="0" smtClean="0">
                <a:hlinkClick r:id="rId2"/>
              </a:rPr>
              <a:t>scopeq.cc.univie.ac.at/Query/suchinfo.aspx</a:t>
            </a:r>
            <a:r>
              <a:rPr lang="de-AT" sz="1800" b="0" dirty="0" smtClean="0"/>
              <a:t/>
            </a:r>
            <a:br>
              <a:rPr lang="de-AT" sz="1800" b="0" dirty="0" smtClean="0"/>
            </a:br>
            <a:r>
              <a:rPr lang="de-AT" sz="1800" b="0" dirty="0" err="1" smtClean="0"/>
              <a:t>Findmittel</a:t>
            </a:r>
            <a:r>
              <a:rPr lang="de-AT" sz="1800" b="0" dirty="0" smtClean="0"/>
              <a:t> im Lesesaal</a:t>
            </a:r>
          </a:p>
        </p:txBody>
      </p:sp>
      <p:pic>
        <p:nvPicPr>
          <p:cNvPr id="2051" name="Picture 3" descr="T:\Archiv\Fotografien\Fotos für Website\Archivdep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38" y="1155033"/>
            <a:ext cx="2184806" cy="328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473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Vermittlung, Forschung (1)</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37</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a:xfrm>
            <a:off x="415926" y="1244601"/>
            <a:ext cx="5168128" cy="3368675"/>
          </a:xfrm>
        </p:spPr>
        <p:txBody>
          <a:bodyPr>
            <a:normAutofit/>
          </a:bodyPr>
          <a:lstStyle/>
          <a:p>
            <a:r>
              <a:rPr lang="de-AT" sz="2400" b="0" dirty="0" smtClean="0"/>
              <a:t>Vermittlung:</a:t>
            </a:r>
          </a:p>
          <a:p>
            <a:pPr marL="285750" indent="-285750">
              <a:buFont typeface="Symbol" panose="05050102010706020507" pitchFamily="18" charset="2"/>
              <a:buChar char="-"/>
            </a:pPr>
            <a:r>
              <a:rPr lang="de-AT" sz="1800" b="0" dirty="0" smtClean="0"/>
              <a:t>Benützung im Lesesaal</a:t>
            </a:r>
            <a:r>
              <a:rPr lang="de-AT" sz="1800" b="0" dirty="0"/>
              <a:t/>
            </a:r>
            <a:br>
              <a:rPr lang="de-AT" sz="1800" b="0" dirty="0"/>
            </a:br>
            <a:r>
              <a:rPr lang="de-AT" sz="1800" b="0" dirty="0" smtClean="0"/>
              <a:t>→ </a:t>
            </a:r>
            <a:r>
              <a:rPr lang="de-AT" sz="1800" b="0" dirty="0" err="1" smtClean="0"/>
              <a:t>Benützerordnung</a:t>
            </a:r>
            <a:r>
              <a:rPr lang="de-AT" sz="1800" b="0" dirty="0"/>
              <a:t>: </a:t>
            </a:r>
            <a:r>
              <a:rPr lang="de-AT" sz="1800" b="0" dirty="0" smtClean="0"/>
              <a:t>„Jedermann </a:t>
            </a:r>
            <a:r>
              <a:rPr lang="de-AT" sz="1800" b="0" dirty="0"/>
              <a:t>ist berechtigt, freigegebenes Archivgut zu amtlichen, wissenschaftlichen oder zu publizistischen Zwecken sowie zur Wahrnehmung berechtigter persönlicher Belange zu nutzen</a:t>
            </a:r>
            <a:r>
              <a:rPr lang="de-AT" sz="1800" b="0" dirty="0" smtClean="0"/>
              <a:t>.“</a:t>
            </a:r>
          </a:p>
          <a:p>
            <a:pPr marL="285750" indent="-285750">
              <a:buFont typeface="Symbol" panose="05050102010706020507" pitchFamily="18" charset="2"/>
              <a:buChar char="-"/>
            </a:pPr>
            <a:r>
              <a:rPr lang="de-AT" sz="1800" b="0" dirty="0" smtClean="0"/>
              <a:t>Schutzfristen gemäß Bundesarchivgesetz:</a:t>
            </a:r>
            <a:br>
              <a:rPr lang="de-AT" sz="1800" b="0" dirty="0" smtClean="0"/>
            </a:br>
            <a:r>
              <a:rPr lang="de-AT" sz="1800" b="0" dirty="0" smtClean="0"/>
              <a:t>30 Jahre; personenbezogene Akten: 50 Jahre</a:t>
            </a:r>
          </a:p>
          <a:p>
            <a:pPr marL="285750" indent="-285750">
              <a:buFont typeface="Symbol" panose="05050102010706020507" pitchFamily="18" charset="2"/>
              <a:buChar char="-"/>
            </a:pPr>
            <a:r>
              <a:rPr lang="de-AT" sz="1800" b="0" dirty="0" smtClean="0"/>
              <a:t>Veröffentlichung: Einverständnis der Betroffenen oder 10 Jahre nach Tod bzw. 110 Jahre nach Geburt (Bundesarchivgesetz § 11 (1))</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078" y="1613347"/>
            <a:ext cx="3121025"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02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Vermittlung, Forschung (2)</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38</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a:xfrm>
            <a:off x="415926" y="1244601"/>
            <a:ext cx="8239802" cy="3368675"/>
          </a:xfrm>
        </p:spPr>
        <p:txBody>
          <a:bodyPr>
            <a:normAutofit fontScale="92500"/>
          </a:bodyPr>
          <a:lstStyle/>
          <a:p>
            <a:r>
              <a:rPr lang="de-AT" sz="2400" b="0" dirty="0" smtClean="0"/>
              <a:t>Vermittlung:</a:t>
            </a:r>
          </a:p>
          <a:p>
            <a:pPr marL="285750" indent="-285750">
              <a:buFont typeface="Symbol" panose="05050102010706020507" pitchFamily="18" charset="2"/>
              <a:buChar char="-"/>
            </a:pPr>
            <a:r>
              <a:rPr lang="de-AT" sz="1800" b="0" dirty="0" smtClean="0"/>
              <a:t>Beantwortung schriftlicher Anfragen:</a:t>
            </a:r>
          </a:p>
          <a:p>
            <a:pPr marL="554038" lvl="1" indent="-285750">
              <a:buFont typeface="Symbol" panose="05050102010706020507" pitchFamily="18" charset="2"/>
              <a:buChar char="-"/>
            </a:pPr>
            <a:r>
              <a:rPr lang="de-AT" sz="1500" b="0" dirty="0" smtClean="0"/>
              <a:t>Für den internen Bereich (Archivträger): Auskünfte </a:t>
            </a:r>
            <a:r>
              <a:rPr lang="de-AT" sz="1500" dirty="0"/>
              <a:t>und Expertisen zur Geschichte der </a:t>
            </a:r>
            <a:r>
              <a:rPr lang="de-AT" sz="1500" dirty="0" smtClean="0"/>
              <a:t>Universität</a:t>
            </a:r>
            <a:br>
              <a:rPr lang="de-AT" sz="1500" dirty="0" smtClean="0"/>
            </a:br>
            <a:r>
              <a:rPr lang="de-AT" sz="1500" dirty="0" smtClean="0"/>
              <a:t>Beratung in archivfachlichen Fragen</a:t>
            </a:r>
          </a:p>
          <a:p>
            <a:pPr marL="554038" lvl="1" indent="-285750">
              <a:buFont typeface="Symbol" panose="05050102010706020507" pitchFamily="18" charset="2"/>
              <a:buChar char="-"/>
            </a:pPr>
            <a:r>
              <a:rPr lang="de-AT" sz="1500" dirty="0" smtClean="0"/>
              <a:t>Für den externen Bereich: Fragen zur Universitätsgeschichte, biographische Auskünfte zu ehemaligen Mitgliedern des Lehrkörpers und Studierenden, Studienzeitbestätigungen etc.</a:t>
            </a:r>
            <a:endParaRPr lang="de-AT" sz="1500" dirty="0"/>
          </a:p>
          <a:p>
            <a:pPr marL="285750" indent="-285750">
              <a:buFont typeface="Symbol" panose="05050102010706020507" pitchFamily="18" charset="2"/>
              <a:buChar char="-"/>
            </a:pPr>
            <a:r>
              <a:rPr lang="de-AT" sz="1800" b="0" dirty="0" smtClean="0"/>
              <a:t>Ausstellungen und Schausammlung</a:t>
            </a:r>
          </a:p>
          <a:p>
            <a:pPr marL="554038" lvl="1" indent="-285750">
              <a:buFont typeface="Symbol" panose="05050102010706020507" pitchFamily="18" charset="2"/>
              <a:buChar char="-"/>
            </a:pPr>
            <a:r>
              <a:rPr lang="de-AT" sz="1500" dirty="0" smtClean="0"/>
              <a:t>1985 „Alte Universität“, 1990 „625 Jahre Universität Wien“, 1995 Präsentation in </a:t>
            </a:r>
            <a:r>
              <a:rPr lang="de-AT" sz="1500" dirty="0" err="1" smtClean="0"/>
              <a:t>Brünn</a:t>
            </a:r>
            <a:r>
              <a:rPr lang="de-AT" sz="1500" dirty="0" smtClean="0"/>
              <a:t>, etc.</a:t>
            </a:r>
            <a:endParaRPr lang="de-AT" sz="1500" b="0" dirty="0" smtClean="0"/>
          </a:p>
          <a:p>
            <a:pPr marL="285750" indent="-285750">
              <a:buFont typeface="Symbol" panose="05050102010706020507" pitchFamily="18" charset="2"/>
              <a:buChar char="-"/>
            </a:pPr>
            <a:r>
              <a:rPr lang="de-AT" sz="1800" b="0" dirty="0" smtClean="0"/>
              <a:t>Archivführungen und –</a:t>
            </a:r>
            <a:r>
              <a:rPr lang="de-AT" sz="1800" b="0" dirty="0" err="1" smtClean="0"/>
              <a:t>präsentationen</a:t>
            </a:r>
            <a:endParaRPr lang="de-AT" sz="1800" b="0" dirty="0" smtClean="0"/>
          </a:p>
          <a:p>
            <a:pPr marL="285750" indent="-285750">
              <a:buFont typeface="Symbol" panose="05050102010706020507" pitchFamily="18" charset="2"/>
              <a:buChar char="-"/>
            </a:pPr>
            <a:r>
              <a:rPr lang="de-AT" sz="1800" b="0" dirty="0" smtClean="0"/>
              <a:t>Kooperation mit wissenschaftlichen Vereinen (Vortragsveranstaltungen und Symposien)</a:t>
            </a:r>
            <a:br>
              <a:rPr lang="de-AT" sz="1800" b="0" dirty="0" smtClean="0"/>
            </a:br>
            <a:endParaRPr lang="de-AT" sz="1800" b="0" dirty="0" smtClean="0"/>
          </a:p>
        </p:txBody>
      </p:sp>
    </p:spTree>
    <p:extLst>
      <p:ext uri="{BB962C8B-B14F-4D97-AF65-F5344CB8AC3E}">
        <p14:creationId xmlns:p14="http://schemas.microsoft.com/office/powerpoint/2010/main" val="2097774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Vermittlung, Forschung (3)</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39</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a:xfrm>
            <a:off x="415927" y="1244601"/>
            <a:ext cx="4573323" cy="3368675"/>
          </a:xfrm>
        </p:spPr>
        <p:txBody>
          <a:bodyPr>
            <a:normAutofit/>
          </a:bodyPr>
          <a:lstStyle/>
          <a:p>
            <a:r>
              <a:rPr lang="de-AT" sz="2400" b="0" dirty="0" smtClean="0"/>
              <a:t>Vermittlung:</a:t>
            </a:r>
          </a:p>
          <a:p>
            <a:pPr marL="285750" indent="-285750">
              <a:buFont typeface="Symbol" panose="05050102010706020507" pitchFamily="18" charset="2"/>
              <a:buChar char="-"/>
            </a:pPr>
            <a:r>
              <a:rPr lang="de-AT" sz="1800" b="0" dirty="0" smtClean="0"/>
              <a:t>Digitalisierung:</a:t>
            </a:r>
          </a:p>
          <a:p>
            <a:pPr marL="554038" lvl="1" indent="-285750">
              <a:buFont typeface="Symbol" panose="05050102010706020507" pitchFamily="18" charset="2"/>
              <a:buChar char="-"/>
            </a:pPr>
            <a:r>
              <a:rPr lang="de-AT" sz="1500" b="0" dirty="0" smtClean="0"/>
              <a:t>Auftragsdigitalisierung  (Reproduktionsaufträge gegen Kostenersatz)</a:t>
            </a:r>
            <a:endParaRPr lang="de-AT" sz="1500" dirty="0" smtClean="0"/>
          </a:p>
          <a:p>
            <a:pPr marL="554038" lvl="1" indent="-285750">
              <a:buFont typeface="Symbol" panose="05050102010706020507" pitchFamily="18" charset="2"/>
              <a:buChar char="-"/>
            </a:pPr>
            <a:r>
              <a:rPr lang="de-AT" sz="1500" dirty="0" smtClean="0"/>
              <a:t>Zur Schonung Altbeständen (Handschriften)</a:t>
            </a:r>
          </a:p>
          <a:p>
            <a:pPr marL="554038" lvl="1" indent="-285750">
              <a:buFont typeface="Symbol" panose="05050102010706020507" pitchFamily="18" charset="2"/>
              <a:buChar char="-"/>
            </a:pPr>
            <a:r>
              <a:rPr lang="de-AT" sz="1500" dirty="0" smtClean="0"/>
              <a:t>Ansichtsbilder im Archivinformationssystem (vor allem Bildersammlung)</a:t>
            </a:r>
          </a:p>
          <a:p>
            <a:pPr marL="554038" lvl="1" indent="-285750">
              <a:buFont typeface="Symbol" panose="05050102010706020507" pitchFamily="18" charset="2"/>
              <a:buChar char="-"/>
            </a:pPr>
            <a:r>
              <a:rPr lang="de-AT" sz="1500" dirty="0" smtClean="0"/>
              <a:t>Geplant: Umfassende Präsentation im gesamtuniversitären Digital Asset Managementsystem PHAIDRA</a:t>
            </a:r>
          </a:p>
        </p:txBody>
      </p:sp>
      <p:pic>
        <p:nvPicPr>
          <p:cNvPr id="4098" name="Picture 2" descr="T:\Archiv\Fotografien\Fotos für Website\Buchsc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810" y="1617463"/>
            <a:ext cx="3745382" cy="249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(2)</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4</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244601"/>
            <a:ext cx="5398948" cy="3368675"/>
          </a:xfrm>
        </p:spPr>
        <p:txBody>
          <a:bodyPr>
            <a:normAutofit/>
          </a:bodyPr>
          <a:lstStyle/>
          <a:p>
            <a:r>
              <a:rPr lang="de-AT" sz="2400" b="0" dirty="0" smtClean="0"/>
              <a:t>Vorgeschichte (1387 bis Anfang 16. Jh.):</a:t>
            </a:r>
          </a:p>
          <a:p>
            <a:pPr marL="342900" indent="-342900">
              <a:buFont typeface="Symbol" panose="05050102010706020507" pitchFamily="18" charset="2"/>
              <a:buChar char="-"/>
            </a:pPr>
            <a:r>
              <a:rPr lang="de-AT" sz="2000" b="0" dirty="0" smtClean="0"/>
              <a:t>1387</a:t>
            </a:r>
            <a:r>
              <a:rPr lang="de-AT" sz="2000" b="0" dirty="0"/>
              <a:t>: Bericht über eine „</a:t>
            </a:r>
            <a:r>
              <a:rPr lang="de-AT" sz="2000" b="0" dirty="0" err="1"/>
              <a:t>scatula</a:t>
            </a:r>
            <a:r>
              <a:rPr lang="de-AT" sz="2000" b="0" dirty="0"/>
              <a:t>“ für </a:t>
            </a:r>
            <a:r>
              <a:rPr lang="de-AT" sz="2000" b="0" dirty="0" smtClean="0"/>
              <a:t>Universitätsprivilegien</a:t>
            </a:r>
            <a:br>
              <a:rPr lang="de-AT" sz="2000" b="0" dirty="0" smtClean="0"/>
            </a:br>
            <a:r>
              <a:rPr lang="de-AT" sz="2000" b="0" dirty="0"/>
              <a:t>(1365: </a:t>
            </a:r>
            <a:r>
              <a:rPr lang="de-AT" sz="2000" b="0" dirty="0" err="1"/>
              <a:t>Hzg</a:t>
            </a:r>
            <a:r>
              <a:rPr lang="de-AT" sz="2000" b="0" dirty="0"/>
              <a:t>. Rudolf IV. bestimmt, dass eine mit Eisen beschlagene Truhe („</a:t>
            </a:r>
            <a:r>
              <a:rPr lang="de-AT" sz="2000" b="0" dirty="0" err="1"/>
              <a:t>scrinium</a:t>
            </a:r>
            <a:r>
              <a:rPr lang="de-AT" sz="2000" b="0" dirty="0"/>
              <a:t>“) zur Aufbewahrung des Siegels der Universität und der Urkunden angeschafft werden soll; 1384: </a:t>
            </a:r>
            <a:r>
              <a:rPr lang="de-AT" sz="2000" b="0" dirty="0" err="1"/>
              <a:t>Hzg</a:t>
            </a:r>
            <a:r>
              <a:rPr lang="de-AT" sz="2000" b="0" dirty="0"/>
              <a:t>. Albrecht III. verfügt Verwahrung der Urkunden in einer Truhe mit vier Schlössern</a:t>
            </a:r>
            <a:r>
              <a:rPr lang="de-AT" sz="2000" b="0" dirty="0" smtClean="0"/>
              <a:t>)</a:t>
            </a:r>
            <a:endParaRPr lang="de-AT" sz="2000" b="0" dirty="0"/>
          </a:p>
          <a:p>
            <a:pPr marL="342900" indent="-342900">
              <a:buFont typeface="Symbol" panose="05050102010706020507" pitchFamily="18" charset="2"/>
              <a:buChar char="-"/>
            </a:pPr>
            <a:r>
              <a:rPr lang="de-AT" sz="2000" b="0" dirty="0" smtClean="0"/>
              <a:t>1388: </a:t>
            </a:r>
            <a:r>
              <a:rPr lang="de-AT" sz="2000" b="0" u="sng" dirty="0" smtClean="0"/>
              <a:t>Anschaffung einer </a:t>
            </a:r>
            <a:r>
              <a:rPr lang="de-AT" sz="2000" b="0" i="1" u="sng" dirty="0" err="1" smtClean="0"/>
              <a:t>archa</a:t>
            </a:r>
            <a:r>
              <a:rPr lang="de-AT" sz="2000" b="0" i="1" u="sng" dirty="0" smtClean="0"/>
              <a:t> </a:t>
            </a:r>
            <a:r>
              <a:rPr lang="de-AT" sz="2000" b="0" i="1" u="sng" dirty="0" err="1" smtClean="0"/>
              <a:t>universitatis</a:t>
            </a:r>
            <a:r>
              <a:rPr lang="de-AT" sz="2000" b="0" i="1" dirty="0" smtClean="0"/>
              <a:t/>
            </a:r>
            <a:br>
              <a:rPr lang="de-AT" sz="2000" b="0" i="1" dirty="0" smtClean="0"/>
            </a:br>
            <a:r>
              <a:rPr lang="de-AT" sz="2000" b="0" dirty="0" smtClean="0"/>
              <a:t>(Karl </a:t>
            </a:r>
            <a:r>
              <a:rPr lang="de-AT" sz="2000" b="0" dirty="0" err="1" smtClean="0"/>
              <a:t>Schrauf</a:t>
            </a:r>
            <a:r>
              <a:rPr lang="de-AT" sz="2000" b="0" dirty="0" smtClean="0"/>
              <a:t>: Geburtsstunde des Uni-Archivs)</a:t>
            </a:r>
            <a:endParaRPr lang="de-AT" sz="2000" b="0" dirty="0"/>
          </a:p>
        </p:txBody>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12800" r="12433"/>
          <a:stretch/>
        </p:blipFill>
        <p:spPr>
          <a:xfrm>
            <a:off x="6051923" y="1244601"/>
            <a:ext cx="2672179" cy="2382665"/>
          </a:xfrm>
          <a:prstGeom prst="rect">
            <a:avLst/>
          </a:prstGeom>
        </p:spPr>
      </p:pic>
      <p:sp>
        <p:nvSpPr>
          <p:cNvPr id="7" name="Textfeld 6"/>
          <p:cNvSpPr txBox="1"/>
          <p:nvPr/>
        </p:nvSpPr>
        <p:spPr>
          <a:xfrm>
            <a:off x="5695173" y="3906173"/>
            <a:ext cx="3253519" cy="323165"/>
          </a:xfrm>
          <a:prstGeom prst="rect">
            <a:avLst/>
          </a:prstGeom>
          <a:noFill/>
        </p:spPr>
        <p:txBody>
          <a:bodyPr wrap="none" rtlCol="0">
            <a:spAutoFit/>
          </a:bodyPr>
          <a:lstStyle/>
          <a:p>
            <a:r>
              <a:rPr lang="de-AT" dirty="0" smtClean="0"/>
              <a:t>Archivlade der Universität Wien, 16. Jh.</a:t>
            </a:r>
            <a:endParaRPr lang="de-AT" dirty="0"/>
          </a:p>
        </p:txBody>
      </p:sp>
    </p:spTree>
    <p:extLst>
      <p:ext uri="{BB962C8B-B14F-4D97-AF65-F5344CB8AC3E}">
        <p14:creationId xmlns:p14="http://schemas.microsoft.com/office/powerpoint/2010/main" val="654409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Vermittlung, Forschung (4)</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40</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a:xfrm>
            <a:off x="415927" y="1244601"/>
            <a:ext cx="5683032" cy="3368675"/>
          </a:xfrm>
        </p:spPr>
        <p:txBody>
          <a:bodyPr>
            <a:normAutofit fontScale="92500" lnSpcReduction="20000"/>
          </a:bodyPr>
          <a:lstStyle/>
          <a:p>
            <a:r>
              <a:rPr lang="de-AT" sz="2400" b="0" dirty="0" smtClean="0"/>
              <a:t>Forschung:</a:t>
            </a:r>
          </a:p>
          <a:p>
            <a:pPr marL="285750" indent="-285750">
              <a:buFont typeface="Symbol" panose="05050102010706020507" pitchFamily="18" charset="2"/>
              <a:buChar char="-"/>
            </a:pPr>
            <a:r>
              <a:rPr lang="de-AT" sz="1800" b="0" dirty="0" smtClean="0"/>
              <a:t>Publikationen:</a:t>
            </a:r>
          </a:p>
          <a:p>
            <a:pPr marL="554038" lvl="1" indent="-285750">
              <a:buFont typeface="Symbol" panose="05050102010706020507" pitchFamily="18" charset="2"/>
              <a:buChar char="-"/>
            </a:pPr>
            <a:r>
              <a:rPr lang="de-AT" sz="1500" b="0" dirty="0" smtClean="0"/>
              <a:t>Eigene Reihe: </a:t>
            </a:r>
            <a:r>
              <a:rPr lang="de-AT" sz="1500" b="0" i="1" dirty="0" smtClean="0"/>
              <a:t>Schriften des Archivs der Universität Wien</a:t>
            </a:r>
            <a:r>
              <a:rPr lang="de-AT" sz="1500" b="0" dirty="0" smtClean="0"/>
              <a:t> (Stand 2015: 21 Bände)</a:t>
            </a:r>
            <a:endParaRPr lang="de-AT" sz="1500" dirty="0" smtClean="0"/>
          </a:p>
          <a:p>
            <a:pPr marL="554038" lvl="1" indent="-285750">
              <a:buFont typeface="Symbol" panose="05050102010706020507" pitchFamily="18" charset="2"/>
              <a:buChar char="-"/>
            </a:pPr>
            <a:r>
              <a:rPr lang="de-AT" sz="1500" dirty="0" smtClean="0"/>
              <a:t>Artikel in Zeitschriften und Sammelbänden</a:t>
            </a:r>
          </a:p>
          <a:p>
            <a:pPr marL="285750" indent="-285750">
              <a:buFont typeface="Symbol" panose="05050102010706020507" pitchFamily="18" charset="2"/>
              <a:buChar char="-"/>
            </a:pPr>
            <a:r>
              <a:rPr lang="de-AT" sz="1800" b="0" dirty="0" smtClean="0"/>
              <a:t>Quelleneditionen:</a:t>
            </a:r>
          </a:p>
          <a:p>
            <a:pPr marL="554038" lvl="1" indent="-285750">
              <a:buFont typeface="Symbol" panose="05050102010706020507" pitchFamily="18" charset="2"/>
              <a:buChar char="-"/>
            </a:pPr>
            <a:r>
              <a:rPr lang="de-AT" sz="1500" dirty="0" smtClean="0"/>
              <a:t>Matrikel der Universität Wien (Stand 2015: 8 Bände</a:t>
            </a:r>
            <a:r>
              <a:rPr lang="de-AT" sz="1500" dirty="0"/>
              <a:t>;</a:t>
            </a:r>
            <a:r>
              <a:rPr lang="de-AT" sz="1500" dirty="0" smtClean="0"/>
              <a:t> Band 7 und 8 als Open-Access-Publikation online verfügbar)</a:t>
            </a:r>
          </a:p>
          <a:p>
            <a:pPr marL="554038" lvl="1" indent="-285750">
              <a:buFont typeface="Symbol" panose="05050102010706020507" pitchFamily="18" charset="2"/>
              <a:buChar char="-"/>
            </a:pPr>
            <a:r>
              <a:rPr lang="de-AT" sz="1500" b="0" dirty="0" smtClean="0"/>
              <a:t>Matrikel der Rechtswissenschaftlichen Fakultät (1402 ff.):</a:t>
            </a:r>
            <a:br>
              <a:rPr lang="de-AT" sz="1500" b="0" dirty="0" smtClean="0"/>
            </a:br>
            <a:r>
              <a:rPr lang="de-AT" sz="1500" dirty="0" smtClean="0"/>
              <a:t>Band 1 erschienen (Open-Access), Band 2 in Vorbereitung</a:t>
            </a:r>
          </a:p>
          <a:p>
            <a:pPr marL="285750" indent="-285750">
              <a:buFont typeface="Symbol" panose="05050102010706020507" pitchFamily="18" charset="2"/>
              <a:buChar char="-"/>
            </a:pPr>
            <a:r>
              <a:rPr lang="de-AT" sz="1800" b="0" dirty="0" smtClean="0"/>
              <a:t>Kooperation mit wissenschaftlichen Vereinen und den historischen Instituten der </a:t>
            </a:r>
            <a:r>
              <a:rPr lang="de-AT" sz="1800" b="0" smtClean="0"/>
              <a:t>Universität Wien</a:t>
            </a:r>
            <a:endParaRPr lang="de-AT" sz="1800" b="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148" y="1244601"/>
            <a:ext cx="217170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148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Das Archiv der Universität Wien</a:t>
            </a:r>
            <a:br>
              <a:rPr lang="de-AT" dirty="0"/>
            </a:br>
            <a:r>
              <a:rPr lang="de-AT" sz="2800" dirty="0" smtClean="0">
                <a:solidFill>
                  <a:srgbClr val="666666"/>
                </a:solidFill>
              </a:rPr>
              <a:t>Aufgaben / Vermittlung, Forschung </a:t>
            </a:r>
            <a:r>
              <a:rPr lang="de-AT" sz="2800" dirty="0" smtClean="0">
                <a:solidFill>
                  <a:srgbClr val="666666"/>
                </a:solidFill>
              </a:rPr>
              <a:t>(5)</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41</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6" name="Inhaltsplatzhalter 4"/>
          <p:cNvSpPr>
            <a:spLocks noGrp="1"/>
          </p:cNvSpPr>
          <p:nvPr>
            <p:ph sz="quarter" idx="12"/>
          </p:nvPr>
        </p:nvSpPr>
        <p:spPr>
          <a:xfrm>
            <a:off x="415927" y="1244601"/>
            <a:ext cx="4688733" cy="3368675"/>
          </a:xfrm>
        </p:spPr>
        <p:txBody>
          <a:bodyPr>
            <a:normAutofit/>
          </a:bodyPr>
          <a:lstStyle/>
          <a:p>
            <a:r>
              <a:rPr lang="de-AT" sz="2400" b="0" dirty="0" smtClean="0"/>
              <a:t>Internet</a:t>
            </a:r>
            <a:r>
              <a:rPr lang="de-AT" sz="2400" b="0" dirty="0" smtClean="0"/>
              <a:t>:</a:t>
            </a:r>
          </a:p>
          <a:p>
            <a:endParaRPr lang="de-AT" sz="2400" b="0" dirty="0" smtClean="0"/>
          </a:p>
          <a:p>
            <a:pPr marL="285750" indent="-285750">
              <a:buFont typeface="Symbol" panose="05050102010706020507" pitchFamily="18" charset="2"/>
              <a:buChar char="-"/>
            </a:pPr>
            <a:r>
              <a:rPr lang="de-AT" sz="1800" b="0" dirty="0" smtClean="0"/>
              <a:t>Archivwebsite:</a:t>
            </a:r>
            <a:endParaRPr lang="de-AT" sz="1800" b="0" dirty="0" smtClean="0"/>
          </a:p>
          <a:p>
            <a:pPr marL="554038" lvl="1" indent="-285750">
              <a:buFont typeface="Symbol" panose="05050102010706020507" pitchFamily="18" charset="2"/>
              <a:buChar char="-"/>
            </a:pPr>
            <a:r>
              <a:rPr lang="de-AT" sz="1500" dirty="0">
                <a:hlinkClick r:id="rId2"/>
              </a:rPr>
              <a:t>http://bibliothek.univie.ac.at/archiv</a:t>
            </a:r>
            <a:r>
              <a:rPr lang="de-AT" sz="1500" dirty="0" smtClean="0">
                <a:hlinkClick r:id="rId2"/>
              </a:rPr>
              <a:t>/</a:t>
            </a:r>
            <a:endParaRPr lang="de-AT" sz="1500" dirty="0"/>
          </a:p>
          <a:p>
            <a:pPr marL="285750" indent="-285750">
              <a:buFont typeface="Symbol" panose="05050102010706020507" pitchFamily="18" charset="2"/>
              <a:buChar char="-"/>
            </a:pPr>
            <a:r>
              <a:rPr lang="de-AT" sz="1800" b="0" dirty="0" smtClean="0"/>
              <a:t>Archivinformationssystem:</a:t>
            </a:r>
            <a:endParaRPr lang="de-AT" sz="1800" b="0" dirty="0" smtClean="0"/>
          </a:p>
          <a:p>
            <a:pPr marL="554038" lvl="1" indent="-285750">
              <a:buFont typeface="Symbol" panose="05050102010706020507" pitchFamily="18" charset="2"/>
              <a:buChar char="-"/>
            </a:pPr>
            <a:r>
              <a:rPr lang="de-AT" sz="1500" dirty="0">
                <a:hlinkClick r:id="rId3"/>
              </a:rPr>
              <a:t>http://</a:t>
            </a:r>
            <a:r>
              <a:rPr lang="de-AT" sz="1500" dirty="0" smtClean="0">
                <a:hlinkClick r:id="rId3"/>
              </a:rPr>
              <a:t>scopeq.cc.univie.ac.at/Query/suchinfo.aspx</a:t>
            </a:r>
            <a:endParaRPr lang="de-AT" sz="2100" dirty="0"/>
          </a:p>
          <a:p>
            <a:pPr marL="285750" indent="-285750">
              <a:buFont typeface="Symbol" panose="05050102010706020507" pitchFamily="18" charset="2"/>
              <a:buChar char="-"/>
            </a:pPr>
            <a:r>
              <a:rPr lang="de-AT" sz="1800" b="0" dirty="0" smtClean="0"/>
              <a:t>Universitätsgeschichte:</a:t>
            </a:r>
          </a:p>
          <a:p>
            <a:pPr marL="554038" lvl="1" indent="-285750">
              <a:buFont typeface="Symbol" panose="05050102010706020507" pitchFamily="18" charset="2"/>
              <a:buChar char="-"/>
            </a:pPr>
            <a:r>
              <a:rPr lang="de-AT" sz="1500" dirty="0" smtClean="0"/>
              <a:t>„650 Jahre – Geschichte </a:t>
            </a:r>
            <a:r>
              <a:rPr lang="de-AT" sz="1500" dirty="0"/>
              <a:t>der Universität </a:t>
            </a:r>
            <a:r>
              <a:rPr lang="de-AT" sz="1500" dirty="0" smtClean="0"/>
              <a:t>Wien“</a:t>
            </a:r>
            <a:r>
              <a:rPr lang="de-AT" sz="1500" dirty="0"/>
              <a:t/>
            </a:r>
            <a:br>
              <a:rPr lang="de-AT" sz="1500" dirty="0"/>
            </a:br>
            <a:r>
              <a:rPr lang="de-AT" sz="1500" dirty="0">
                <a:hlinkClick r:id="rId4"/>
              </a:rPr>
              <a:t>http://geschichte.univie.ac.at</a:t>
            </a:r>
            <a:r>
              <a:rPr lang="de-AT" sz="1500" dirty="0" smtClean="0">
                <a:hlinkClick r:id="rId4"/>
              </a:rPr>
              <a:t>/</a:t>
            </a:r>
            <a:endParaRPr lang="de-AT" sz="1500" dirty="0" smtClean="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265" y="1155033"/>
            <a:ext cx="3652838"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52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155" y="1687622"/>
            <a:ext cx="3434918" cy="267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(3)</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5</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7" y="1244601"/>
            <a:ext cx="5088228" cy="3368675"/>
          </a:xfrm>
        </p:spPr>
        <p:txBody>
          <a:bodyPr>
            <a:normAutofit/>
          </a:bodyPr>
          <a:lstStyle/>
          <a:p>
            <a:r>
              <a:rPr lang="de-AT" sz="2400" b="0" dirty="0" smtClean="0"/>
              <a:t>Vorgeschichte (1387 bis Anfang 16. Jh.):</a:t>
            </a:r>
          </a:p>
          <a:p>
            <a:endParaRPr lang="de-AT" sz="2400" b="0" dirty="0" smtClean="0"/>
          </a:p>
          <a:p>
            <a:pPr marL="342900" indent="-342900">
              <a:buFont typeface="Symbol" panose="05050102010706020507" pitchFamily="18" charset="2"/>
              <a:buChar char="-"/>
            </a:pPr>
            <a:r>
              <a:rPr lang="de-AT" sz="2000" b="0" dirty="0" smtClean="0"/>
              <a:t>1395</a:t>
            </a:r>
            <a:r>
              <a:rPr lang="de-AT" sz="2000" b="0" dirty="0"/>
              <a:t>: Erwähnung einer </a:t>
            </a:r>
            <a:r>
              <a:rPr lang="de-AT" sz="2000" b="0" i="1" dirty="0" err="1" smtClean="0"/>
              <a:t>Scatula</a:t>
            </a:r>
            <a:r>
              <a:rPr lang="de-AT" sz="2000" b="0" i="1" dirty="0" smtClean="0"/>
              <a:t> </a:t>
            </a:r>
            <a:r>
              <a:rPr lang="de-AT" sz="2000" b="0" i="1" dirty="0" err="1" smtClean="0"/>
              <a:t>rotunda</a:t>
            </a:r>
            <a:endParaRPr lang="de-AT" sz="2000" b="0" i="1" dirty="0"/>
          </a:p>
          <a:p>
            <a:pPr marL="342900" indent="-342900">
              <a:buFont typeface="Symbol" panose="05050102010706020507" pitchFamily="18" charset="2"/>
              <a:buChar char="-"/>
            </a:pPr>
            <a:r>
              <a:rPr lang="de-AT" sz="2000" b="0" dirty="0" smtClean="0"/>
              <a:t>1401</a:t>
            </a:r>
            <a:r>
              <a:rPr lang="de-AT" sz="2000" b="0" dirty="0"/>
              <a:t>: Erwähnung eines </a:t>
            </a:r>
            <a:r>
              <a:rPr lang="de-AT" sz="2000" b="0" i="1" dirty="0" err="1" smtClean="0"/>
              <a:t>Parvum</a:t>
            </a:r>
            <a:r>
              <a:rPr lang="de-AT" sz="2000" b="0" i="1" dirty="0" smtClean="0"/>
              <a:t> </a:t>
            </a:r>
            <a:r>
              <a:rPr lang="de-AT" sz="2000" b="0" i="1" dirty="0" err="1" smtClean="0"/>
              <a:t>scrinium</a:t>
            </a:r>
            <a:endParaRPr lang="de-AT" sz="2000" b="0" dirty="0"/>
          </a:p>
          <a:p>
            <a:pPr marL="342900" indent="-342900">
              <a:buFont typeface="Symbol" panose="05050102010706020507" pitchFamily="18" charset="2"/>
              <a:buChar char="-"/>
            </a:pPr>
            <a:r>
              <a:rPr lang="de-AT" sz="2000" b="0" dirty="0"/>
              <a:t>1413: Übertragung der päpstlichen Bullen aus der Registratur in die Archivtruhe auf Beschluss des </a:t>
            </a:r>
            <a:r>
              <a:rPr lang="de-AT" sz="2000" b="0" dirty="0" smtClean="0"/>
              <a:t>Universitätskonsistoriums</a:t>
            </a:r>
          </a:p>
          <a:p>
            <a:pPr marL="342900" indent="-342900">
              <a:buFont typeface="Symbol" panose="05050102010706020507" pitchFamily="18" charset="2"/>
              <a:buChar char="-"/>
            </a:pPr>
            <a:r>
              <a:rPr lang="de-AT" sz="2000" b="0" dirty="0" smtClean="0"/>
              <a:t>Um 1490: Erste Spuren einer Registrierung von Urkunden (Dorsalvermerke)</a:t>
            </a:r>
            <a:endParaRPr lang="de-AT" sz="2000" b="0" dirty="0"/>
          </a:p>
        </p:txBody>
      </p:sp>
    </p:spTree>
    <p:extLst>
      <p:ext uri="{BB962C8B-B14F-4D97-AF65-F5344CB8AC3E}">
        <p14:creationId xmlns:p14="http://schemas.microsoft.com/office/powerpoint/2010/main" val="3416914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(4)</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6</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6" y="1244601"/>
            <a:ext cx="5825076" cy="3368675"/>
          </a:xfrm>
        </p:spPr>
        <p:txBody>
          <a:bodyPr>
            <a:normAutofit lnSpcReduction="10000"/>
          </a:bodyPr>
          <a:lstStyle/>
          <a:p>
            <a:r>
              <a:rPr lang="de-AT" sz="2400" b="0" dirty="0" smtClean="0"/>
              <a:t>Archiv im Dienste der Rechtssicherung:</a:t>
            </a:r>
          </a:p>
          <a:p>
            <a:pPr marL="342900" indent="-342900">
              <a:buFont typeface="Symbol" panose="05050102010706020507" pitchFamily="18" charset="2"/>
              <a:buChar char="-"/>
            </a:pPr>
            <a:r>
              <a:rPr lang="de-AT" sz="2000" b="0" dirty="0" smtClean="0"/>
              <a:t>Verwaltung der Stiftungsurkunden und -archivalien (Universität, Stipendien, Studentenhäuser):</a:t>
            </a:r>
            <a:br>
              <a:rPr lang="de-AT" sz="2000" b="0" dirty="0" smtClean="0"/>
            </a:br>
            <a:r>
              <a:rPr lang="de-AT" sz="2000" b="0" dirty="0" smtClean="0"/>
              <a:t>→ Bestand „Altes Universitätsarchiv“</a:t>
            </a:r>
          </a:p>
          <a:p>
            <a:pPr marL="342900" indent="-342900">
              <a:buFont typeface="Symbol" panose="05050102010706020507" pitchFamily="18" charset="2"/>
              <a:buChar char="-"/>
            </a:pPr>
            <a:r>
              <a:rPr lang="de-AT" sz="2000" b="0" dirty="0" smtClean="0"/>
              <a:t>1528</a:t>
            </a:r>
            <a:r>
              <a:rPr lang="de-AT" sz="2000" b="0" dirty="0"/>
              <a:t>: Nennung eines </a:t>
            </a:r>
            <a:r>
              <a:rPr lang="de-AT" sz="2000" b="0" i="1" dirty="0" err="1" smtClean="0"/>
              <a:t>Archivum</a:t>
            </a:r>
            <a:r>
              <a:rPr lang="de-AT" sz="2000" b="0" i="1" dirty="0" smtClean="0"/>
              <a:t> </a:t>
            </a:r>
            <a:r>
              <a:rPr lang="de-AT" sz="2000" b="0" i="1" dirty="0" err="1" smtClean="0"/>
              <a:t>universitatis</a:t>
            </a:r>
            <a:r>
              <a:rPr lang="de-AT" sz="2000" b="0" dirty="0" smtClean="0"/>
              <a:t> </a:t>
            </a:r>
            <a:r>
              <a:rPr lang="de-AT" sz="2000" b="0" dirty="0"/>
              <a:t>im Testament des Christoph </a:t>
            </a:r>
            <a:r>
              <a:rPr lang="de-AT" sz="2000" b="0" dirty="0" err="1" smtClean="0"/>
              <a:t>Külber</a:t>
            </a:r>
            <a:endParaRPr lang="de-AT" sz="2000" b="0" dirty="0" smtClean="0"/>
          </a:p>
          <a:p>
            <a:pPr marL="342900" indent="-342900">
              <a:buFont typeface="Symbol" panose="05050102010706020507" pitchFamily="18" charset="2"/>
              <a:buChar char="-"/>
            </a:pPr>
            <a:r>
              <a:rPr lang="de-AT" sz="2000" b="0" dirty="0" smtClean="0"/>
              <a:t>1565: Kaiserlicher Superintendent der Universität verfügt Rückführung von Universitäts- und Stiftungsurkunden aus dem Nachlass seines Amtsvorgängers Wolfgang </a:t>
            </a:r>
            <a:r>
              <a:rPr lang="de-AT" sz="2000" b="0" dirty="0" err="1" smtClean="0"/>
              <a:t>Lazius</a:t>
            </a:r>
            <a:r>
              <a:rPr lang="de-AT" sz="2000" b="0" dirty="0" smtClean="0"/>
              <a:t> in das </a:t>
            </a:r>
            <a:r>
              <a:rPr lang="de-AT" sz="2000" b="0" i="1" dirty="0" err="1" smtClean="0"/>
              <a:t>Tabularium</a:t>
            </a:r>
            <a:r>
              <a:rPr lang="de-AT" sz="2000" b="0" dirty="0" smtClean="0"/>
              <a:t> der Universität</a:t>
            </a:r>
            <a:endParaRPr lang="de-AT" sz="2000" b="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347" y="2218700"/>
            <a:ext cx="2798070" cy="68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90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(5)</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7</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5" y="1244601"/>
            <a:ext cx="8435112" cy="3368675"/>
          </a:xfrm>
        </p:spPr>
        <p:txBody>
          <a:bodyPr>
            <a:normAutofit lnSpcReduction="10000"/>
          </a:bodyPr>
          <a:lstStyle/>
          <a:p>
            <a:r>
              <a:rPr lang="de-AT" sz="2400" b="0" dirty="0" smtClean="0"/>
              <a:t>Archiv im Dienste der Rechtssicherung:</a:t>
            </a:r>
            <a:endParaRPr lang="de-AT" sz="2000" b="0" dirty="0" smtClean="0"/>
          </a:p>
          <a:p>
            <a:pPr marL="342900" indent="-342900">
              <a:buFont typeface="Symbol" panose="05050102010706020507" pitchFamily="18" charset="2"/>
              <a:buChar char="-"/>
            </a:pPr>
            <a:r>
              <a:rPr lang="de-AT" sz="2000" b="0" dirty="0" smtClean="0"/>
              <a:t>1592: </a:t>
            </a:r>
            <a:r>
              <a:rPr lang="de-AT" sz="2000" b="0" dirty="0" err="1"/>
              <a:t>Kaiserl</a:t>
            </a:r>
            <a:r>
              <a:rPr lang="de-AT" sz="2000" b="0" dirty="0"/>
              <a:t>. Superintendent </a:t>
            </a:r>
            <a:r>
              <a:rPr lang="de-AT" sz="2000" b="0" dirty="0" smtClean="0"/>
              <a:t>ordnet </a:t>
            </a:r>
            <a:r>
              <a:rPr lang="de-AT" sz="2000" b="0" dirty="0"/>
              <a:t>wegen der Übelstände im Universitätsarchiv (Registratur) eine Inventarisierung der Stiftungsurkunden </a:t>
            </a:r>
            <a:r>
              <a:rPr lang="de-AT" sz="2000" b="0" dirty="0" smtClean="0"/>
              <a:t>an</a:t>
            </a:r>
          </a:p>
          <a:p>
            <a:pPr marL="342900" indent="-342900">
              <a:buFont typeface="Symbol" panose="05050102010706020507" pitchFamily="18" charset="2"/>
              <a:buChar char="-"/>
            </a:pPr>
            <a:r>
              <a:rPr lang="de-AT" sz="2000" b="0" dirty="0" smtClean="0"/>
              <a:t>1628: Übersiedlung des Archivs von der mittelalterlichen St. </a:t>
            </a:r>
            <a:r>
              <a:rPr lang="de-AT" sz="2000" b="0" dirty="0" err="1" smtClean="0"/>
              <a:t>Benediktskapelle</a:t>
            </a:r>
            <a:r>
              <a:rPr lang="de-AT" sz="2000" b="0" dirty="0" smtClean="0"/>
              <a:t> in das Universitätshaus, wo es </a:t>
            </a:r>
            <a:r>
              <a:rPr lang="de-AT" sz="2000" b="0" dirty="0"/>
              <a:t>zwischen Universitätskanzlei, der Registratur und dem </a:t>
            </a:r>
            <a:r>
              <a:rPr lang="de-AT" sz="2000" b="0" dirty="0" smtClean="0"/>
              <a:t>Konsistorialsaal untergebracht wird</a:t>
            </a:r>
          </a:p>
          <a:p>
            <a:pPr marL="342900" indent="-342900">
              <a:buFont typeface="Symbol" panose="05050102010706020507" pitchFamily="18" charset="2"/>
              <a:buChar char="-"/>
            </a:pPr>
            <a:r>
              <a:rPr lang="de-AT" sz="2000" b="0" dirty="0" smtClean="0"/>
              <a:t>1632-1635</a:t>
            </a:r>
            <a:r>
              <a:rPr lang="de-AT" sz="2000" b="0" dirty="0"/>
              <a:t>: </a:t>
            </a:r>
            <a:r>
              <a:rPr lang="de-AT" sz="2000" b="0" i="1" dirty="0" err="1"/>
              <a:t>Visitatio</a:t>
            </a:r>
            <a:r>
              <a:rPr lang="de-AT" sz="2000" b="0" i="1" dirty="0"/>
              <a:t> et </a:t>
            </a:r>
            <a:r>
              <a:rPr lang="de-AT" sz="2000" b="0" i="1" dirty="0" err="1" smtClean="0"/>
              <a:t>Registratio</a:t>
            </a:r>
            <a:r>
              <a:rPr lang="de-AT" sz="2000" b="0" dirty="0" smtClean="0"/>
              <a:t> </a:t>
            </a:r>
            <a:r>
              <a:rPr lang="de-AT" sz="2000" b="0" dirty="0"/>
              <a:t>des Archivs (Registratur) durch Vertrauensmänner der Fakultäten → Fakultäts-Archivalien werden den Fakultäten zurückgegeben</a:t>
            </a:r>
          </a:p>
        </p:txBody>
      </p:sp>
    </p:spTree>
    <p:extLst>
      <p:ext uri="{BB962C8B-B14F-4D97-AF65-F5344CB8AC3E}">
        <p14:creationId xmlns:p14="http://schemas.microsoft.com/office/powerpoint/2010/main" val="1056404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(6)</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8</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5" y="1244601"/>
            <a:ext cx="8435112" cy="3368675"/>
          </a:xfrm>
        </p:spPr>
        <p:txBody>
          <a:bodyPr>
            <a:normAutofit/>
          </a:bodyPr>
          <a:lstStyle/>
          <a:p>
            <a:r>
              <a:rPr lang="de-AT" sz="2400" b="0" dirty="0" smtClean="0"/>
              <a:t>Archiv im Dienste der Rechtssicherung:</a:t>
            </a:r>
            <a:endParaRPr lang="de-AT" sz="2000" b="0" dirty="0" smtClean="0"/>
          </a:p>
          <a:p>
            <a:pPr marL="342900" indent="-342900">
              <a:buFont typeface="Symbol" panose="05050102010706020507" pitchFamily="18" charset="2"/>
              <a:buChar char="-"/>
            </a:pPr>
            <a:r>
              <a:rPr lang="de-AT" sz="2000" b="0" dirty="0" smtClean="0"/>
              <a:t>1708: Erstes überliefertes Archivrepertorium durch den Theologieprofessor P. Ambrosius </a:t>
            </a:r>
            <a:r>
              <a:rPr lang="de-AT" sz="2000" b="0" dirty="0" err="1" smtClean="0"/>
              <a:t>Vernis</a:t>
            </a:r>
            <a:r>
              <a:rPr lang="de-AT" sz="2000" b="0" dirty="0" smtClean="0"/>
              <a:t> OP</a:t>
            </a:r>
          </a:p>
          <a:p>
            <a:pPr marL="342900" indent="-342900">
              <a:buFont typeface="Symbol" panose="05050102010706020507" pitchFamily="18" charset="2"/>
              <a:buChar char="-"/>
            </a:pPr>
            <a:r>
              <a:rPr lang="de-AT" sz="2000" b="0" dirty="0" smtClean="0"/>
              <a:t>1722: Erste Nennung eines </a:t>
            </a:r>
            <a:r>
              <a:rPr lang="de-AT" sz="2000" b="0" i="1" dirty="0" err="1" smtClean="0"/>
              <a:t>Archivarius</a:t>
            </a:r>
            <a:r>
              <a:rPr lang="de-AT" sz="2000" b="0" i="1" dirty="0" smtClean="0"/>
              <a:t> </a:t>
            </a:r>
            <a:r>
              <a:rPr lang="de-AT" sz="2000" b="0" i="1" dirty="0" err="1" smtClean="0"/>
              <a:t>universitatis</a:t>
            </a:r>
            <a:r>
              <a:rPr lang="de-AT" sz="2000" b="0" dirty="0" smtClean="0"/>
              <a:t>.  Von diesem Zeitpunkt an sind alle Archivare (bis 1875 ehrenamtlich tätig) namentlich bekannt:</a:t>
            </a:r>
            <a:br>
              <a:rPr lang="de-AT" sz="2000" b="0" dirty="0" smtClean="0"/>
            </a:br>
            <a:r>
              <a:rPr lang="de-AT" sz="2000" b="0" dirty="0" smtClean="0"/>
              <a:t>Bis 1806 Theologieprofessoren des Dominikanerordens („anklebendes </a:t>
            </a:r>
            <a:r>
              <a:rPr lang="de-AT" sz="2000" b="0" dirty="0" err="1" smtClean="0"/>
              <a:t>Officium</a:t>
            </a:r>
            <a:r>
              <a:rPr lang="de-AT" sz="2000" b="0" dirty="0" smtClean="0"/>
              <a:t>“), danach bis 1875 hauptsächlich Juristen.</a:t>
            </a:r>
          </a:p>
          <a:p>
            <a:pPr marL="342900" indent="-342900">
              <a:buFont typeface="Symbol" panose="05050102010706020507" pitchFamily="18" charset="2"/>
              <a:buChar char="-"/>
            </a:pPr>
            <a:r>
              <a:rPr lang="de-AT" sz="2000" b="0" dirty="0" smtClean="0"/>
              <a:t>1727: Neuordnung und Verzeichnung des Archivs im Auftrage des Rektors und Abtes des Stiftes </a:t>
            </a:r>
            <a:r>
              <a:rPr lang="de-AT" sz="2000" b="0" dirty="0" err="1" smtClean="0"/>
              <a:t>Göttweig</a:t>
            </a:r>
            <a:r>
              <a:rPr lang="de-AT" sz="2000" b="0" dirty="0" smtClean="0"/>
              <a:t> Gottfried Bessel (gilt nach Jean </a:t>
            </a:r>
            <a:r>
              <a:rPr lang="de-AT" sz="2000" b="0" dirty="0" err="1" smtClean="0"/>
              <a:t>Mabillon</a:t>
            </a:r>
            <a:r>
              <a:rPr lang="de-AT" sz="2000" b="0" dirty="0" smtClean="0"/>
              <a:t> als einer der Begründer der Urkundenlehre)</a:t>
            </a:r>
          </a:p>
        </p:txBody>
      </p:sp>
    </p:spTree>
    <p:extLst>
      <p:ext uri="{BB962C8B-B14F-4D97-AF65-F5344CB8AC3E}">
        <p14:creationId xmlns:p14="http://schemas.microsoft.com/office/powerpoint/2010/main" val="3109244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Archiv der Universität Wien</a:t>
            </a:r>
            <a:br>
              <a:rPr lang="de-AT" dirty="0" smtClean="0"/>
            </a:br>
            <a:r>
              <a:rPr lang="de-AT" sz="2800" dirty="0" smtClean="0">
                <a:solidFill>
                  <a:srgbClr val="535353"/>
                </a:solidFill>
              </a:rPr>
              <a:t>Geschichte (7)</a:t>
            </a:r>
            <a:endParaRPr lang="de-AT" dirty="0"/>
          </a:p>
        </p:txBody>
      </p:sp>
      <p:sp>
        <p:nvSpPr>
          <p:cNvPr id="3" name="Foliennummernplatzhalter 2"/>
          <p:cNvSpPr>
            <a:spLocks noGrp="1"/>
          </p:cNvSpPr>
          <p:nvPr>
            <p:ph type="sldNum" sz="quarter" idx="10"/>
          </p:nvPr>
        </p:nvSpPr>
        <p:spPr/>
        <p:txBody>
          <a:bodyPr/>
          <a:lstStyle/>
          <a:p>
            <a:fld id="{20166E51-7DC7-7047-B811-A7233D3B7FD6}" type="slidenum">
              <a:rPr lang="de-DE" smtClean="0"/>
              <a:pPr/>
              <a:t>9</a:t>
            </a:fld>
            <a:endParaRPr lang="de-DE" dirty="0"/>
          </a:p>
        </p:txBody>
      </p:sp>
      <p:sp>
        <p:nvSpPr>
          <p:cNvPr id="4" name="Fußzeilenplatzhalter 3"/>
          <p:cNvSpPr>
            <a:spLocks noGrp="1"/>
          </p:cNvSpPr>
          <p:nvPr>
            <p:ph type="ftr" sz="quarter" idx="11"/>
          </p:nvPr>
        </p:nvSpPr>
        <p:spPr/>
        <p:txBody>
          <a:bodyPr/>
          <a:lstStyle/>
          <a:p>
            <a:r>
              <a:rPr lang="de-AT" dirty="0" smtClean="0"/>
              <a:t>Thomas </a:t>
            </a:r>
            <a:r>
              <a:rPr lang="de-AT" dirty="0" err="1" smtClean="0"/>
              <a:t>Maisel</a:t>
            </a:r>
            <a:endParaRPr lang="de-AT" dirty="0"/>
          </a:p>
        </p:txBody>
      </p:sp>
      <p:sp>
        <p:nvSpPr>
          <p:cNvPr id="5" name="Inhaltsplatzhalter 4"/>
          <p:cNvSpPr>
            <a:spLocks noGrp="1"/>
          </p:cNvSpPr>
          <p:nvPr>
            <p:ph sz="quarter" idx="12"/>
          </p:nvPr>
        </p:nvSpPr>
        <p:spPr>
          <a:xfrm>
            <a:off x="415925" y="1244601"/>
            <a:ext cx="8435112" cy="3368675"/>
          </a:xfrm>
        </p:spPr>
        <p:txBody>
          <a:bodyPr>
            <a:normAutofit lnSpcReduction="10000"/>
          </a:bodyPr>
          <a:lstStyle/>
          <a:p>
            <a:r>
              <a:rPr lang="de-AT" sz="2400" b="0" dirty="0" smtClean="0"/>
              <a:t>Archiv im Dienste der Rechtssicherung:</a:t>
            </a:r>
            <a:endParaRPr lang="de-AT" sz="2000" b="0" dirty="0" smtClean="0"/>
          </a:p>
          <a:p>
            <a:pPr marL="342900" indent="-342900">
              <a:buFont typeface="Symbol" panose="05050102010706020507" pitchFamily="18" charset="2"/>
              <a:buChar char="-"/>
            </a:pPr>
            <a:r>
              <a:rPr lang="de-AT" sz="2000" b="0" dirty="0" smtClean="0"/>
              <a:t>1732: </a:t>
            </a:r>
            <a:r>
              <a:rPr lang="de-AT" sz="2000" b="0" dirty="0"/>
              <a:t>Rektor Johann Adam von </a:t>
            </a:r>
            <a:r>
              <a:rPr lang="de-AT" sz="2000" b="0" dirty="0" err="1" smtClean="0"/>
              <a:t>Nettighofen</a:t>
            </a:r>
            <a:r>
              <a:rPr lang="de-AT" sz="2000" b="0" dirty="0" smtClean="0"/>
              <a:t> bezeichnet die Registratur und das Archiv als </a:t>
            </a:r>
            <a:r>
              <a:rPr lang="de-AT" sz="2000" b="0" i="1" u="sng" dirty="0" err="1" smtClean="0"/>
              <a:t>Anima</a:t>
            </a:r>
            <a:r>
              <a:rPr lang="de-AT" sz="2000" b="0" i="1" u="sng" dirty="0" smtClean="0"/>
              <a:t> </a:t>
            </a:r>
            <a:r>
              <a:rPr lang="de-AT" sz="2000" b="0" i="1" u="sng" dirty="0" err="1" smtClean="0"/>
              <a:t>judicii</a:t>
            </a:r>
            <a:r>
              <a:rPr lang="de-AT" sz="2000" b="0" u="sng" dirty="0" smtClean="0"/>
              <a:t> (Seele der Rechtspflege) </a:t>
            </a:r>
            <a:r>
              <a:rPr lang="de-AT" sz="2000" b="0" dirty="0" smtClean="0"/>
              <a:t>→ Bedeutung für die bis 1783 bestehende akademische Gerichtsbarkeit</a:t>
            </a:r>
          </a:p>
          <a:p>
            <a:pPr marL="342900" indent="-342900">
              <a:buFont typeface="Symbol" panose="05050102010706020507" pitchFamily="18" charset="2"/>
              <a:buChar char="-"/>
            </a:pPr>
            <a:r>
              <a:rPr lang="de-AT" sz="2000" b="0" dirty="0" smtClean="0"/>
              <a:t>1834: Ernennung von </a:t>
            </a:r>
            <a:r>
              <a:rPr lang="de-AT" sz="2000" b="0" u="sng" dirty="0" smtClean="0"/>
              <a:t>Anton </a:t>
            </a:r>
            <a:r>
              <a:rPr lang="de-AT" sz="2000" b="0" u="sng" dirty="0" err="1" smtClean="0"/>
              <a:t>Hye</a:t>
            </a:r>
            <a:r>
              <a:rPr lang="de-AT" sz="2000" b="0" dirty="0" smtClean="0"/>
              <a:t> (später nobilitiert: </a:t>
            </a:r>
            <a:r>
              <a:rPr lang="de-AT" sz="2000" b="0" dirty="0" err="1" smtClean="0"/>
              <a:t>Hye</a:t>
            </a:r>
            <a:r>
              <a:rPr lang="de-AT" sz="2000" b="0" dirty="0" smtClean="0"/>
              <a:t> von </a:t>
            </a:r>
            <a:r>
              <a:rPr lang="de-AT" sz="2000" b="0" dirty="0" err="1" smtClean="0"/>
              <a:t>Gluneck</a:t>
            </a:r>
            <a:r>
              <a:rPr lang="de-AT" sz="2000" b="0" dirty="0" smtClean="0"/>
              <a:t>) zum </a:t>
            </a:r>
            <a:r>
              <a:rPr lang="de-AT" sz="2000" b="0" dirty="0" err="1" smtClean="0"/>
              <a:t>Universitätsarchvar</a:t>
            </a:r>
            <a:r>
              <a:rPr lang="de-AT" sz="2000" b="0" dirty="0"/>
              <a:t>: Jurist, Professor des Kriminalrechts an der Universität </a:t>
            </a:r>
            <a:r>
              <a:rPr lang="de-AT" sz="2000" b="0" dirty="0" smtClean="0"/>
              <a:t>Wien, hoher Justizbeamter, 1867 Justiz- und Unterrichtsminister, 1871/72 Rektor, Herrenhausmitglied. Ehrenamtlicher Archivdirektor bis zu seinem Tod 1894</a:t>
            </a:r>
          </a:p>
          <a:p>
            <a:pPr marL="342900" indent="-342900">
              <a:buFont typeface="Symbol" panose="05050102010706020507" pitchFamily="18" charset="2"/>
              <a:buChar char="-"/>
            </a:pPr>
            <a:r>
              <a:rPr lang="de-AT" sz="2000" b="0" dirty="0" smtClean="0"/>
              <a:t>1836: Archivrepertorium von Anton </a:t>
            </a:r>
            <a:r>
              <a:rPr lang="de-AT" sz="2000" b="0" dirty="0" err="1" smtClean="0"/>
              <a:t>Hye</a:t>
            </a:r>
            <a:r>
              <a:rPr lang="de-AT" sz="2000" b="0" dirty="0" smtClean="0"/>
              <a:t>, welches bis heute für den Bestand „Altes Universitätsarchiv“ grundlegend ist.</a:t>
            </a:r>
          </a:p>
        </p:txBody>
      </p:sp>
    </p:spTree>
    <p:extLst>
      <p:ext uri="{BB962C8B-B14F-4D97-AF65-F5344CB8AC3E}">
        <p14:creationId xmlns:p14="http://schemas.microsoft.com/office/powerpoint/2010/main" val="1523649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Universität Wien">
      <a:dk1>
        <a:srgbClr val="0063A6"/>
      </a:dk1>
      <a:lt1>
        <a:sysClr val="window" lastClr="FFFFFF"/>
      </a:lt1>
      <a:dk2>
        <a:srgbClr val="0063A6"/>
      </a:dk2>
      <a:lt2>
        <a:srgbClr val="FFFFFF"/>
      </a:lt2>
      <a:accent1>
        <a:srgbClr val="0063A6"/>
      </a:accent1>
      <a:accent2>
        <a:srgbClr val="666666"/>
      </a:accent2>
      <a:accent3>
        <a:srgbClr val="DD4814"/>
      </a:accent3>
      <a:accent4>
        <a:srgbClr val="EAAB00"/>
      </a:accent4>
      <a:accent5>
        <a:srgbClr val="4B51A1"/>
      </a:accent5>
      <a:accent6>
        <a:srgbClr val="A71C49"/>
      </a:accent6>
      <a:hlink>
        <a:srgbClr val="0063A6"/>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2330</Words>
  <Application>Microsoft Office PowerPoint</Application>
  <PresentationFormat>Bildschirmpräsentation (16:9)</PresentationFormat>
  <Paragraphs>339</Paragraphs>
  <Slides>41</Slides>
  <Notes>0</Notes>
  <HiddenSlides>0</HiddenSlides>
  <MMClips>0</MMClips>
  <ScaleCrop>false</ScaleCrop>
  <HeadingPairs>
    <vt:vector size="4" baseType="variant">
      <vt:variant>
        <vt:lpstr>Design</vt:lpstr>
      </vt:variant>
      <vt:variant>
        <vt:i4>1</vt:i4>
      </vt:variant>
      <vt:variant>
        <vt:lpstr>Folientitel</vt:lpstr>
      </vt:variant>
      <vt:variant>
        <vt:i4>41</vt:i4>
      </vt:variant>
    </vt:vector>
  </HeadingPairs>
  <TitlesOfParts>
    <vt:vector size="42" baseType="lpstr">
      <vt:lpstr>Office-Design</vt:lpstr>
      <vt:lpstr>Das Archiv der Universität Wien</vt:lpstr>
      <vt:lpstr>Archiv der Universität Wien</vt:lpstr>
      <vt:lpstr>Archiv der Universität Wien Geschichte (1)</vt:lpstr>
      <vt:lpstr>Archiv der Universität Wien Geschichte (2)</vt:lpstr>
      <vt:lpstr>Archiv der Universität Wien Geschichte (3)</vt:lpstr>
      <vt:lpstr>Archiv der Universität Wien Geschichte (4)</vt:lpstr>
      <vt:lpstr>Archiv der Universität Wien Geschichte (5)</vt:lpstr>
      <vt:lpstr>Archiv der Universität Wien Geschichte (6)</vt:lpstr>
      <vt:lpstr>Archiv der Universität Wien Geschichte (7)</vt:lpstr>
      <vt:lpstr>Archiv der Universität Wien Geschichte (8)</vt:lpstr>
      <vt:lpstr>Archiv der Universität Wien Geschichte (9)</vt:lpstr>
      <vt:lpstr>Archiv der Universität Wien Geschichte (10)</vt:lpstr>
      <vt:lpstr>Archiv der Universität Wien Geschichte (11)</vt:lpstr>
      <vt:lpstr>Archiv der Universität Wien Geschichte (12)</vt:lpstr>
      <vt:lpstr>Archiv der Universität Wien Geschichte (13)</vt:lpstr>
      <vt:lpstr>Archiv der Universität Wien Geschichte (14)</vt:lpstr>
      <vt:lpstr>Archiv der Universität Wien Bestände (1)</vt:lpstr>
      <vt:lpstr>Archiv der Universität Wien Bestände (2)</vt:lpstr>
      <vt:lpstr>Archiv der Universität Wien Bestände (3)</vt:lpstr>
      <vt:lpstr>Archiv der Universität Wien Bestände (4)</vt:lpstr>
      <vt:lpstr>Archiv der Universität Wien Bestände (5)</vt:lpstr>
      <vt:lpstr>Archiv der Universität Wien Bestände (6)</vt:lpstr>
      <vt:lpstr>Archiv der Universität Wien Bestände (7)</vt:lpstr>
      <vt:lpstr>Archiv der Universität Wien Bestände (8)</vt:lpstr>
      <vt:lpstr>Archiv der Universität Wien Bestände (9)</vt:lpstr>
      <vt:lpstr>Archiv der Universität Wien Bestände (10)</vt:lpstr>
      <vt:lpstr>Archiv der Universität Wien Bestände (11)</vt:lpstr>
      <vt:lpstr>Archiv der Universität Wien Bestände (12)</vt:lpstr>
      <vt:lpstr>Archiv der Universität Wien Bestände (13)</vt:lpstr>
      <vt:lpstr>Archiv der Universität Wien Bestände (14)</vt:lpstr>
      <vt:lpstr>Das Archiv der Universität Wien Aufgaben / Profil</vt:lpstr>
      <vt:lpstr>Das Archiv der Universität Wien Aufgaben / Rechtliche Grundlagen (1)</vt:lpstr>
      <vt:lpstr>Das Archiv der Universität Wien Aufgaben / Rechtliche Grundlagen (2)</vt:lpstr>
      <vt:lpstr>Das Archiv der Universität Wien Aufgaben / Rechtliche Grundlagen (3)</vt:lpstr>
      <vt:lpstr>Das Archiv der Universität Wien Aufgaben / Rechtliche Grundlagen (4)</vt:lpstr>
      <vt:lpstr>Das Archiv der Universität Wien Aufgaben / Kernkompetenzen</vt:lpstr>
      <vt:lpstr>Das Archiv der Universität Wien Aufgaben / Vermittlung, Forschung (1)</vt:lpstr>
      <vt:lpstr>Das Archiv der Universität Wien Aufgaben / Vermittlung, Forschung (2)</vt:lpstr>
      <vt:lpstr>Das Archiv der Universität Wien Aufgaben / Vermittlung, Forschung (3)</vt:lpstr>
      <vt:lpstr>Das Archiv der Universität Wien Aufgaben / Vermittlung, Forschung (4)</vt:lpstr>
      <vt:lpstr>Das Archiv der Universität Wien Aufgaben / Vermittlung, Forschung (5)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Alan</dc:creator>
  <cp:lastModifiedBy>Thomas Maisel</cp:lastModifiedBy>
  <cp:revision>136</cp:revision>
  <cp:lastPrinted>2015-12-14T10:30:12Z</cp:lastPrinted>
  <dcterms:created xsi:type="dcterms:W3CDTF">2015-01-11T22:35:06Z</dcterms:created>
  <dcterms:modified xsi:type="dcterms:W3CDTF">2015-12-14T18:07:06Z</dcterms:modified>
</cp:coreProperties>
</file>