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7"/>
  </p:notesMasterIdLst>
  <p:sldIdLst>
    <p:sldId id="279" r:id="rId3"/>
    <p:sldId id="287" r:id="rId4"/>
    <p:sldId id="371" r:id="rId5"/>
    <p:sldId id="289" r:id="rId6"/>
    <p:sldId id="479" r:id="rId7"/>
    <p:sldId id="400" r:id="rId8"/>
    <p:sldId id="347" r:id="rId9"/>
    <p:sldId id="476" r:id="rId10"/>
    <p:sldId id="478" r:id="rId11"/>
    <p:sldId id="475" r:id="rId12"/>
    <p:sldId id="372" r:id="rId13"/>
    <p:sldId id="471" r:id="rId14"/>
    <p:sldId id="462" r:id="rId15"/>
    <p:sldId id="426" r:id="rId16"/>
    <p:sldId id="427" r:id="rId17"/>
    <p:sldId id="447" r:id="rId18"/>
    <p:sldId id="431" r:id="rId19"/>
    <p:sldId id="448" r:id="rId20"/>
    <p:sldId id="432" r:id="rId21"/>
    <p:sldId id="480" r:id="rId22"/>
    <p:sldId id="443" r:id="rId23"/>
    <p:sldId id="452" r:id="rId24"/>
    <p:sldId id="442" r:id="rId25"/>
    <p:sldId id="441" r:id="rId26"/>
    <p:sldId id="472" r:id="rId27"/>
    <p:sldId id="387" r:id="rId28"/>
    <p:sldId id="393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05" r:id="rId37"/>
    <p:sldId id="413" r:id="rId38"/>
    <p:sldId id="428" r:id="rId39"/>
    <p:sldId id="414" r:id="rId40"/>
    <p:sldId id="415" r:id="rId41"/>
    <p:sldId id="416" r:id="rId42"/>
    <p:sldId id="417" r:id="rId43"/>
    <p:sldId id="430" r:id="rId44"/>
    <p:sldId id="418" r:id="rId45"/>
    <p:sldId id="419" r:id="rId46"/>
    <p:sldId id="434" r:id="rId47"/>
    <p:sldId id="435" r:id="rId48"/>
    <p:sldId id="420" r:id="rId49"/>
    <p:sldId id="384" r:id="rId50"/>
    <p:sldId id="383" r:id="rId51"/>
    <p:sldId id="474" r:id="rId52"/>
    <p:sldId id="473" r:id="rId53"/>
    <p:sldId id="467" r:id="rId54"/>
    <p:sldId id="352" r:id="rId55"/>
    <p:sldId id="354" r:id="rId56"/>
    <p:sldId id="464" r:id="rId57"/>
    <p:sldId id="468" r:id="rId58"/>
    <p:sldId id="469" r:id="rId59"/>
    <p:sldId id="440" r:id="rId60"/>
    <p:sldId id="470" r:id="rId61"/>
    <p:sldId id="455" r:id="rId62"/>
    <p:sldId id="456" r:id="rId63"/>
    <p:sldId id="458" r:id="rId64"/>
    <p:sldId id="438" r:id="rId65"/>
    <p:sldId id="282" r:id="rId6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66CC"/>
    <a:srgbClr val="3399FF"/>
    <a:srgbClr val="0066FF"/>
    <a:srgbClr val="00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9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1181BD-F6A8-443C-90E1-BA91FDEAEA1A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AT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AT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4D3492-9582-4B22-B8CF-B46BB37058ED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44228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193735-E75A-410F-A344-79753EE6FD3C}" type="slidenum">
              <a:rPr lang="de-A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967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3379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F45C100-0539-4664-9623-B05BC49C5B87}" type="slidenum">
              <a:rPr lang="de-AT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8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A5F68-5D6A-4284-BA3A-E14516DBBC8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85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A5F68-5D6A-4284-BA3A-E14516DBBC8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6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433B0-ED27-4ED9-B464-CF41CFCA55F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13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433B0-ED27-4ED9-B464-CF41CFCA55F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80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433B0-ED27-4ED9-B464-CF41CFCA55F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6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2765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4A9A3-6D01-46DF-800D-EDAEF9D7189E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7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403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C4712-3AAA-46F7-8CE7-56C86AE0BD2F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7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5632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7CE8E-0D09-431A-A763-B58C1DA48919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80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433B0-ED27-4ED9-B464-CF41CFCA55F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0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A5F68-5D6A-4284-BA3A-E14516DBBC87}" type="slidenum">
              <a:rPr lang="de-A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2017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433B0-ED27-4ED9-B464-CF41CFCA55F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50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154B7-D847-4885-B4E9-7D49EB00D94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26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A5A59-B256-444B-B880-5B7DE0F1AAE6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62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54D7F-09AA-40F4-AA79-441F55B88BBC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13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813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6EDADC-864B-4748-9ED1-9140B6504BF2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58371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9A230BA-3C02-47E2-9C72-3AC2F3ABC3FF}" type="slidenum">
              <a:rPr lang="de-AT" sz="1200">
                <a:latin typeface="+mn-lt"/>
              </a:rPr>
              <a:pPr algn="r">
                <a:defRPr/>
              </a:pPr>
              <a:t>53</a:t>
            </a:fld>
            <a:endParaRPr lang="de-AT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424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A5A59-B256-444B-B880-5B7DE0F1AAE6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50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54D7F-09AA-40F4-AA79-441F55B88BBC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06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A5F68-5D6A-4284-BA3A-E14516DBBC8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4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7065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06C6-130F-4627-8599-27E8AB9759AA}" type="slidenum">
              <a:rPr lang="de-A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3276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A5F68-5D6A-4284-BA3A-E14516DBBC8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3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2D443-C2D1-4D0D-B781-51BBE266830C}" type="slidenum">
              <a:rPr lang="de-A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425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A48DD-32BA-4A00-89C2-C2F1987D2635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5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2D443-C2D1-4D0D-B781-51BBE266830C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0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6CFC45-FE8F-4974-B298-7215C1944FE3}" type="slidenum">
              <a:rPr lang="de-A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618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A48DD-32BA-4A00-89C2-C2F1987D2635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5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dirty="0" smtClean="0"/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A5447-6D11-4F9C-9C77-310E5E71BDD7}" type="slidenum">
              <a:rPr lang="de-A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6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8D7C9-2EEC-45DA-8F0E-B4322B3B8662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7A127-DC09-4F85-90A6-6AD41C8A0764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02132-9EF3-435E-93B9-CF88FBF79B2B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9E5A-33D2-4FD2-9115-552ADEE9396B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31AC-C558-4A1B-B57B-66ABAC236567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58C7-09E9-4E1E-A894-96BE17FFC19D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29F4E-EAA9-4CE9-BB3C-66359EBDDAB0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7DD5B-7454-4BB4-8504-7C424455B8BE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C02D-15F8-454D-A12E-CD34017072F8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B45A-9090-4601-93F5-BEAFF65F5769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7C0B7-AF40-4EEF-B55C-BC17DB053316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03D-A0AB-459A-BFC8-DC6E4A35BE35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AF814-F4C6-4993-A262-E7E516B12463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4502-DF12-4CC0-875B-CAB82389A563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B18F5-F0CB-4DA8-A228-6C1E13F7476B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D025-0A75-4AF6-B61E-25E186B71DD1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89FA-58C3-4452-A1F6-A49EF497B2B4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6C76-6851-417B-8F4E-E0E7E1F9DFCF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B573-17D1-4882-ABED-791BC419C8A9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98C96-DC83-44F8-8826-DA56EE232D0F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44B6-689A-4979-9FF1-A19EAB434A65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237E8-8CA3-408D-8371-E2200FBC6A0A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AT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AA0AE4-B3A3-4B73-AC0B-69DDB2146488}" type="datetimeFigureOut">
              <a:rPr lang="de-AT"/>
              <a:pPr>
                <a:defRPr/>
              </a:pPr>
              <a:t>16.10.2015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812071-E7D0-49F2-AFF0-6CC1BB615391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informationssystem.at/archivplansuche.aspx?ID=7028" TargetMode="External"/><Relationship Id="rId2" Type="http://schemas.openxmlformats.org/officeDocument/2006/relationships/hyperlink" Target="http://mapire.eu/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esta.gv.at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k1.staatsarchiv.at/" TargetMode="External"/><Relationship Id="rId4" Type="http://schemas.openxmlformats.org/officeDocument/2006/relationships/hyperlink" Target="http://www.archivinformationssystem.at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sta.gv.at/Docs/2014/12/9/Genealogy%20in%20the%20Vienna%20War%20Archives%20(05%2012%202014).pdf" TargetMode="External"/><Relationship Id="rId2" Type="http://schemas.openxmlformats.org/officeDocument/2006/relationships/hyperlink" Target="http://www.oesta.gv.at/Docs/2014/12/9/Genealogie%20im%20Kriegsarchiv%20(05%2012%202014)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sta.gv.at/site/5006/default.aspx" TargetMode="External"/><Relationship Id="rId2" Type="http://schemas.openxmlformats.org/officeDocument/2006/relationships/hyperlink" Target="http://www.oesta.gv.at/site/5002/default.aspx#a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www.oesta.gv.at/Docs/2014/12/9/Genealogy%20in%20the%20Vienna%20War%20Archives%20(05%2012%202014).pdf" TargetMode="External"/><Relationship Id="rId4" Type="http://schemas.openxmlformats.org/officeDocument/2006/relationships/hyperlink" Target="http://www.oesta.gv.at/Docs/2014/12/9/Genealogie%20im%20Kriegsarchiv%20(05%2012%202014)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oph.tepperberg@oesta.gv.a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684213" y="1412875"/>
            <a:ext cx="7772400" cy="1470025"/>
          </a:xfrm>
        </p:spPr>
        <p:txBody>
          <a:bodyPr/>
          <a:lstStyle/>
          <a:p>
            <a:pPr eaLnBrk="1" hangingPunct="1"/>
            <a:r>
              <a:rPr lang="de-AT" dirty="0" smtClean="0">
                <a:solidFill>
                  <a:srgbClr val="FF0000"/>
                </a:solidFill>
              </a:rPr>
              <a:t>Das Kriegsarchiv in Wien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9632" y="2882900"/>
            <a:ext cx="6473081" cy="2227263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AT" sz="9600" dirty="0" smtClean="0">
                <a:solidFill>
                  <a:srgbClr val="00B050"/>
                </a:solidFill>
              </a:rPr>
              <a:t>seine Bedeutung </a:t>
            </a:r>
            <a:br>
              <a:rPr lang="de-AT" sz="9600" dirty="0" smtClean="0">
                <a:solidFill>
                  <a:srgbClr val="00B050"/>
                </a:solidFill>
              </a:rPr>
            </a:br>
            <a:r>
              <a:rPr lang="de-AT" sz="9600" dirty="0" smtClean="0">
                <a:solidFill>
                  <a:srgbClr val="00B050"/>
                </a:solidFill>
              </a:rPr>
              <a:t>für die </a:t>
            </a:r>
            <a:br>
              <a:rPr lang="de-AT" sz="9600" dirty="0" smtClean="0">
                <a:solidFill>
                  <a:srgbClr val="00B050"/>
                </a:solidFill>
              </a:rPr>
            </a:br>
            <a:r>
              <a:rPr lang="de-AT" sz="9600" dirty="0" smtClean="0">
                <a:solidFill>
                  <a:srgbClr val="00B050"/>
                </a:solidFill>
              </a:rPr>
              <a:t>internationale Forschung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6400" dirty="0" smtClean="0">
                <a:solidFill>
                  <a:srgbClr val="0066FF"/>
                </a:solidFill>
              </a:rPr>
              <a:t>Dienstag, </a:t>
            </a:r>
            <a:r>
              <a:rPr lang="de-AT" sz="6400" dirty="0" smtClean="0">
                <a:solidFill>
                  <a:srgbClr val="0066FF"/>
                </a:solidFill>
              </a:rPr>
              <a:t>1</a:t>
            </a:r>
            <a:r>
              <a:rPr lang="cs-CZ" sz="6400" dirty="0" smtClean="0">
                <a:solidFill>
                  <a:srgbClr val="0066FF"/>
                </a:solidFill>
              </a:rPr>
              <a:t>3</a:t>
            </a:r>
            <a:r>
              <a:rPr lang="de-AT" sz="6400" dirty="0" smtClean="0">
                <a:solidFill>
                  <a:srgbClr val="0066FF"/>
                </a:solidFill>
              </a:rPr>
              <a:t>. </a:t>
            </a:r>
            <a:r>
              <a:rPr lang="de-AT" sz="6400" dirty="0">
                <a:solidFill>
                  <a:srgbClr val="0066FF"/>
                </a:solidFill>
              </a:rPr>
              <a:t>Oktober 2015 </a:t>
            </a:r>
            <a:endParaRPr lang="de-AT" sz="6400" dirty="0" smtClean="0">
              <a:solidFill>
                <a:srgbClr val="0066FF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5600" dirty="0">
                <a:solidFill>
                  <a:srgbClr val="00B050"/>
                </a:solidFill>
              </a:rPr>
              <a:t>Ringvorlesung zum österreichischen </a:t>
            </a:r>
            <a:r>
              <a:rPr lang="de-DE" sz="5600" dirty="0" smtClean="0">
                <a:solidFill>
                  <a:srgbClr val="00B050"/>
                </a:solidFill>
              </a:rPr>
              <a:t>Archivwesen WS 2015/16</a:t>
            </a:r>
            <a:endParaRPr lang="de-AT" sz="5600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5600" dirty="0" smtClean="0">
                <a:solidFill>
                  <a:srgbClr val="0066FF"/>
                </a:solidFill>
              </a:rPr>
              <a:t>Institut für historische Hilfswissenschaften und Archivwesen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6400" dirty="0" smtClean="0">
                <a:solidFill>
                  <a:srgbClr val="0066FF"/>
                </a:solidFill>
              </a:rPr>
              <a:t>Masaryk-Universität </a:t>
            </a:r>
            <a:r>
              <a:rPr lang="de-AT" sz="6400" dirty="0">
                <a:solidFill>
                  <a:srgbClr val="0066FF"/>
                </a:solidFill>
              </a:rPr>
              <a:t>Brünn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sz="480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70C0"/>
                </a:solidFill>
              </a:rPr>
              <a:t>Archiv der Republik (AdR)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dirty="0" smtClean="0"/>
              <a:t>Größter Aktenbestand des </a:t>
            </a:r>
            <a:r>
              <a:rPr lang="de-AT" dirty="0" err="1" smtClean="0"/>
              <a:t>ÖStA</a:t>
            </a:r>
            <a:r>
              <a:rPr lang="de-AT" dirty="0" smtClean="0"/>
              <a:t>: </a:t>
            </a:r>
            <a:r>
              <a:rPr lang="de-AT" dirty="0" smtClean="0">
                <a:solidFill>
                  <a:srgbClr val="00B050"/>
                </a:solidFill>
              </a:rPr>
              <a:t>ca. 90 km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dirty="0" smtClean="0"/>
              <a:t>amtliches Schriftgut ab ca. 1918:</a:t>
            </a:r>
            <a:br>
              <a:rPr lang="de-AT" dirty="0" smtClean="0"/>
            </a:br>
            <a:r>
              <a:rPr lang="de-AT" dirty="0" smtClean="0">
                <a:solidFill>
                  <a:srgbClr val="00B050"/>
                </a:solidFill>
              </a:rPr>
              <a:t>- Akten von </a:t>
            </a:r>
            <a:r>
              <a:rPr lang="de-AT" u="sng" dirty="0" smtClean="0">
                <a:solidFill>
                  <a:srgbClr val="00B050"/>
                </a:solidFill>
              </a:rPr>
              <a:t>allen</a:t>
            </a:r>
            <a:r>
              <a:rPr lang="de-AT" dirty="0" smtClean="0">
                <a:solidFill>
                  <a:srgbClr val="00B050"/>
                </a:solidFill>
              </a:rPr>
              <a:t> Bundesministerien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dirty="0" smtClean="0">
                <a:solidFill>
                  <a:srgbClr val="0070C0"/>
                </a:solidFill>
              </a:rPr>
              <a:t>zahlreiche Serien an Personalunterlagen: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/>
              <a:t>1. und 2. Bundesheer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/>
              <a:t>NS-Zeit: </a:t>
            </a:r>
            <a:r>
              <a:rPr lang="de-AT" sz="2400" dirty="0" smtClean="0"/>
              <a:t>Deutsche </a:t>
            </a:r>
            <a:r>
              <a:rPr lang="de-AT" sz="2400" dirty="0"/>
              <a:t>Wehrmacht (</a:t>
            </a:r>
            <a:r>
              <a:rPr lang="de-AT" sz="2400" dirty="0" smtClean="0"/>
              <a:t>Wehrstammbücher u.a.)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/>
              <a:t>NS-Zeit: </a:t>
            </a:r>
            <a:r>
              <a:rPr lang="de-AT" sz="2400" dirty="0" err="1" smtClean="0"/>
              <a:t>Gauakten</a:t>
            </a:r>
            <a:r>
              <a:rPr lang="de-AT" sz="2400" dirty="0" smtClean="0"/>
              <a:t> (u. a. Mitglieder der NSDAP)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>
                <a:solidFill>
                  <a:srgbClr val="0066CC"/>
                </a:solidFill>
              </a:rPr>
              <a:t>NS-Zeit: </a:t>
            </a:r>
            <a:r>
              <a:rPr lang="de-AT" sz="2400" dirty="0" smtClean="0">
                <a:solidFill>
                  <a:srgbClr val="0066CC"/>
                </a:solidFill>
              </a:rPr>
              <a:t>Vermögensanmeldungen (Jüdische Vermögen)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/>
              <a:t>2. Republik: Versorgungsakten (Bundes-Pensionsakten)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rgbClr val="0070C0"/>
                </a:solidFill>
              </a:rPr>
              <a:t>Personalunterlagen der k. k. Staatsbahnen (!!!)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1401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Das Kriegsarchiv Wien …</a:t>
            </a:r>
            <a:br>
              <a:rPr lang="de-AT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seine Bedeutung für die internationale Forschung</a:t>
            </a:r>
            <a:endParaRPr lang="de-AT" sz="3000" dirty="0" smtClean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638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de-AT" sz="2700" dirty="0" smtClean="0"/>
              <a:t>Mit dem Untergang des Donaureiches 1918 hörten auch seine </a:t>
            </a:r>
            <a:r>
              <a:rPr lang="de-AT" sz="2700" dirty="0"/>
              <a:t>bedeutenden </a:t>
            </a:r>
            <a:r>
              <a:rPr lang="de-AT" sz="2700" dirty="0" smtClean="0"/>
              <a:t>Streitkräfte auf zu bestehen.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de-AT" sz="27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de-AT" sz="2700" dirty="0" smtClean="0"/>
              <a:t>Das </a:t>
            </a:r>
            <a:r>
              <a:rPr lang="de-AT" sz="2700" dirty="0"/>
              <a:t>umfangreiche Schriftgut dieser </a:t>
            </a:r>
            <a:r>
              <a:rPr lang="de-AT" sz="2700" dirty="0" smtClean="0"/>
              <a:t>k</a:t>
            </a:r>
            <a:r>
              <a:rPr lang="de-AT" sz="2700" dirty="0"/>
              <a:t>. u. k. Armee ist jedoch erhalten geblieben und wird </a:t>
            </a:r>
            <a:r>
              <a:rPr lang="de-AT" sz="2700" dirty="0" smtClean="0"/>
              <a:t>heute Kriegsarchiv verwahrt</a:t>
            </a:r>
            <a:r>
              <a:rPr lang="de-AT" sz="2700" dirty="0"/>
              <a:t>. </a:t>
            </a:r>
            <a:endParaRPr lang="de-AT" sz="2700" dirty="0" smtClean="0"/>
          </a:p>
          <a:p>
            <a:pPr>
              <a:buFont typeface="Wingdings" panose="05000000000000000000" pitchFamily="2" charset="2"/>
              <a:buChar char="v"/>
            </a:pPr>
            <a:endParaRPr lang="de-AT" sz="2700" dirty="0"/>
          </a:p>
          <a:p>
            <a:pPr>
              <a:buFont typeface="Wingdings" panose="05000000000000000000" pitchFamily="2" charset="2"/>
              <a:buChar char="v"/>
            </a:pPr>
            <a:r>
              <a:rPr lang="de-AT" sz="2800" dirty="0" smtClean="0"/>
              <a:t>Deshalb </a:t>
            </a:r>
            <a:r>
              <a:rPr lang="de-AT" sz="2800" dirty="0"/>
              <a:t>zählt das Kriegsarchiv heute zu den bedeutendsten Militärarchiven </a:t>
            </a:r>
            <a:r>
              <a:rPr lang="de-AT" sz="2800" dirty="0" smtClean="0"/>
              <a:t>Europas</a:t>
            </a:r>
            <a:r>
              <a:rPr lang="de-AT" sz="2700" dirty="0" smtClean="0"/>
              <a:t>.</a:t>
            </a:r>
            <a:endParaRPr lang="de-AT" sz="2700" dirty="0"/>
          </a:p>
          <a:p>
            <a:pPr marL="0" indent="0" eaLnBrk="1" hangingPunct="1">
              <a:buNone/>
            </a:pPr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sz="2400" dirty="0" smtClean="0"/>
          </a:p>
          <a:p>
            <a:pPr eaLnBrk="1" hangingPunct="1"/>
            <a:endParaRPr lang="de-AT" sz="2600" dirty="0" smtClean="0"/>
          </a:p>
          <a:p>
            <a:pPr eaLnBrk="1" hangingPunct="1"/>
            <a:endParaRPr lang="de-AT" sz="2400" dirty="0" smtClean="0"/>
          </a:p>
          <a:p>
            <a:pPr algn="ctr" eaLnBrk="1" hangingPunct="1">
              <a:buFont typeface="Arial" charset="0"/>
              <a:buNone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42188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4000" dirty="0">
                <a:solidFill>
                  <a:srgbClr val="0070C0"/>
                </a:solidFill>
              </a:rPr>
              <a:t>Forschungsrelevanz</a:t>
            </a:r>
            <a:endParaRPr lang="de-AT" dirty="0" smtClean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638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dirty="0"/>
              <a:t>Aufgrund der „grenzüberschreitenden“ Bedeutung der Archivalien des ÖStA </a:t>
            </a:r>
            <a:r>
              <a:rPr lang="de-AT" dirty="0" smtClean="0"/>
              <a:t>– KA besteht </a:t>
            </a:r>
            <a:r>
              <a:rPr lang="de-AT" dirty="0"/>
              <a:t>eine besondere Forschungsrelevanz:</a:t>
            </a:r>
            <a:br>
              <a:rPr lang="de-AT" dirty="0"/>
            </a:br>
            <a:endParaRPr lang="de-AT" dirty="0"/>
          </a:p>
          <a:p>
            <a:pPr eaLnBrk="1" hangingPunct="1">
              <a:lnSpc>
                <a:spcPct val="80000"/>
              </a:lnSpc>
            </a:pPr>
            <a:r>
              <a:rPr lang="de-AT" dirty="0" smtClean="0">
                <a:solidFill>
                  <a:srgbClr val="00B050"/>
                </a:solidFill>
              </a:rPr>
              <a:t>für </a:t>
            </a:r>
            <a:r>
              <a:rPr lang="de-AT" dirty="0">
                <a:solidFill>
                  <a:srgbClr val="00B050"/>
                </a:solidFill>
              </a:rPr>
              <a:t>die Nachfolgestaaten der Donaumonarchie</a:t>
            </a:r>
            <a:br>
              <a:rPr lang="de-AT" dirty="0">
                <a:solidFill>
                  <a:srgbClr val="00B050"/>
                </a:solidFill>
              </a:rPr>
            </a:br>
            <a:r>
              <a:rPr lang="de-AT" dirty="0">
                <a:solidFill>
                  <a:srgbClr val="00B05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de-AT" dirty="0">
                <a:solidFill>
                  <a:srgbClr val="00B050"/>
                </a:solidFill>
              </a:rPr>
              <a:t>für unsere Nachbarn</a:t>
            </a:r>
            <a:br>
              <a:rPr lang="de-AT" dirty="0">
                <a:solidFill>
                  <a:srgbClr val="00B050"/>
                </a:solidFill>
              </a:rPr>
            </a:br>
            <a:endParaRPr lang="de-AT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AT" dirty="0">
                <a:solidFill>
                  <a:srgbClr val="00B050"/>
                </a:solidFill>
              </a:rPr>
              <a:t>für interregionale Themen und Projekte</a:t>
            </a:r>
            <a:r>
              <a:rPr lang="de-AT" dirty="0"/>
              <a:t/>
            </a:r>
            <a:br>
              <a:rPr lang="de-AT" dirty="0"/>
            </a:br>
            <a:endParaRPr lang="de-AT" dirty="0" smtClean="0">
              <a:solidFill>
                <a:srgbClr val="00B05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de-AT" sz="2600" dirty="0" smtClean="0">
              <a:solidFill>
                <a:srgbClr val="00B050"/>
              </a:solidFill>
            </a:endParaRPr>
          </a:p>
          <a:p>
            <a:pPr marL="0" indent="0" eaLnBrk="1" hangingPunct="1">
              <a:buNone/>
            </a:pPr>
            <a:endParaRPr lang="de-AT" dirty="0">
              <a:solidFill>
                <a:srgbClr val="0070C0"/>
              </a:solidFill>
            </a:endParaRPr>
          </a:p>
          <a:p>
            <a:pPr eaLnBrk="1" hangingPunct="1">
              <a:buFont typeface="Arial" charset="0"/>
              <a:buNone/>
            </a:pPr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sz="2400" dirty="0" smtClean="0"/>
          </a:p>
          <a:p>
            <a:pPr eaLnBrk="1" hangingPunct="1"/>
            <a:endParaRPr lang="de-AT" sz="2600" dirty="0" smtClean="0"/>
          </a:p>
          <a:p>
            <a:pPr eaLnBrk="1" hangingPunct="1"/>
            <a:endParaRPr lang="de-AT" sz="2400" dirty="0" smtClean="0"/>
          </a:p>
          <a:p>
            <a:pPr algn="ctr" eaLnBrk="1" hangingPunct="1">
              <a:buFont typeface="Arial" charset="0"/>
              <a:buNone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22601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/>
              <a:t> </a:t>
            </a:r>
            <a:r>
              <a:rPr lang="de-AT" sz="4000" dirty="0" smtClean="0">
                <a:solidFill>
                  <a:srgbClr val="00B050"/>
                </a:solidFill>
              </a:rPr>
              <a:t>Das Kriegsarchiv </a:t>
            </a:r>
            <a:r>
              <a:rPr lang="de-AT" sz="4000" dirty="0">
                <a:solidFill>
                  <a:srgbClr val="00B050"/>
                </a:solidFill>
              </a:rPr>
              <a:t>in </a:t>
            </a:r>
            <a:r>
              <a:rPr lang="de-AT" sz="4000" dirty="0" smtClean="0">
                <a:solidFill>
                  <a:srgbClr val="00B050"/>
                </a:solidFill>
              </a:rPr>
              <a:t>Zahlen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>
                <a:solidFill>
                  <a:srgbClr val="0099FF"/>
                </a:solidFill>
              </a:rPr>
              <a:t>50 Regalfach-Kilometer Archivgut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>
                <a:solidFill>
                  <a:srgbClr val="0099FF"/>
                </a:solidFill>
              </a:rPr>
              <a:t>240.000 </a:t>
            </a:r>
            <a:r>
              <a:rPr lang="de-AT" dirty="0" smtClean="0">
                <a:solidFill>
                  <a:srgbClr val="0099FF"/>
                </a:solidFill>
              </a:rPr>
              <a:t>Archivalieneinheiten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- 180.000 Aktenkartons</a:t>
            </a:r>
            <a:br>
              <a:rPr lang="de-AT" dirty="0" smtClean="0"/>
            </a:br>
            <a:r>
              <a:rPr lang="de-AT" dirty="0" smtClean="0"/>
              <a:t>- 60.000 Geschäftsbücher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600.000 </a:t>
            </a:r>
            <a:r>
              <a:rPr lang="de-AT" dirty="0"/>
              <a:t>Karten und </a:t>
            </a:r>
            <a:r>
              <a:rPr lang="de-AT" dirty="0" smtClean="0"/>
              <a:t>Pläne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400.000 Bilder/Fotos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>
                <a:solidFill>
                  <a:srgbClr val="3399FF"/>
                </a:solidFill>
              </a:rPr>
              <a:t>840.000 </a:t>
            </a:r>
            <a:r>
              <a:rPr lang="de-AT" dirty="0">
                <a:solidFill>
                  <a:srgbClr val="3399FF"/>
                </a:solidFill>
              </a:rPr>
              <a:t>Bände </a:t>
            </a:r>
            <a:r>
              <a:rPr lang="de-AT" dirty="0" smtClean="0">
                <a:solidFill>
                  <a:srgbClr val="3399FF"/>
                </a:solidFill>
              </a:rPr>
              <a:t>Bibliothek </a:t>
            </a:r>
            <a:r>
              <a:rPr lang="de-AT" dirty="0">
                <a:solidFill>
                  <a:srgbClr val="3399FF"/>
                </a:solidFill>
              </a:rPr>
              <a:t>des </a:t>
            </a:r>
            <a:r>
              <a:rPr lang="de-AT" dirty="0" smtClean="0">
                <a:solidFill>
                  <a:srgbClr val="3399FF"/>
                </a:solidFill>
              </a:rPr>
              <a:t>ÖStA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>
                <a:solidFill>
                  <a:srgbClr val="3399FF"/>
                </a:solidFill>
              </a:rPr>
              <a:t>26 Mitarbeiter (davon 4 in der Bibliothek)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21212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 </a:t>
            </a:r>
            <a:r>
              <a:rPr lang="de-AT" sz="4000" dirty="0" smtClean="0">
                <a:solidFill>
                  <a:srgbClr val="00B050"/>
                </a:solidFill>
              </a:rPr>
              <a:t>Geschichte des Kriegsarchivs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dirty="0" smtClean="0">
                <a:solidFill>
                  <a:srgbClr val="0070C0"/>
                </a:solidFill>
              </a:rPr>
              <a:t>Das Kriegsarchiv hat zwei </a:t>
            </a:r>
            <a:r>
              <a:rPr lang="de-AT" sz="3000" dirty="0">
                <a:solidFill>
                  <a:srgbClr val="0070C0"/>
                </a:solidFill>
              </a:rPr>
              <a:t>institutionelle </a:t>
            </a:r>
            <a:r>
              <a:rPr lang="de-AT" sz="3000" dirty="0" smtClean="0">
                <a:solidFill>
                  <a:srgbClr val="0070C0"/>
                </a:solidFill>
              </a:rPr>
              <a:t>Wurzeln: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b="1" dirty="0" smtClean="0">
                <a:solidFill>
                  <a:srgbClr val="00B050"/>
                </a:solidFill>
              </a:rPr>
              <a:t>1711: </a:t>
            </a:r>
            <a:r>
              <a:rPr lang="de-AT" sz="3000" dirty="0" smtClean="0">
                <a:solidFill>
                  <a:srgbClr val="00B050"/>
                </a:solidFill>
              </a:rPr>
              <a:t/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das Hofkriegsrätliche Kanzleiarchiv gegründet </a:t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durch Prinz </a:t>
            </a:r>
            <a:r>
              <a:rPr lang="de-AT" sz="3000" dirty="0">
                <a:solidFill>
                  <a:srgbClr val="00B050"/>
                </a:solidFill>
              </a:rPr>
              <a:t>Eugen von </a:t>
            </a:r>
            <a:r>
              <a:rPr lang="de-AT" sz="3000" dirty="0" smtClean="0">
                <a:solidFill>
                  <a:srgbClr val="00B050"/>
                </a:solidFill>
              </a:rPr>
              <a:t>Savoyen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b="1" dirty="0" smtClean="0">
                <a:solidFill>
                  <a:srgbClr val="0070C0"/>
                </a:solidFill>
              </a:rPr>
              <a:t>1801: </a:t>
            </a:r>
            <a:r>
              <a:rPr lang="de-AT" sz="3000" dirty="0" smtClean="0">
                <a:solidFill>
                  <a:srgbClr val="0070C0"/>
                </a:solidFill>
              </a:rPr>
              <a:t/>
            </a:r>
            <a:br>
              <a:rPr lang="de-AT" sz="3000" dirty="0" smtClean="0">
                <a:solidFill>
                  <a:srgbClr val="0070C0"/>
                </a:solidFill>
              </a:rPr>
            </a:br>
            <a:r>
              <a:rPr lang="de-AT" sz="3000" dirty="0" smtClean="0">
                <a:solidFill>
                  <a:srgbClr val="0070C0"/>
                </a:solidFill>
              </a:rPr>
              <a:t>das k. k. Kriegs-Archiv, gegründet durch Erzherzog Carl </a:t>
            </a:r>
            <a:br>
              <a:rPr lang="de-AT" sz="3000" dirty="0" smtClean="0">
                <a:solidFill>
                  <a:srgbClr val="0070C0"/>
                </a:solidFill>
              </a:rPr>
            </a:br>
            <a:r>
              <a:rPr lang="de-AT" sz="3000" dirty="0" smtClean="0">
                <a:solidFill>
                  <a:srgbClr val="0070C0"/>
                </a:solidFill>
              </a:rPr>
              <a:t>als Forschungsinstitut für den Generalstab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b="1" dirty="0" smtClean="0">
                <a:solidFill>
                  <a:srgbClr val="00B050"/>
                </a:solidFill>
              </a:rPr>
              <a:t>Im Laufe des 19. Jahrhunderts:</a:t>
            </a:r>
            <a:r>
              <a:rPr lang="de-AT" sz="3000" dirty="0" smtClean="0">
                <a:solidFill>
                  <a:srgbClr val="00B050"/>
                </a:solidFill>
              </a:rPr>
              <a:t/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- militärisches Zentral­archiv und</a:t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- Zentrum der Militärgeschichtsforschung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b="1" dirty="0" smtClean="0">
                <a:solidFill>
                  <a:srgbClr val="0070C0"/>
                </a:solidFill>
              </a:rPr>
              <a:t>1914-1918: </a:t>
            </a:r>
            <a:r>
              <a:rPr lang="de-AT" sz="3000" dirty="0" smtClean="0">
                <a:solidFill>
                  <a:srgbClr val="0070C0"/>
                </a:solidFill>
              </a:rPr>
              <a:t/>
            </a:r>
            <a:br>
              <a:rPr lang="de-AT" sz="3000" dirty="0" smtClean="0">
                <a:solidFill>
                  <a:srgbClr val="0070C0"/>
                </a:solidFill>
              </a:rPr>
            </a:br>
            <a:r>
              <a:rPr lang="de-AT" sz="3000" dirty="0" smtClean="0">
                <a:solidFill>
                  <a:srgbClr val="0070C0"/>
                </a:solidFill>
              </a:rPr>
              <a:t>- Kriegspropaganda </a:t>
            </a:r>
            <a:br>
              <a:rPr lang="de-AT" sz="3000" dirty="0" smtClean="0">
                <a:solidFill>
                  <a:srgbClr val="0070C0"/>
                </a:solidFill>
              </a:rPr>
            </a:br>
            <a:r>
              <a:rPr lang="de-AT" sz="3000" dirty="0" smtClean="0">
                <a:solidFill>
                  <a:srgbClr val="0070C0"/>
                </a:solidFill>
              </a:rPr>
              <a:t>- Sammlung der neuen Kriegsakten (Massenschriftgut)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3000" b="1" dirty="0" smtClean="0">
                <a:solidFill>
                  <a:srgbClr val="00B050"/>
                </a:solidFill>
              </a:rPr>
              <a:t>Seit 1945: </a:t>
            </a:r>
            <a:r>
              <a:rPr lang="de-AT" sz="3000" dirty="0" smtClean="0">
                <a:solidFill>
                  <a:srgbClr val="00B050"/>
                </a:solidFill>
              </a:rPr>
              <a:t/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- eine Abteilungen </a:t>
            </a:r>
            <a:r>
              <a:rPr lang="de-AT" sz="3000" dirty="0">
                <a:solidFill>
                  <a:srgbClr val="00B050"/>
                </a:solidFill>
              </a:rPr>
              <a:t>des </a:t>
            </a:r>
            <a:r>
              <a:rPr lang="de-AT" sz="3000" dirty="0" smtClean="0">
                <a:solidFill>
                  <a:srgbClr val="00B050"/>
                </a:solidFill>
              </a:rPr>
              <a:t>Staatsarchivs: </a:t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>
                <a:solidFill>
                  <a:srgbClr val="00B050"/>
                </a:solidFill>
              </a:rPr>
              <a:t>- Wandel von der Forschungsanstalt zur Serviceeinrichtung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3000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2399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 </a:t>
            </a:r>
            <a:r>
              <a:rPr lang="de-AT" sz="4000" dirty="0" smtClean="0">
                <a:solidFill>
                  <a:srgbClr val="00B050"/>
                </a:solidFill>
              </a:rPr>
              <a:t>Standorte des Kriegsarchivs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b="1" dirty="0" smtClean="0">
                <a:solidFill>
                  <a:srgbClr val="0070C0"/>
                </a:solidFill>
              </a:rPr>
              <a:t>Bis 1904: </a:t>
            </a:r>
            <a:r>
              <a:rPr lang="de-AT" dirty="0" smtClean="0">
                <a:solidFill>
                  <a:srgbClr val="0070C0"/>
                </a:solidFill>
              </a:rPr>
              <a:t>im „Kriegsgebäude“ in der Wiener Innenstadt (Am Hof 14)</a:t>
            </a:r>
            <a:br>
              <a:rPr lang="de-AT" dirty="0" smtClean="0">
                <a:solidFill>
                  <a:srgbClr val="0070C0"/>
                </a:solidFill>
              </a:rPr>
            </a:br>
            <a:endParaRPr lang="de-AT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b="1" dirty="0" smtClean="0">
                <a:solidFill>
                  <a:srgbClr val="0070C0"/>
                </a:solidFill>
              </a:rPr>
              <a:t>1905-1993: </a:t>
            </a:r>
            <a:r>
              <a:rPr lang="de-AT" dirty="0" smtClean="0">
                <a:solidFill>
                  <a:srgbClr val="0070C0"/>
                </a:solidFill>
              </a:rPr>
              <a:t>in der Stift-Kaserne im 7. Bezirk (Stiftgasse2)</a:t>
            </a:r>
            <a:br>
              <a:rPr lang="de-AT" dirty="0" smtClean="0">
                <a:solidFill>
                  <a:srgbClr val="0070C0"/>
                </a:solidFill>
              </a:rPr>
            </a:br>
            <a:endParaRPr lang="de-AT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AT" b="1" dirty="0" smtClean="0">
                <a:solidFill>
                  <a:srgbClr val="0070C0"/>
                </a:solidFill>
              </a:rPr>
              <a:t>1991/93: </a:t>
            </a:r>
            <a:r>
              <a:rPr lang="de-AT" dirty="0" smtClean="0">
                <a:solidFill>
                  <a:srgbClr val="0070C0"/>
                </a:solidFill>
              </a:rPr>
              <a:t>Übersiedlung in </a:t>
            </a:r>
            <a:r>
              <a:rPr lang="de-AT" dirty="0">
                <a:solidFill>
                  <a:srgbClr val="0070C0"/>
                </a:solidFill>
              </a:rPr>
              <a:t>das neue Zentralgebäude des </a:t>
            </a:r>
            <a:r>
              <a:rPr lang="de-AT" dirty="0" smtClean="0">
                <a:solidFill>
                  <a:srgbClr val="0070C0"/>
                </a:solidFill>
              </a:rPr>
              <a:t>Staatsarchivs nach </a:t>
            </a:r>
            <a:r>
              <a:rPr lang="de-AT" dirty="0">
                <a:solidFill>
                  <a:srgbClr val="0070C0"/>
                </a:solidFill>
              </a:rPr>
              <a:t>Erdberg </a:t>
            </a:r>
            <a:r>
              <a:rPr lang="de-AT" dirty="0" smtClean="0">
                <a:solidFill>
                  <a:srgbClr val="0070C0"/>
                </a:solidFill>
              </a:rPr>
              <a:t>im </a:t>
            </a:r>
            <a:r>
              <a:rPr lang="de-AT" dirty="0">
                <a:solidFill>
                  <a:srgbClr val="0070C0"/>
                </a:solidFill>
              </a:rPr>
              <a:t>3. </a:t>
            </a:r>
            <a:r>
              <a:rPr lang="de-AT" dirty="0" smtClean="0">
                <a:solidFill>
                  <a:srgbClr val="0070C0"/>
                </a:solidFill>
              </a:rPr>
              <a:t>Bezirk (Nottendorfer Gasse 2)</a:t>
            </a:r>
            <a:endParaRPr lang="de-AT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3000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6599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>
                <a:solidFill>
                  <a:srgbClr val="00B050"/>
                </a:solidFill>
              </a:rPr>
              <a:t>Das „Kriegsgebäude“ Am </a:t>
            </a:r>
            <a:r>
              <a:rPr lang="de-AT" sz="3200" dirty="0" smtClean="0">
                <a:solidFill>
                  <a:srgbClr val="00B050"/>
                </a:solidFill>
              </a:rPr>
              <a:t>Hof, 1890 (NL 1290) </a:t>
            </a:r>
            <a:endParaRPr lang="de-AT" sz="3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2" y="1556793"/>
            <a:ext cx="5869616" cy="4006602"/>
          </a:xfrm>
        </p:spPr>
      </p:pic>
    </p:spTree>
    <p:extLst>
      <p:ext uri="{BB962C8B-B14F-4D97-AF65-F5344CB8AC3E}">
        <p14:creationId xmlns:p14="http://schemas.microsoft.com/office/powerpoint/2010/main" val="30299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B050"/>
                </a:solidFill>
              </a:rPr>
              <a:t>Stift-Kaserne um 1903 (Web) </a:t>
            </a:r>
            <a:endParaRPr lang="de-AT" dirty="0">
              <a:solidFill>
                <a:srgbClr val="00B050"/>
              </a:solidFill>
            </a:endParaRP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556792"/>
            <a:ext cx="5832648" cy="4755851"/>
          </a:xfrm>
        </p:spPr>
      </p:pic>
    </p:spTree>
    <p:extLst>
      <p:ext uri="{BB962C8B-B14F-4D97-AF65-F5344CB8AC3E}">
        <p14:creationId xmlns:p14="http://schemas.microsoft.com/office/powerpoint/2010/main" val="593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B050"/>
                </a:solidFill>
              </a:rPr>
              <a:t>Stift-Kaserne 2015 (Web) </a:t>
            </a:r>
          </a:p>
        </p:txBody>
      </p:sp>
      <p:pic>
        <p:nvPicPr>
          <p:cNvPr id="1026" name="Picture 2" descr="http://www.pittel.at/sites/default/files/content/Revitalisierung-Stiftskaserne-Wien_0.jpg?slideshow=true&amp;slideshowAuto=false&amp;slideshowSpeed=4000&amp;speed=400&amp;transition=elas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76" y="1600200"/>
            <a:ext cx="40092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600" dirty="0" smtClean="0">
                <a:solidFill>
                  <a:srgbClr val="00B050"/>
                </a:solidFill>
              </a:rPr>
              <a:t>Direktionsgang in der </a:t>
            </a:r>
            <a:r>
              <a:rPr lang="de-AT" sz="3600" dirty="0">
                <a:solidFill>
                  <a:srgbClr val="00B050"/>
                </a:solidFill>
              </a:rPr>
              <a:t>Stift-Kaserne (Web) </a:t>
            </a: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07" y="1600200"/>
            <a:ext cx="3830786" cy="4525963"/>
          </a:xfrm>
        </p:spPr>
      </p:pic>
    </p:spTree>
    <p:extLst>
      <p:ext uri="{BB962C8B-B14F-4D97-AF65-F5344CB8AC3E}">
        <p14:creationId xmlns:p14="http://schemas.microsoft.com/office/powerpoint/2010/main" val="27300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800" dirty="0" smtClean="0">
                <a:solidFill>
                  <a:srgbClr val="0070C0"/>
                </a:solidFill>
              </a:rPr>
              <a:t>Österreich - ein „Archivriese“</a:t>
            </a:r>
            <a:endParaRPr lang="de-AT" dirty="0" smtClean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638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de-AT" sz="2800" dirty="0"/>
              <a:t>Das heutige Österreich ist ein kleines </a:t>
            </a:r>
            <a:r>
              <a:rPr lang="de-AT" sz="2800" dirty="0" smtClean="0"/>
              <a:t>Land, </a:t>
            </a:r>
          </a:p>
          <a:p>
            <a:pPr eaLnBrk="1" hangingPunct="1">
              <a:buFont typeface="Wingdings" pitchFamily="2" charset="2"/>
              <a:buChar char="Ø"/>
            </a:pPr>
            <a:endParaRPr lang="de-AT" sz="28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AT" sz="2800" dirty="0" smtClean="0"/>
              <a:t>aber eine „</a:t>
            </a:r>
            <a:r>
              <a:rPr lang="de-AT" sz="2800" dirty="0"/>
              <a:t>Archiv-Großmacht</a:t>
            </a:r>
            <a:r>
              <a:rPr lang="de-AT" sz="2800" dirty="0" smtClean="0"/>
              <a:t>“.</a:t>
            </a:r>
            <a:endParaRPr lang="de-AT" sz="2800" dirty="0"/>
          </a:p>
          <a:p>
            <a:pPr eaLnBrk="1" hangingPunct="1">
              <a:buFont typeface="Wingdings" pitchFamily="2" charset="2"/>
              <a:buChar char="Ø"/>
            </a:pPr>
            <a:endParaRPr lang="de-AT" sz="28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AT" sz="2800" dirty="0" smtClean="0"/>
              <a:t>Es verwahrt bedeutende Archivschätze. </a:t>
            </a:r>
          </a:p>
          <a:p>
            <a:pPr eaLnBrk="1" hangingPunct="1">
              <a:buFont typeface="Wingdings" pitchFamily="2" charset="2"/>
              <a:buChar char="Ø"/>
            </a:pPr>
            <a:endParaRPr lang="de-AT" sz="28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AT" sz="2800" dirty="0" smtClean="0"/>
              <a:t>Warum?</a:t>
            </a:r>
          </a:p>
          <a:p>
            <a:pPr eaLnBrk="1" hangingPunct="1">
              <a:buFont typeface="Wingdings" pitchFamily="2" charset="2"/>
              <a:buChar char="Ø"/>
            </a:pPr>
            <a:endParaRPr lang="de-AT" sz="2400" dirty="0" smtClean="0"/>
          </a:p>
          <a:p>
            <a:pPr marL="0" indent="0" eaLnBrk="1" hangingPunct="1">
              <a:buNone/>
            </a:pPr>
            <a:endParaRPr lang="de-AT" sz="3000" dirty="0"/>
          </a:p>
          <a:p>
            <a:pPr eaLnBrk="1" hangingPunct="1">
              <a:buFont typeface="Arial" charset="0"/>
              <a:buNone/>
            </a:pPr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sz="2400" dirty="0" smtClean="0"/>
          </a:p>
          <a:p>
            <a:pPr eaLnBrk="1" hangingPunct="1"/>
            <a:endParaRPr lang="de-AT" sz="2600" dirty="0" smtClean="0"/>
          </a:p>
          <a:p>
            <a:pPr eaLnBrk="1" hangingPunct="1"/>
            <a:endParaRPr lang="de-AT" sz="2400" dirty="0" smtClean="0"/>
          </a:p>
          <a:p>
            <a:pPr algn="ctr" eaLnBrk="1" hangingPunct="1">
              <a:buFont typeface="Arial" charset="0"/>
              <a:buNone/>
            </a:pP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600" dirty="0" smtClean="0"/>
              <a:t>Das Zentralgebäude in Erdberg</a:t>
            </a:r>
          </a:p>
        </p:txBody>
      </p:sp>
      <p:pic>
        <p:nvPicPr>
          <p:cNvPr id="26626" name="Inhaltsplatzhalter 8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341438"/>
            <a:ext cx="6692900" cy="429577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7701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Aktenspeicher Kriegsarchiv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43013" name="Inhaltsplatzhalter 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47925" y="1970088"/>
            <a:ext cx="4248150" cy="2917825"/>
          </a:xfrm>
        </p:spPr>
      </p:pic>
    </p:spTree>
    <p:extLst>
      <p:ext uri="{BB962C8B-B14F-4D97-AF65-F5344CB8AC3E}">
        <p14:creationId xmlns:p14="http://schemas.microsoft.com/office/powerpoint/2010/main" val="17277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de-AT" sz="3500" dirty="0" smtClean="0">
                <a:solidFill>
                  <a:srgbClr val="00B050"/>
                </a:solidFill>
              </a:rPr>
              <a:t>Die 22 Bestandsgruppen des KA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553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331913" y="1052513"/>
            <a:ext cx="6529387" cy="4897437"/>
          </a:xfrm>
        </p:spPr>
      </p:pic>
    </p:spTree>
    <p:extLst>
      <p:ext uri="{BB962C8B-B14F-4D97-AF65-F5344CB8AC3E}">
        <p14:creationId xmlns:p14="http://schemas.microsoft.com/office/powerpoint/2010/main" val="36185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4000" dirty="0" smtClean="0">
                <a:solidFill>
                  <a:srgbClr val="00B050"/>
                </a:solidFill>
              </a:rPr>
              <a:t>Bestände </a:t>
            </a:r>
            <a:r>
              <a:rPr lang="de-AT" sz="4000" dirty="0">
                <a:solidFill>
                  <a:srgbClr val="00B050"/>
                </a:solidFill>
              </a:rPr>
              <a:t>– </a:t>
            </a:r>
            <a:r>
              <a:rPr lang="de-AT" sz="4000" dirty="0" smtClean="0">
                <a:solidFill>
                  <a:srgbClr val="00B050"/>
                </a:solidFill>
              </a:rPr>
              <a:t>Schwerpunkte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Militärisches Schriftgut </a:t>
            </a:r>
            <a:br>
              <a:rPr lang="de-AT" dirty="0" smtClean="0"/>
            </a:br>
            <a:r>
              <a:rPr lang="de-AT" dirty="0" smtClean="0"/>
              <a:t>der Habsburger Monarchie (bis ca. 1918)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>
                <a:solidFill>
                  <a:srgbClr val="0070C0"/>
                </a:solidFill>
              </a:rPr>
              <a:t>Unzählige Serien von Personalunterlagen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Sammlungen: laufende Zuwächse (2015)</a:t>
            </a:r>
            <a:br>
              <a:rPr lang="de-AT" dirty="0" smtClean="0"/>
            </a:br>
            <a:r>
              <a:rPr lang="de-AT" dirty="0" smtClean="0"/>
              <a:t>- Karten/</a:t>
            </a:r>
            <a:r>
              <a:rPr lang="de-AT" dirty="0"/>
              <a:t>P</a:t>
            </a:r>
            <a:r>
              <a:rPr lang="de-AT" dirty="0" smtClean="0"/>
              <a:t>läne</a:t>
            </a:r>
            <a:br>
              <a:rPr lang="de-AT" dirty="0" smtClean="0"/>
            </a:br>
            <a:r>
              <a:rPr lang="de-AT" dirty="0" smtClean="0"/>
              <a:t>- Bilder/Fotos</a:t>
            </a:r>
            <a:br>
              <a:rPr lang="de-AT" dirty="0" smtClean="0"/>
            </a:br>
            <a:r>
              <a:rPr lang="de-AT" dirty="0" smtClean="0"/>
              <a:t>- persönliche Nachlässe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>
                <a:solidFill>
                  <a:srgbClr val="00B050"/>
                </a:solidFill>
              </a:rPr>
              <a:t>Bibliothek </a:t>
            </a:r>
            <a:r>
              <a:rPr lang="de-AT" dirty="0">
                <a:solidFill>
                  <a:srgbClr val="00B050"/>
                </a:solidFill>
              </a:rPr>
              <a:t>des ÖStA </a:t>
            </a:r>
            <a:endParaRPr lang="de-AT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41922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/>
              <a:t> </a:t>
            </a:r>
            <a:r>
              <a:rPr lang="de-AT" dirty="0" smtClean="0">
                <a:solidFill>
                  <a:srgbClr val="00B050"/>
                </a:solidFill>
              </a:rPr>
              <a:t>Nachfrage-</a:t>
            </a:r>
            <a:r>
              <a:rPr lang="de-AT" sz="4000" dirty="0" smtClean="0">
                <a:solidFill>
                  <a:srgbClr val="00B050"/>
                </a:solidFill>
              </a:rPr>
              <a:t>Schwerpunkte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Unterlagen zur Personenforschung</a:t>
            </a:r>
            <a:br>
              <a:rPr lang="de-AT" dirty="0" smtClean="0"/>
            </a:b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 smtClean="0"/>
              <a:t>Unterlagen zur Kartographie, Geographie und Regionalgeschichte, Buch-Illustration </a:t>
            </a:r>
            <a:br>
              <a:rPr lang="de-AT" dirty="0" smtClean="0"/>
            </a:br>
            <a:r>
              <a:rPr lang="de-AT" dirty="0" smtClean="0"/>
              <a:t>(Karten, Pläne</a:t>
            </a:r>
            <a:r>
              <a:rPr lang="de-AT" dirty="0"/>
              <a:t>, Fotos, Bilder</a:t>
            </a:r>
            <a:r>
              <a:rPr lang="de-AT" dirty="0" smtClean="0"/>
              <a:t>)</a:t>
            </a:r>
            <a:br>
              <a:rPr lang="de-AT" dirty="0" smtClean="0"/>
            </a:b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dirty="0"/>
              <a:t>Unterlagen zur </a:t>
            </a:r>
            <a:r>
              <a:rPr lang="de-AT" dirty="0" smtClean="0"/>
              <a:t>Geschichtsforschung, insbesondere zur Militärgeschichte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3699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200" dirty="0" smtClean="0">
                <a:solidFill>
                  <a:srgbClr val="0070C0"/>
                </a:solidFill>
              </a:rPr>
              <a:t>Akten der militärischen  Zentralstellen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Hofkriegsrat 1556-1848</a:t>
            </a:r>
          </a:p>
          <a:p>
            <a:r>
              <a:rPr lang="de-AT" dirty="0" smtClean="0"/>
              <a:t>Kriegsministerium 1849-1919/1931</a:t>
            </a:r>
          </a:p>
          <a:p>
            <a:r>
              <a:rPr lang="de-AT" dirty="0" smtClean="0"/>
              <a:t>K. k. Ministerium für Landesverteidigung</a:t>
            </a:r>
          </a:p>
          <a:p>
            <a:r>
              <a:rPr lang="de-AT" dirty="0" smtClean="0"/>
              <a:t>Kriegsministerium / Marinesektion 1865-1923</a:t>
            </a:r>
          </a:p>
          <a:p>
            <a:r>
              <a:rPr lang="de-AT" dirty="0" smtClean="0"/>
              <a:t>Chef des Generalstabes 1808-1919</a:t>
            </a:r>
          </a:p>
          <a:p>
            <a:r>
              <a:rPr lang="de-AT" dirty="0" smtClean="0"/>
              <a:t>Militärkanzlei Seiner Majestät 1848-1918</a:t>
            </a:r>
          </a:p>
          <a:p>
            <a:r>
              <a:rPr lang="de-AT" dirty="0" smtClean="0"/>
              <a:t>Armeeoberkommando 1914-1918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0819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70C0"/>
                </a:solidFill>
              </a:rPr>
              <a:t>Personalunterlagen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r>
              <a:rPr lang="de-AT" dirty="0" smtClean="0"/>
              <a:t>Soldaten aus ganz Europa dienten im Laufe der Jahrhunderte in den Heeren des Hauses Habsburg</a:t>
            </a:r>
            <a:r>
              <a:rPr lang="de-DE" dirty="0" smtClean="0"/>
              <a:t>. </a:t>
            </a:r>
          </a:p>
          <a:p>
            <a:endParaRPr lang="de-DE" dirty="0" smtClean="0"/>
          </a:p>
          <a:p>
            <a:r>
              <a:rPr lang="de-DE" dirty="0" smtClean="0"/>
              <a:t>Das </a:t>
            </a:r>
            <a:r>
              <a:rPr lang="de-DE" dirty="0"/>
              <a:t>Kriegsarchiv verwahrt die Personalunterlagen dieser </a:t>
            </a:r>
            <a:r>
              <a:rPr lang="de-DE" dirty="0" smtClean="0"/>
              <a:t>unzähligen Militärpersonen</a:t>
            </a:r>
            <a:r>
              <a:rPr lang="de-DE" dirty="0"/>
              <a:t>. 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Diesem </a:t>
            </a:r>
            <a:r>
              <a:rPr lang="de-DE" dirty="0"/>
              <a:t>Umstand verdanken unsere </a:t>
            </a:r>
            <a:r>
              <a:rPr lang="de-DE" dirty="0" smtClean="0"/>
              <a:t>Benutzer </a:t>
            </a:r>
            <a:r>
              <a:rPr lang="de-DE" dirty="0"/>
              <a:t>heute die vielfältigen Forschungsmöglichkeiten </a:t>
            </a:r>
            <a:r>
              <a:rPr lang="de-DE" dirty="0" smtClean="0"/>
              <a:t>für </a:t>
            </a:r>
            <a:r>
              <a:rPr lang="de-DE" dirty="0"/>
              <a:t>die </a:t>
            </a:r>
            <a:r>
              <a:rPr lang="de-DE" dirty="0" smtClean="0"/>
              <a:t>genealogische Recherche.</a:t>
            </a:r>
            <a:endParaRPr lang="de-AT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AT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3240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600" dirty="0" smtClean="0">
                <a:solidFill>
                  <a:srgbClr val="00B050"/>
                </a:solidFill>
              </a:rPr>
              <a:t>Personalunterlagen 1740-1918</a:t>
            </a:r>
            <a:endParaRPr lang="de-AT" sz="3600" dirty="0" smtClean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59397" name="Inhaltsplatzhalter 1"/>
          <p:cNvSpPr>
            <a:spLocks noGrp="1"/>
          </p:cNvSpPr>
          <p:nvPr>
            <p:ph idx="1"/>
          </p:nvPr>
        </p:nvSpPr>
        <p:spPr>
          <a:xfrm>
            <a:off x="418011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rgbClr val="0070C0"/>
                </a:solidFill>
              </a:rPr>
              <a:t>Musterlisten 1740-1820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accent1"/>
                </a:solidFill>
              </a:rPr>
              <a:t>Militär-Grundbuchsblätter 1820-1918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Militärmatrikeln 1633-1938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accent1"/>
                </a:solidFill>
              </a:rPr>
              <a:t>Conduitelisten 1823-1869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accent1"/>
                </a:solidFill>
              </a:rPr>
              <a:t>Qualifikationslisten 1869-1918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accent1"/>
                </a:solidFill>
              </a:rPr>
              <a:t>Auszeichnungsakten (Belohnungsanträge)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de-AT" sz="23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de-AT" sz="2300" dirty="0" smtClean="0">
                <a:solidFill>
                  <a:schemeClr val="accent1"/>
                </a:solidFill>
              </a:rPr>
              <a:t>Unterlagen über Kriegsverluste 1914-1918</a:t>
            </a:r>
          </a:p>
          <a:p>
            <a:pPr eaLnBrk="1" hangingPunct="1">
              <a:lnSpc>
                <a:spcPct val="80000"/>
              </a:lnSpc>
            </a:pPr>
            <a:endParaRPr lang="de-AT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AT" sz="3000" dirty="0" smtClean="0"/>
          </a:p>
        </p:txBody>
      </p:sp>
    </p:spTree>
    <p:extLst>
      <p:ext uri="{BB962C8B-B14F-4D97-AF65-F5344CB8AC3E}">
        <p14:creationId xmlns:p14="http://schemas.microsoft.com/office/powerpoint/2010/main" val="34438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Musterliste des Inf.-Rgt. Kolowrat Nr. 17, Wien 1771</a:t>
            </a:r>
            <a:endParaRPr lang="de-AT" sz="2000" dirty="0">
              <a:solidFill>
                <a:srgbClr val="00B05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88" y="1600200"/>
            <a:ext cx="3032624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9642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>
                <a:solidFill>
                  <a:srgbClr val="00B050"/>
                </a:solidFill>
              </a:rPr>
              <a:t>Monatstabelle 2. Garn.-Rgt</a:t>
            </a:r>
            <a:r>
              <a:rPr lang="de-AT" sz="2000" dirty="0" smtClean="0">
                <a:solidFill>
                  <a:srgbClr val="00B050"/>
                </a:solidFill>
              </a:rPr>
              <a:t>. (Inf.-Rgt. Nr. 6), </a:t>
            </a:r>
            <a:r>
              <a:rPr lang="de-AT" sz="1800" dirty="0" smtClean="0">
                <a:solidFill>
                  <a:srgbClr val="00B050"/>
                </a:solidFill>
              </a:rPr>
              <a:t>Dezember 1799</a:t>
            </a:r>
            <a:endParaRPr lang="de-AT" sz="1800" dirty="0">
              <a:solidFill>
                <a:srgbClr val="00B05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44" y="1600200"/>
            <a:ext cx="5663111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7355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4000" dirty="0">
                <a:solidFill>
                  <a:srgbClr val="00B050"/>
                </a:solidFill>
              </a:rPr>
              <a:t>Das alte </a:t>
            </a:r>
            <a:r>
              <a:rPr lang="de-AT" sz="4000" dirty="0" smtClean="0">
                <a:solidFill>
                  <a:srgbClr val="00B050"/>
                </a:solidFill>
              </a:rPr>
              <a:t>Österreich-Ungarn …</a:t>
            </a:r>
            <a:endParaRPr lang="de-AT" dirty="0" smtClean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638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2000" dirty="0" smtClean="0"/>
              <a:t>… </a:t>
            </a:r>
            <a:r>
              <a:rPr lang="de-AT" sz="2100" dirty="0" smtClean="0"/>
              <a:t>war eine europäische Großmacht.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de-AT" sz="21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2100" dirty="0" smtClean="0"/>
              <a:t>Dieses Großreich hat 1918 aufgehört zu bestehen.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de-AT" sz="21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AT" sz="2100" dirty="0" smtClean="0"/>
              <a:t>Die Akten der Zentralverwaltung dieses Großreiches blieben nach 1918 in der ehemaligen Haupt-Reichs- und Residenzstadt Wien zurück;</a:t>
            </a:r>
            <a:br>
              <a:rPr lang="de-AT" sz="2100" dirty="0" smtClean="0"/>
            </a:br>
            <a:endParaRPr lang="de-AT" sz="21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AT" sz="2100" dirty="0" smtClean="0"/>
              <a:t>ebenso die Verwaltungsakten des Heiligen Römischen Reiches Deutscher Nation</a:t>
            </a:r>
          </a:p>
          <a:p>
            <a:pPr eaLnBrk="1" hangingPunct="1">
              <a:buFont typeface="Wingdings" pitchFamily="2" charset="2"/>
              <a:buChar char="Ø"/>
            </a:pPr>
            <a:endParaRPr lang="de-AT" sz="21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AT" sz="2100" dirty="0" smtClean="0">
                <a:solidFill>
                  <a:srgbClr val="00B050"/>
                </a:solidFill>
              </a:rPr>
              <a:t>Diese Akten werden heute im Österreichischen Staatsarchiv verwahrt.</a:t>
            </a:r>
          </a:p>
          <a:p>
            <a:pPr eaLnBrk="1" hangingPunct="1">
              <a:buFont typeface="Wingdings" pitchFamily="2" charset="2"/>
              <a:buChar char="Ø"/>
            </a:pPr>
            <a:endParaRPr lang="de-AT" sz="2400" dirty="0" smtClean="0">
              <a:solidFill>
                <a:srgbClr val="00B05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de-AT" sz="2600" dirty="0" smtClean="0">
              <a:solidFill>
                <a:srgbClr val="00B050"/>
              </a:solidFill>
            </a:endParaRPr>
          </a:p>
          <a:p>
            <a:pPr marL="0" indent="0" eaLnBrk="1" hangingPunct="1">
              <a:buNone/>
            </a:pPr>
            <a:endParaRPr lang="de-AT" dirty="0">
              <a:solidFill>
                <a:srgbClr val="0070C0"/>
              </a:solidFill>
            </a:endParaRPr>
          </a:p>
          <a:p>
            <a:pPr eaLnBrk="1" hangingPunct="1">
              <a:buFont typeface="Arial" charset="0"/>
              <a:buNone/>
            </a:pPr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sz="2400" dirty="0" smtClean="0"/>
          </a:p>
          <a:p>
            <a:pPr eaLnBrk="1" hangingPunct="1"/>
            <a:endParaRPr lang="de-AT" sz="2600" dirty="0" smtClean="0"/>
          </a:p>
          <a:p>
            <a:pPr eaLnBrk="1" hangingPunct="1"/>
            <a:endParaRPr lang="de-AT" sz="2400" dirty="0" smtClean="0"/>
          </a:p>
          <a:p>
            <a:pPr algn="ctr" eaLnBrk="1" hangingPunct="1">
              <a:buFont typeface="Arial" charset="0"/>
              <a:buNone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7791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Grundbuchsblatt Ulanen Rgt. Nr. 8 </a:t>
            </a:r>
            <a:r>
              <a:rPr lang="de-AT" sz="2000" dirty="0">
                <a:solidFill>
                  <a:srgbClr val="00B050"/>
                </a:solidFill>
              </a:rPr>
              <a:t>(Abgänge 1851-1860)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08" y="1600200"/>
            <a:ext cx="5328183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1206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500" dirty="0" smtClean="0">
                <a:solidFill>
                  <a:srgbClr val="00B050"/>
                </a:solidFill>
              </a:rPr>
              <a:t>Grundbuchsblatt Wien, Geburtsjahr 1867</a:t>
            </a:r>
            <a:endParaRPr lang="de-AT" sz="2500" dirty="0">
              <a:solidFill>
                <a:srgbClr val="00B05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12" y="1600200"/>
            <a:ext cx="3939976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3046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87746"/>
            <a:ext cx="8229600" cy="1143000"/>
          </a:xfrm>
        </p:spPr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Qualifikationsliste Major Knoth aus Pressburg (Pozsony, Bratislava) </a:t>
            </a:r>
            <a:endParaRPr lang="de-AT" sz="2000" dirty="0">
              <a:solidFill>
                <a:srgbClr val="00B05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3018939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2718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Sterbematrikel der Garnison Budweis, 1874 </a:t>
            </a:r>
            <a:r>
              <a:rPr lang="de-AT" sz="2000" dirty="0">
                <a:solidFill>
                  <a:srgbClr val="00B050"/>
                </a:solidFill>
              </a:rPr>
              <a:t>(AB 0950)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60" y="1600200"/>
            <a:ext cx="5950080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5583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Trauungsmatrikel Infanterie-Regiment Nr. 42</a:t>
            </a:r>
            <a:r>
              <a:rPr lang="de-AT" sz="2000" dirty="0">
                <a:solidFill>
                  <a:srgbClr val="00B050"/>
                </a:solidFill>
              </a:rPr>
              <a:t>, 1916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27" y="1600200"/>
            <a:ext cx="5787746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9382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 smtClean="0">
                <a:solidFill>
                  <a:srgbClr val="00B050"/>
                </a:solidFill>
              </a:rPr>
              <a:t>Kriegsmatrikel, Kriegsspital III in Wien, </a:t>
            </a:r>
            <a:r>
              <a:rPr lang="de-AT" sz="2000" dirty="0">
                <a:solidFill>
                  <a:srgbClr val="00B050"/>
                </a:solidFill>
              </a:rPr>
              <a:t>1916 (Bd. 2836)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14" y="1370807"/>
            <a:ext cx="5794611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7082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 smtClean="0">
                <a:solidFill>
                  <a:srgbClr val="3399FF"/>
                </a:solidFill>
              </a:rPr>
              <a:t>Karten und Bilder </a:t>
            </a:r>
            <a:endParaRPr lang="de-AT" dirty="0">
              <a:solidFill>
                <a:srgbClr val="3399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>
                <a:solidFill>
                  <a:srgbClr val="00B050"/>
                </a:solidFill>
              </a:rPr>
              <a:t>Karten- und Plansammlung:</a:t>
            </a:r>
            <a:br>
              <a:rPr lang="de-AT" sz="2800" dirty="0" smtClean="0">
                <a:solidFill>
                  <a:srgbClr val="00B050"/>
                </a:solidFill>
              </a:rPr>
            </a:br>
            <a:r>
              <a:rPr lang="de-AT" sz="2800" dirty="0" smtClean="0">
                <a:solidFill>
                  <a:srgbClr val="0066FF"/>
                </a:solidFill>
              </a:rPr>
              <a:t>Gliederung </a:t>
            </a:r>
            <a:r>
              <a:rPr lang="de-AT" sz="2800" dirty="0">
                <a:solidFill>
                  <a:srgbClr val="0066FF"/>
                </a:solidFill>
              </a:rPr>
              <a:t>nach den </a:t>
            </a:r>
            <a:r>
              <a:rPr lang="de-AT" sz="2800" dirty="0" smtClean="0">
                <a:solidFill>
                  <a:srgbClr val="0066FF"/>
                </a:solidFill>
              </a:rPr>
              <a:t>alten </a:t>
            </a:r>
            <a:r>
              <a:rPr lang="de-AT" sz="2800" dirty="0">
                <a:solidFill>
                  <a:srgbClr val="0066FF"/>
                </a:solidFill>
              </a:rPr>
              <a:t>Kronländern</a:t>
            </a:r>
            <a:r>
              <a:rPr lang="de-AT" sz="2800" dirty="0" smtClean="0">
                <a:solidFill>
                  <a:srgbClr val="00B050"/>
                </a:solidFill>
              </a:rPr>
              <a:t/>
            </a:r>
            <a:br>
              <a:rPr lang="de-AT" sz="2800" dirty="0" smtClean="0">
                <a:solidFill>
                  <a:srgbClr val="00B050"/>
                </a:solidFill>
              </a:rPr>
            </a:br>
            <a:r>
              <a:rPr lang="de-AT" sz="2800" dirty="0" smtClean="0"/>
              <a:t>zum Teil elektronisch über „Mapire“ </a:t>
            </a:r>
            <a:r>
              <a:rPr lang="de-AT" sz="2800" dirty="0"/>
              <a:t>zugänglich</a:t>
            </a:r>
            <a:r>
              <a:rPr lang="de-AT" sz="2800" dirty="0" smtClean="0"/>
              <a:t>: </a:t>
            </a:r>
            <a:r>
              <a:rPr lang="de-AT" sz="2800" dirty="0" smtClean="0">
                <a:hlinkClick r:id="rId2"/>
              </a:rPr>
              <a:t>http</a:t>
            </a:r>
            <a:r>
              <a:rPr lang="de-AT" sz="2800" dirty="0">
                <a:hlinkClick r:id="rId2"/>
              </a:rPr>
              <a:t>://mapire.eu/de</a:t>
            </a:r>
            <a:r>
              <a:rPr lang="de-AT" sz="2800" dirty="0" smtClean="0">
                <a:hlinkClick r:id="rId2"/>
              </a:rPr>
              <a:t>/</a:t>
            </a:r>
            <a:r>
              <a:rPr lang="de-AT" sz="2800" dirty="0" smtClean="0"/>
              <a:t> </a:t>
            </a:r>
          </a:p>
          <a:p>
            <a:r>
              <a:rPr lang="de-AT" sz="2800" dirty="0" smtClean="0">
                <a:solidFill>
                  <a:srgbClr val="00B050"/>
                </a:solidFill>
              </a:rPr>
              <a:t>Bildersammlungen:</a:t>
            </a:r>
            <a:r>
              <a:rPr lang="de-AT" sz="2800" dirty="0" smtClean="0"/>
              <a:t/>
            </a:r>
            <a:br>
              <a:rPr lang="de-AT" sz="2800" dirty="0" smtClean="0"/>
            </a:br>
            <a:r>
              <a:rPr lang="de-AT" sz="2800" dirty="0" smtClean="0">
                <a:solidFill>
                  <a:srgbClr val="3399FF"/>
                </a:solidFill>
              </a:rPr>
              <a:t>Bildersammlung 1. Weltkrieg</a:t>
            </a:r>
            <a:r>
              <a:rPr lang="de-AT" sz="2800" dirty="0" smtClean="0"/>
              <a:t/>
            </a:r>
            <a:br>
              <a:rPr lang="de-AT" sz="2800" dirty="0" smtClean="0"/>
            </a:br>
            <a:r>
              <a:rPr lang="de-AT" sz="2800" dirty="0"/>
              <a:t>zum Teil elektronisch über </a:t>
            </a:r>
            <a:r>
              <a:rPr lang="de-AT" sz="2800" dirty="0" smtClean="0"/>
              <a:t>die HP des ÖStA zugänglich</a:t>
            </a:r>
            <a:r>
              <a:rPr lang="de-AT" sz="2800" dirty="0"/>
              <a:t>: </a:t>
            </a:r>
            <a:r>
              <a:rPr lang="de-AT" sz="2000" dirty="0">
                <a:hlinkClick r:id="rId3"/>
              </a:rPr>
              <a:t>http://</a:t>
            </a:r>
            <a:r>
              <a:rPr lang="de-AT" sz="2000" dirty="0" smtClean="0">
                <a:hlinkClick r:id="rId3"/>
              </a:rPr>
              <a:t>www.archivinformationssystem.at/archivplansuche.aspx?ID=7028</a:t>
            </a:r>
            <a:r>
              <a:rPr lang="de-AT" sz="2000" dirty="0" smtClean="0"/>
              <a:t>  </a:t>
            </a:r>
            <a:endParaRPr lang="de-AT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5742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Die Stadt Brünn 1842</a:t>
            </a:r>
            <a:r>
              <a:rPr lang="de-A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(GPA Inland C IV)</a:t>
            </a:r>
            <a:endParaRPr lang="de-AT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3" y="1600200"/>
            <a:ext cx="7036314" cy="4525963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8368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000" dirty="0">
                <a:solidFill>
                  <a:srgbClr val="3399FF"/>
                </a:solidFill>
              </a:rPr>
              <a:t>Škoda </a:t>
            </a:r>
            <a:r>
              <a:rPr lang="de-AT" sz="2000" dirty="0" smtClean="0">
                <a:solidFill>
                  <a:srgbClr val="3399FF"/>
                </a:solidFill>
              </a:rPr>
              <a:t>– Pilsen: 30,5cm Mörser in den Pustertaler Alpen</a:t>
            </a:r>
            <a:endParaRPr lang="de-AT" sz="2000" dirty="0">
              <a:solidFill>
                <a:srgbClr val="3399FF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3195329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9556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200" dirty="0" smtClean="0">
                <a:solidFill>
                  <a:srgbClr val="3399FF"/>
                </a:solidFill>
              </a:rPr>
              <a:t>Nachschub durch Kriegszughunde </a:t>
            </a:r>
            <a:endParaRPr lang="de-AT" sz="3200" dirty="0">
              <a:solidFill>
                <a:srgbClr val="3399FF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72" y="1761585"/>
            <a:ext cx="6239256" cy="420319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00" y="1761585"/>
            <a:ext cx="6239256" cy="42031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36" y="1761585"/>
            <a:ext cx="6239256" cy="42031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5349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Das ÖStA …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2533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3000" dirty="0" smtClean="0"/>
              <a:t>… wurde 1945 gegründet.</a:t>
            </a:r>
          </a:p>
          <a:p>
            <a:pPr eaLnBrk="1" hangingPunct="1">
              <a:lnSpc>
                <a:spcPct val="80000"/>
              </a:lnSpc>
            </a:pPr>
            <a:endParaRPr lang="de-AT" sz="3000" dirty="0" smtClean="0"/>
          </a:p>
          <a:p>
            <a:pPr eaLnBrk="1" hangingPunct="1">
              <a:lnSpc>
                <a:spcPct val="80000"/>
              </a:lnSpc>
            </a:pPr>
            <a:r>
              <a:rPr lang="de-AT" sz="3000" dirty="0" smtClean="0"/>
              <a:t>durch Vereinigung mehrerer staatlicher Archive</a:t>
            </a:r>
            <a:br>
              <a:rPr lang="de-AT" sz="3000" dirty="0" smtClean="0"/>
            </a:br>
            <a:r>
              <a:rPr lang="de-AT" sz="3000" dirty="0" smtClean="0">
                <a:solidFill>
                  <a:srgbClr val="00B050"/>
                </a:solidFill>
              </a:rPr>
              <a:t>in 6 Standorten:</a:t>
            </a:r>
            <a:br>
              <a:rPr lang="de-AT" sz="3000" dirty="0" smtClean="0">
                <a:solidFill>
                  <a:srgbClr val="00B050"/>
                </a:solidFill>
              </a:rPr>
            </a:br>
            <a:r>
              <a:rPr lang="de-AT" sz="3000" dirty="0" smtClean="0"/>
              <a:t/>
            </a:r>
            <a:br>
              <a:rPr lang="de-AT" sz="3000" dirty="0" smtClean="0"/>
            </a:br>
            <a:r>
              <a:rPr lang="de-AT" sz="2800" dirty="0" smtClean="0"/>
              <a:t>- </a:t>
            </a:r>
            <a:r>
              <a:rPr lang="de-AT" sz="2400" dirty="0" err="1"/>
              <a:t>Minoritenplatz</a:t>
            </a:r>
            <a:r>
              <a:rPr lang="de-AT" sz="2400" dirty="0"/>
              <a:t> </a:t>
            </a:r>
            <a:r>
              <a:rPr lang="de-AT" sz="2400" dirty="0" smtClean="0"/>
              <a:t>1 (</a:t>
            </a:r>
            <a:r>
              <a:rPr lang="de-AT" sz="2400" dirty="0" err="1" smtClean="0"/>
              <a:t>HHStA</a:t>
            </a:r>
            <a:r>
              <a:rPr lang="de-AT" sz="2400" dirty="0" smtClean="0"/>
              <a:t>)</a:t>
            </a:r>
            <a:br>
              <a:rPr lang="de-AT" sz="2400" dirty="0" smtClean="0"/>
            </a:br>
            <a:r>
              <a:rPr lang="de-AT" sz="2400" dirty="0"/>
              <a:t>- Wallnerstraße </a:t>
            </a:r>
            <a:r>
              <a:rPr lang="de-AT" sz="2400" dirty="0" smtClean="0"/>
              <a:t>6 (AVA)</a:t>
            </a:r>
            <a:br>
              <a:rPr lang="de-AT" sz="2400" dirty="0" smtClean="0"/>
            </a:br>
            <a:r>
              <a:rPr lang="de-AT" sz="2400" dirty="0" smtClean="0"/>
              <a:t>- Johannesgasse 3 (HKA)</a:t>
            </a:r>
            <a:br>
              <a:rPr lang="de-AT" sz="2400" dirty="0" smtClean="0"/>
            </a:br>
            <a:r>
              <a:rPr lang="de-AT" sz="2400" dirty="0" smtClean="0"/>
              <a:t>- </a:t>
            </a:r>
            <a:r>
              <a:rPr lang="de-AT" sz="2400" dirty="0" err="1" smtClean="0"/>
              <a:t>Himmelpfortgasse</a:t>
            </a:r>
            <a:r>
              <a:rPr lang="de-AT" sz="2400" dirty="0" smtClean="0"/>
              <a:t> 4 (FA)</a:t>
            </a:r>
            <a:br>
              <a:rPr lang="de-AT" sz="2400" dirty="0" smtClean="0"/>
            </a:br>
            <a:r>
              <a:rPr lang="de-AT" sz="2400" dirty="0"/>
              <a:t>- </a:t>
            </a:r>
            <a:r>
              <a:rPr lang="de-AT" sz="2400" dirty="0" smtClean="0"/>
              <a:t>Stiftgasse 2 (KA)</a:t>
            </a:r>
            <a:br>
              <a:rPr lang="de-AT" sz="2400" dirty="0" smtClean="0"/>
            </a:br>
            <a:r>
              <a:rPr lang="de-AT" sz="2400" dirty="0" smtClean="0"/>
              <a:t>- </a:t>
            </a:r>
            <a:r>
              <a:rPr lang="de-AT" sz="2400" dirty="0" err="1" smtClean="0"/>
              <a:t>Aspangstraße</a:t>
            </a:r>
            <a:r>
              <a:rPr lang="de-AT" sz="2400" dirty="0" smtClean="0"/>
              <a:t> 33 (VA)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  <a:p>
            <a:pPr eaLnBrk="1" hangingPunct="1">
              <a:lnSpc>
                <a:spcPct val="80000"/>
              </a:lnSpc>
            </a:pPr>
            <a:endParaRPr lang="de-AT" sz="2400" dirty="0" smtClean="0"/>
          </a:p>
          <a:p>
            <a:pPr eaLnBrk="1" hangingPunct="1">
              <a:lnSpc>
                <a:spcPct val="80000"/>
              </a:lnSpc>
            </a:pPr>
            <a:endParaRPr lang="de-AT" sz="2200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400" dirty="0" smtClean="0">
                <a:solidFill>
                  <a:srgbClr val="3399FF"/>
                </a:solidFill>
              </a:rPr>
              <a:t>Kriegsgefangenenlager Hart bei Amstetten (NÖ) </a:t>
            </a:r>
            <a:endParaRPr lang="de-AT" sz="2400" dirty="0">
              <a:solidFill>
                <a:srgbClr val="3399FF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52" y="1600200"/>
            <a:ext cx="5653895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1952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2400" dirty="0">
                <a:solidFill>
                  <a:srgbClr val="3399FF"/>
                </a:solidFill>
              </a:rPr>
              <a:t>Kriegsgefangenenlager </a:t>
            </a:r>
            <a:r>
              <a:rPr lang="de-AT" sz="2400" dirty="0" smtClean="0">
                <a:solidFill>
                  <a:srgbClr val="3399FF"/>
                </a:solidFill>
              </a:rPr>
              <a:t>Heinrichsgrün – Jindřichovice   </a:t>
            </a:r>
            <a:endParaRPr lang="de-AT" sz="2400" dirty="0">
              <a:solidFill>
                <a:srgbClr val="3399FF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60" y="1600200"/>
            <a:ext cx="6274280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1760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200" dirty="0" smtClean="0">
                <a:solidFill>
                  <a:srgbClr val="3399FF"/>
                </a:solidFill>
              </a:rPr>
              <a:t>Alice Schalek an der Tiroler Front</a:t>
            </a:r>
            <a:endParaRPr lang="de-AT" sz="3200" dirty="0">
              <a:solidFill>
                <a:srgbClr val="3399FF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14" y="1600200"/>
            <a:ext cx="5193772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1905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1700" dirty="0" smtClean="0">
                <a:solidFill>
                  <a:srgbClr val="FF0000"/>
                </a:solidFill>
              </a:rPr>
              <a:t>Franz Ferdinand </a:t>
            </a:r>
            <a:r>
              <a:rPr lang="de-AT" sz="1700" dirty="0">
                <a:solidFill>
                  <a:srgbClr val="FF0000"/>
                </a:solidFill>
              </a:rPr>
              <a:t>an den Kaiser </a:t>
            </a:r>
            <a:r>
              <a:rPr lang="de-AT" sz="1700" dirty="0" smtClean="0">
                <a:solidFill>
                  <a:srgbClr val="FF0000"/>
                </a:solidFill>
              </a:rPr>
              <a:t>am Tag vor dem Attentat 1914 (</a:t>
            </a:r>
            <a:r>
              <a:rPr lang="de-AT" sz="1700" dirty="0">
                <a:solidFill>
                  <a:srgbClr val="FF0000"/>
                </a:solidFill>
              </a:rPr>
              <a:t>MKSM)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56" y="1600200"/>
            <a:ext cx="5662088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6541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1600" dirty="0" smtClean="0">
                <a:solidFill>
                  <a:srgbClr val="FF0000"/>
                </a:solidFill>
              </a:rPr>
              <a:t>Zeichnung aus dem Schützengraben 1914 – „Egerländer“ LIR Nr. 6 (KÜA) </a:t>
            </a:r>
            <a:endParaRPr lang="de-AT" sz="1600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" y="1600200"/>
            <a:ext cx="7111292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9212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300" dirty="0" smtClean="0">
                <a:solidFill>
                  <a:srgbClr val="FF0000"/>
                </a:solidFill>
              </a:rPr>
              <a:t>„</a:t>
            </a:r>
            <a:r>
              <a:rPr lang="de-AT" sz="2800" dirty="0" smtClean="0">
                <a:solidFill>
                  <a:srgbClr val="FF0000"/>
                </a:solidFill>
              </a:rPr>
              <a:t>Vaterlandsverräter – </a:t>
            </a:r>
            <a:br>
              <a:rPr lang="de-AT" sz="2800" dirty="0" smtClean="0">
                <a:solidFill>
                  <a:srgbClr val="FF0000"/>
                </a:solidFill>
              </a:rPr>
            </a:br>
            <a:r>
              <a:rPr lang="de-AT" sz="2800" dirty="0" smtClean="0">
                <a:solidFill>
                  <a:srgbClr val="FF0000"/>
                </a:solidFill>
              </a:rPr>
              <a:t>Mitglieder der tschechoslovakischen Legion“ (NL  1451)</a:t>
            </a:r>
            <a:endParaRPr lang="de-AT" sz="2800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02312"/>
            <a:ext cx="2808312" cy="5054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7697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600" dirty="0" smtClean="0">
                <a:solidFill>
                  <a:srgbClr val="FF0000"/>
                </a:solidFill>
              </a:rPr>
              <a:t>„Der Hochverräter“ </a:t>
            </a:r>
            <a:br>
              <a:rPr lang="de-AT" sz="3600" dirty="0" smtClean="0">
                <a:solidFill>
                  <a:srgbClr val="FF0000"/>
                </a:solidFill>
              </a:rPr>
            </a:br>
            <a:r>
              <a:rPr lang="de-AT" sz="3600" dirty="0" smtClean="0">
                <a:solidFill>
                  <a:srgbClr val="FF0000"/>
                </a:solidFill>
              </a:rPr>
              <a:t>Thomas Masaryk (MKSM 1918) </a:t>
            </a:r>
            <a:endParaRPr lang="de-AT" sz="3600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91" y="1600200"/>
            <a:ext cx="2865617" cy="4525963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8192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1800" dirty="0" smtClean="0">
                <a:solidFill>
                  <a:srgbClr val="FF0000"/>
                </a:solidFill>
              </a:rPr>
              <a:t>Die 12 </a:t>
            </a:r>
            <a:r>
              <a:rPr lang="de-AT" sz="1800" dirty="0">
                <a:solidFill>
                  <a:srgbClr val="FF0000"/>
                </a:solidFill>
              </a:rPr>
              <a:t>Regeln </a:t>
            </a:r>
            <a:r>
              <a:rPr lang="de-AT" sz="1800" dirty="0" smtClean="0">
                <a:solidFill>
                  <a:srgbClr val="FF0000"/>
                </a:solidFill>
              </a:rPr>
              <a:t>zur Brennnessel-Sammlung 1916 (NFA </a:t>
            </a:r>
            <a:r>
              <a:rPr lang="de-AT" sz="1800" dirty="0">
                <a:solidFill>
                  <a:srgbClr val="FF0000"/>
                </a:solidFill>
              </a:rPr>
              <a:t>MGG </a:t>
            </a:r>
            <a:r>
              <a:rPr lang="de-AT" sz="1800" dirty="0" smtClean="0">
                <a:solidFill>
                  <a:srgbClr val="FF0000"/>
                </a:solidFill>
              </a:rPr>
              <a:t>Polen)</a:t>
            </a:r>
            <a:r>
              <a:rPr lang="de-AT" sz="2000" dirty="0" smtClean="0">
                <a:solidFill>
                  <a:srgbClr val="FF0000"/>
                </a:solidFill>
              </a:rPr>
              <a:t> </a:t>
            </a:r>
            <a:endParaRPr lang="de-AT" sz="2000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4270"/>
            <a:ext cx="3024336" cy="481848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8574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200" dirty="0" smtClean="0">
                <a:solidFill>
                  <a:srgbClr val="0070C0"/>
                </a:solidFill>
              </a:rPr>
              <a:t>Archivbenutzung und Recherche </a:t>
            </a:r>
            <a:r>
              <a:rPr lang="de-AT" sz="3200" dirty="0">
                <a:solidFill>
                  <a:srgbClr val="0070C0"/>
                </a:solidFill>
              </a:rPr>
              <a:t>–</a:t>
            </a:r>
            <a:r>
              <a:rPr lang="de-AT" sz="3200" dirty="0" smtClean="0">
                <a:solidFill>
                  <a:srgbClr val="0070C0"/>
                </a:solidFill>
              </a:rPr>
              <a:t> </a:t>
            </a:r>
            <a:br>
              <a:rPr lang="de-AT" sz="3200" dirty="0" smtClean="0">
                <a:solidFill>
                  <a:srgbClr val="0070C0"/>
                </a:solidFill>
              </a:rPr>
            </a:br>
            <a:r>
              <a:rPr lang="de-AT" sz="3200" b="1" dirty="0" smtClean="0">
                <a:solidFill>
                  <a:srgbClr val="00B050"/>
                </a:solidFill>
              </a:rPr>
              <a:t>Die Homepage </a:t>
            </a:r>
            <a:r>
              <a:rPr lang="en-US" sz="3200" b="1" dirty="0" smtClean="0">
                <a:solidFill>
                  <a:srgbClr val="00B050"/>
                </a:solidFill>
              </a:rPr>
              <a:t>des ÖStA</a:t>
            </a:r>
            <a:endParaRPr lang="de-AT" sz="3200" b="1" dirty="0" smtClean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Startseite: </a:t>
            </a:r>
            <a:r>
              <a:rPr lang="en-US" u="sng" dirty="0" smtClean="0">
                <a:hlinkClick r:id="rId4"/>
              </a:rPr>
              <a:t>www.oesta.gv.at</a:t>
            </a:r>
            <a:r>
              <a:rPr lang="en-US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3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Menüführung: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Aufgaben &amp; Organisation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Bestände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Benutzung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Publikationen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Service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Familienforschung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0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20815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0070C0"/>
                </a:solidFill>
              </a:rPr>
              <a:t>Startseite (Deutsch)</a:t>
            </a:r>
            <a:endParaRPr lang="de-AT" dirty="0" smtClean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5985722" cy="5066885"/>
          </a:xfrm>
        </p:spPr>
      </p:pic>
    </p:spTree>
    <p:extLst>
      <p:ext uri="{BB962C8B-B14F-4D97-AF65-F5344CB8AC3E}">
        <p14:creationId xmlns:p14="http://schemas.microsoft.com/office/powerpoint/2010/main" val="13845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4000" dirty="0" smtClean="0">
                <a:solidFill>
                  <a:srgbClr val="0070C0"/>
                </a:solidFill>
              </a:rPr>
              <a:t>Der Weg zur heutigen Struktur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34821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AT" sz="2400" dirty="0" smtClean="0">
                <a:solidFill>
                  <a:srgbClr val="00B050"/>
                </a:solidFill>
              </a:rPr>
              <a:t>1945-1983: </a:t>
            </a:r>
            <a:r>
              <a:rPr lang="de-AT" sz="2400" u="sng" dirty="0" smtClean="0">
                <a:solidFill>
                  <a:srgbClr val="3366FF"/>
                </a:solidFill>
              </a:rPr>
              <a:t>Ressortarchive</a:t>
            </a:r>
            <a:r>
              <a:rPr lang="de-AT" sz="2400" dirty="0" smtClean="0">
                <a:solidFill>
                  <a:srgbClr val="3366FF"/>
                </a:solidFill>
              </a:rPr>
              <a:t>: </a:t>
            </a:r>
            <a:r>
              <a:rPr lang="de-AT" sz="2400" dirty="0" smtClean="0">
                <a:solidFill>
                  <a:srgbClr val="00B050"/>
                </a:solidFill>
              </a:rPr>
              <a:t/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2400" dirty="0" smtClean="0">
                <a:solidFill>
                  <a:srgbClr val="00B050"/>
                </a:solidFill>
              </a:rPr>
              <a:t>- fast jedes Bundesministerium ein eigenes Archiv:</a:t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2400" dirty="0" smtClean="0">
                <a:solidFill>
                  <a:srgbClr val="00B050"/>
                </a:solidFill>
              </a:rPr>
              <a:t>- </a:t>
            </a:r>
            <a:r>
              <a:rPr lang="de-AT" sz="2400" dirty="0" err="1" smtClean="0">
                <a:solidFill>
                  <a:srgbClr val="0066FF"/>
                </a:solidFill>
              </a:rPr>
              <a:t>HHStA</a:t>
            </a:r>
            <a:r>
              <a:rPr lang="de-AT" sz="2400" dirty="0" smtClean="0">
                <a:solidFill>
                  <a:srgbClr val="0066FF"/>
                </a:solidFill>
              </a:rPr>
              <a:t>: Außenministerium</a:t>
            </a:r>
            <a:r>
              <a:rPr lang="de-AT" sz="2400" dirty="0">
                <a:solidFill>
                  <a:srgbClr val="0066FF"/>
                </a:solidFill>
              </a:rPr>
              <a:t/>
            </a:r>
            <a:br>
              <a:rPr lang="de-AT" sz="2400" dirty="0">
                <a:solidFill>
                  <a:srgbClr val="0066FF"/>
                </a:solidFill>
              </a:rPr>
            </a:br>
            <a:r>
              <a:rPr lang="de-AT" sz="2400" dirty="0" smtClean="0">
                <a:solidFill>
                  <a:srgbClr val="0066FF"/>
                </a:solidFill>
              </a:rPr>
              <a:t>- FHKA: Finanzministerium</a:t>
            </a:r>
            <a:r>
              <a:rPr lang="de-AT" sz="2400" dirty="0">
                <a:solidFill>
                  <a:srgbClr val="0066FF"/>
                </a:solidFill>
              </a:rPr>
              <a:t/>
            </a:r>
            <a:br>
              <a:rPr lang="de-AT" sz="2400" dirty="0">
                <a:solidFill>
                  <a:srgbClr val="0066FF"/>
                </a:solidFill>
              </a:rPr>
            </a:br>
            <a:r>
              <a:rPr lang="de-AT" sz="2400" dirty="0" smtClean="0">
                <a:solidFill>
                  <a:srgbClr val="0066FF"/>
                </a:solidFill>
              </a:rPr>
              <a:t>- VA: Verkehrsministerium</a:t>
            </a:r>
            <a:br>
              <a:rPr lang="de-AT" sz="2400" dirty="0" smtClean="0">
                <a:solidFill>
                  <a:srgbClr val="0066FF"/>
                </a:solidFill>
              </a:rPr>
            </a:br>
            <a:r>
              <a:rPr lang="de-AT" sz="2400" dirty="0" smtClean="0">
                <a:solidFill>
                  <a:srgbClr val="0066FF"/>
                </a:solidFill>
              </a:rPr>
              <a:t>- KA: Landesverteidigung</a:t>
            </a:r>
            <a:br>
              <a:rPr lang="de-AT" sz="2400" dirty="0" smtClean="0">
                <a:solidFill>
                  <a:srgbClr val="0066FF"/>
                </a:solidFill>
              </a:rPr>
            </a:br>
            <a:r>
              <a:rPr lang="de-AT" sz="2400" dirty="0" smtClean="0">
                <a:solidFill>
                  <a:srgbClr val="0066FF"/>
                </a:solidFill>
              </a:rPr>
              <a:t>- AVA: Inneres, Justiz, Unterricht und Kultus, Handel etc.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rgbClr val="00B050"/>
                </a:solidFill>
              </a:rPr>
              <a:t>1983: Archiv der Republik (ADR) gegründet:</a:t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2400" dirty="0" smtClean="0">
                <a:solidFill>
                  <a:srgbClr val="00B050"/>
                </a:solidFill>
              </a:rPr>
              <a:t>- alle neueren </a:t>
            </a:r>
            <a:r>
              <a:rPr lang="de-AT" sz="2400" dirty="0">
                <a:solidFill>
                  <a:srgbClr val="00B050"/>
                </a:solidFill>
              </a:rPr>
              <a:t>Archivalien </a:t>
            </a:r>
            <a:r>
              <a:rPr lang="de-AT" sz="2400" dirty="0" smtClean="0">
                <a:solidFill>
                  <a:srgbClr val="00B050"/>
                </a:solidFill>
              </a:rPr>
              <a:t>(</a:t>
            </a:r>
            <a:r>
              <a:rPr lang="de-AT" sz="2400" dirty="0">
                <a:solidFill>
                  <a:srgbClr val="00B050"/>
                </a:solidFill>
              </a:rPr>
              <a:t>ab 1918) </a:t>
            </a:r>
            <a:r>
              <a:rPr lang="de-AT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400" dirty="0" smtClean="0">
                <a:solidFill>
                  <a:srgbClr val="00B050"/>
                </a:solidFill>
              </a:rPr>
              <a:t> ADR.</a:t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2400" dirty="0" smtClean="0">
                <a:solidFill>
                  <a:srgbClr val="00B050"/>
                </a:solidFill>
              </a:rPr>
              <a:t>- VA wird aufgelöst und aufgeteilt </a:t>
            </a:r>
            <a:r>
              <a:rPr lang="de-AT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AT" sz="2400" dirty="0" smtClean="0">
                <a:solidFill>
                  <a:srgbClr val="00B050"/>
                </a:solidFill>
              </a:rPr>
              <a:t>AVA + ADR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rgbClr val="0066FF"/>
                </a:solidFill>
              </a:rPr>
              <a:t>1987: KA übergibt seine neueren Militärakten (Dt. WM+ ÖBH)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rgbClr val="00B050"/>
                </a:solidFill>
              </a:rPr>
              <a:t>2006: FHKA </a:t>
            </a:r>
            <a:r>
              <a:rPr lang="de-AT" sz="2400" dirty="0">
                <a:solidFill>
                  <a:srgbClr val="00B050"/>
                </a:solidFill>
              </a:rPr>
              <a:t>wird aufgelöst </a:t>
            </a:r>
            <a:r>
              <a:rPr lang="de-AT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AT" sz="2400" dirty="0" smtClean="0">
                <a:solidFill>
                  <a:srgbClr val="00B050"/>
                </a:solidFill>
              </a:rPr>
              <a:t>AVAFHKA</a:t>
            </a:r>
            <a:endParaRPr lang="de-AT" sz="2400" dirty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30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24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2200" dirty="0" smtClean="0"/>
          </a:p>
          <a:p>
            <a:pPr marL="609600" indent="-609600" algn="ctr"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</p:txBody>
      </p:sp>
    </p:spTree>
    <p:extLst>
      <p:ext uri="{BB962C8B-B14F-4D97-AF65-F5344CB8AC3E}">
        <p14:creationId xmlns:p14="http://schemas.microsoft.com/office/powerpoint/2010/main" val="18758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0070C0"/>
                </a:solidFill>
              </a:rPr>
              <a:t>Startseite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Englisch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1" y="1600200"/>
            <a:ext cx="7509658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6486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4200" dirty="0" smtClean="0">
                <a:solidFill>
                  <a:srgbClr val="00B050"/>
                </a:solidFill>
              </a:rPr>
              <a:t>Archivinformationssystem </a:t>
            </a:r>
            <a:endParaRPr lang="de-AT" sz="4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966838" cy="4525963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74638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5004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200" dirty="0">
                <a:solidFill>
                  <a:srgbClr val="0070C0"/>
                </a:solidFill>
              </a:rPr>
              <a:t>Der zentrale Forschersaal in </a:t>
            </a:r>
            <a:r>
              <a:rPr lang="de-AT" sz="3200" dirty="0" smtClean="0">
                <a:solidFill>
                  <a:srgbClr val="0070C0"/>
                </a:solidFill>
              </a:rPr>
              <a:t>Erdberg </a:t>
            </a:r>
            <a:endParaRPr lang="de-AT" sz="3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03" y="1600200"/>
            <a:ext cx="6002193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74638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6750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Recherche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de-AT" dirty="0" smtClean="0"/>
              <a:t>Archivinformation: </a:t>
            </a:r>
            <a:r>
              <a:rPr lang="de-AT" sz="2400" dirty="0" smtClean="0">
                <a:hlinkClick r:id="rId4"/>
              </a:rPr>
              <a:t>www.archivinformationssystem.at/</a:t>
            </a:r>
            <a:r>
              <a:rPr lang="de-AT" sz="24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de-AT" dirty="0" smtClean="0"/>
              <a:t>Archivregister (Liste der Archive in Österreich)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de-AT" dirty="0" smtClean="0"/>
              <a:t>Bibliothekskataloge (Staatsarchiv + Kanzleramt)</a:t>
            </a:r>
            <a:br>
              <a:rPr lang="de-AT" dirty="0" smtClean="0"/>
            </a:b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smtClean="0">
                <a:solidFill>
                  <a:srgbClr val="00B050"/>
                </a:solidFill>
              </a:rPr>
              <a:t>Virtuelle </a:t>
            </a:r>
            <a:r>
              <a:rPr lang="de-AT" dirty="0">
                <a:solidFill>
                  <a:srgbClr val="00B050"/>
                </a:solidFill>
              </a:rPr>
              <a:t>Ausstellung „1914-2014 – 100 Jahre 1.WK“</a:t>
            </a:r>
            <a:br>
              <a:rPr lang="de-AT" dirty="0">
                <a:solidFill>
                  <a:srgbClr val="00B050"/>
                </a:solidFill>
              </a:rPr>
            </a:br>
            <a:r>
              <a:rPr lang="de-AT" dirty="0">
                <a:hlinkClick r:id="rId5"/>
              </a:rPr>
              <a:t>http://wk1.staatsarchiv.at/</a:t>
            </a:r>
            <a:r>
              <a:rPr lang="de-AT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de-A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dirty="0" smtClean="0">
                <a:solidFill>
                  <a:srgbClr val="00B050"/>
                </a:solidFill>
              </a:rPr>
              <a:t>Seiten zur Personenforschung: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2400" dirty="0"/>
              <a:t>Familienforschung (Personenforschung</a:t>
            </a:r>
            <a:r>
              <a:rPr lang="de-AT" sz="2400" dirty="0" smtClean="0"/>
              <a:t>)</a:t>
            </a:r>
            <a:endParaRPr lang="de-AT" sz="24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2400" dirty="0" smtClean="0"/>
              <a:t>Aufgaben&amp;Organisation </a:t>
            </a:r>
            <a:r>
              <a:rPr lang="de-AT" sz="2400" dirty="0" smtClean="0">
                <a:sym typeface="Wingdings" pitchFamily="2" charset="2"/>
              </a:rPr>
              <a:t> Kriegsarchiv  Personenforschung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1900" dirty="0" smtClean="0"/>
              <a:t>Aufgaben&amp;Organisation </a:t>
            </a:r>
            <a:r>
              <a:rPr lang="de-AT" sz="1900" dirty="0">
                <a:sym typeface="Wingdings" pitchFamily="2" charset="2"/>
              </a:rPr>
              <a:t> Kriegsarchiv  </a:t>
            </a:r>
            <a:r>
              <a:rPr lang="de-AT" sz="1900" dirty="0" smtClean="0">
                <a:sym typeface="Wingdings" pitchFamily="2" charset="2"/>
              </a:rPr>
              <a:t>Forschungstipps </a:t>
            </a:r>
            <a:r>
              <a:rPr lang="de-AT" sz="1900" dirty="0">
                <a:sym typeface="Wingdings" pitchFamily="2" charset="2"/>
              </a:rPr>
              <a:t> </a:t>
            </a:r>
            <a:r>
              <a:rPr lang="de-AT" sz="1900" dirty="0" smtClean="0">
                <a:sym typeface="Wingdings" pitchFamily="2" charset="2"/>
              </a:rPr>
              <a:t>Genealogie im Kriegsarchiv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1500" dirty="0"/>
              <a:t>Aufgaben&amp;Organisation </a:t>
            </a:r>
            <a:r>
              <a:rPr lang="de-AT" sz="1500" dirty="0">
                <a:sym typeface="Wingdings" pitchFamily="2" charset="2"/>
              </a:rPr>
              <a:t> Kriegsarchiv  </a:t>
            </a:r>
            <a:r>
              <a:rPr lang="de-AT" sz="1500" dirty="0" smtClean="0">
                <a:sym typeface="Wingdings" pitchFamily="2" charset="2"/>
              </a:rPr>
              <a:t>Forschungstipps </a:t>
            </a:r>
            <a:r>
              <a:rPr lang="de-AT" sz="1500" dirty="0">
                <a:sym typeface="Wingdings" pitchFamily="2" charset="2"/>
              </a:rPr>
              <a:t> </a:t>
            </a:r>
            <a:r>
              <a:rPr lang="de-AT" sz="1500" dirty="0" smtClean="0">
                <a:sym typeface="Wingdings" pitchFamily="2" charset="2"/>
              </a:rPr>
              <a:t>Genealogy in the Vienna War Archives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2800" dirty="0"/>
              <a:t>Service </a:t>
            </a:r>
            <a:r>
              <a:rPr lang="de-AT" sz="2800" dirty="0">
                <a:sym typeface="Wingdings" pitchFamily="2" charset="2"/>
              </a:rPr>
              <a:t> Linksammlung </a:t>
            </a:r>
            <a:r>
              <a:rPr lang="de-AT" sz="2400" dirty="0">
                <a:sym typeface="Wingdings" pitchFamily="2" charset="2"/>
              </a:rPr>
              <a:t> </a:t>
            </a:r>
            <a:r>
              <a:rPr lang="de-AT" sz="2400" dirty="0"/>
              <a:t>Internetressourcen für </a:t>
            </a:r>
            <a:r>
              <a:rPr lang="de-AT" sz="2400" dirty="0" smtClean="0"/>
              <a:t>Genealogen</a:t>
            </a:r>
            <a:endParaRPr lang="de-AT" sz="2400" dirty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600" dirty="0" smtClean="0">
                <a:solidFill>
                  <a:srgbClr val="00B050"/>
                </a:solidFill>
              </a:rPr>
              <a:t>Forschungstipps des Kriegsarchivs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59397" name="Inhaltsplatzhalter 1"/>
          <p:cNvSpPr>
            <a:spLocks noGrp="1"/>
          </p:cNvSpPr>
          <p:nvPr>
            <p:ph idx="1"/>
          </p:nvPr>
        </p:nvSpPr>
        <p:spPr>
          <a:xfrm>
            <a:off x="418011" y="16288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de-AT" sz="2200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2800" dirty="0" smtClean="0"/>
              <a:t>Aufgaben&amp;Organisation </a:t>
            </a:r>
            <a:r>
              <a:rPr lang="de-AT" sz="2800" dirty="0">
                <a:sym typeface="Wingdings" pitchFamily="2" charset="2"/>
              </a:rPr>
              <a:t> Kriegsarchiv  Forschungstipps  Genealogie im </a:t>
            </a:r>
            <a:r>
              <a:rPr lang="de-AT" sz="2800" dirty="0" smtClean="0">
                <a:sym typeface="Wingdings" pitchFamily="2" charset="2"/>
              </a:rPr>
              <a:t>Kriegsarchiv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de-AT" sz="2800" dirty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AT" sz="2800" dirty="0"/>
              <a:t>Aufgaben&amp;Organisation </a:t>
            </a:r>
            <a:r>
              <a:rPr lang="de-AT" sz="2800" dirty="0">
                <a:sym typeface="Wingdings" pitchFamily="2" charset="2"/>
              </a:rPr>
              <a:t> Kriegsarchiv  Forschungstipps  Genealogy in the Vienna War Archives</a:t>
            </a:r>
          </a:p>
          <a:p>
            <a:pPr eaLnBrk="1" hangingPunct="1">
              <a:lnSpc>
                <a:spcPct val="80000"/>
              </a:lnSpc>
            </a:pPr>
            <a:endParaRPr lang="de-AT" sz="2200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288016" cy="66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/>
          <a:lstStyle/>
          <a:p>
            <a:pPr algn="l"/>
            <a:r>
              <a:rPr lang="de-AT" sz="3600" dirty="0">
                <a:solidFill>
                  <a:srgbClr val="00B050"/>
                </a:solidFill>
              </a:rPr>
              <a:t>Forschungstipps </a:t>
            </a:r>
            <a:r>
              <a:rPr lang="de-AT" sz="3600" dirty="0" smtClean="0">
                <a:solidFill>
                  <a:srgbClr val="00B050"/>
                </a:solidFill>
              </a:rPr>
              <a:t>– Downloads </a:t>
            </a:r>
            <a:endParaRPr lang="de-AT" sz="36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5472608" cy="504743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939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600" dirty="0" smtClean="0">
                <a:solidFill>
                  <a:srgbClr val="00B050"/>
                </a:solidFill>
              </a:rPr>
              <a:t>Quellen in den Nachfolgestaaten </a:t>
            </a:r>
            <a:endParaRPr lang="de-AT" sz="3600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400" dirty="0" smtClean="0"/>
              <a:t>QUELLEN ZUR GENEALOGISCHEN FORSCHUNG IM </a:t>
            </a:r>
            <a:r>
              <a:rPr lang="de-AT" sz="2400" dirty="0"/>
              <a:t>KRIEGSARCHIV </a:t>
            </a:r>
            <a:r>
              <a:rPr lang="de-AT" sz="2400" dirty="0" smtClean="0"/>
              <a:t>WIEN, </a:t>
            </a:r>
            <a:r>
              <a:rPr lang="de-AT" sz="2400" dirty="0" smtClean="0">
                <a:solidFill>
                  <a:srgbClr val="00B050"/>
                </a:solidFill>
              </a:rPr>
              <a:t>Kap. 5.3.1. + 5.3.2:</a:t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800" dirty="0">
                <a:solidFill>
                  <a:srgbClr val="00B050"/>
                </a:solidFill>
              </a:rPr>
              <a:t/>
            </a:r>
            <a:br>
              <a:rPr lang="de-AT" sz="800" dirty="0">
                <a:solidFill>
                  <a:srgbClr val="00B050"/>
                </a:solidFill>
              </a:rPr>
            </a:br>
            <a:r>
              <a:rPr lang="de-AT" sz="2400" dirty="0">
                <a:hlinkClick r:id="rId2"/>
              </a:rPr>
              <a:t>http://</a:t>
            </a:r>
            <a:r>
              <a:rPr lang="de-AT" sz="2400" dirty="0" smtClean="0">
                <a:hlinkClick r:id="rId2"/>
              </a:rPr>
              <a:t>www.oesta.gv.at/Docs/2014/12/9/Genealogie%20im%20Kriegsarchiv%20%2805%2012%202014%29.pdf</a:t>
            </a:r>
            <a:r>
              <a:rPr lang="de-AT" sz="2400" dirty="0" smtClean="0"/>
              <a:t> 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sz="800" dirty="0" smtClean="0"/>
          </a:p>
          <a:p>
            <a:r>
              <a:rPr lang="en-US" sz="2400" dirty="0" smtClean="0"/>
              <a:t>SOURCES FOR GENEALOGICAL RESEARCH AT THE VIENNA WAR ARCHIVES (KRIEGSARCHIV </a:t>
            </a:r>
            <a:r>
              <a:rPr lang="en-US" sz="2400" dirty="0" smtClean="0"/>
              <a:t>WIE</a:t>
            </a:r>
            <a:r>
              <a:rPr lang="cs-CZ" sz="2400" dirty="0" smtClean="0"/>
              <a:t>N</a:t>
            </a:r>
            <a:r>
              <a:rPr lang="en-US" sz="2400" dirty="0" smtClean="0"/>
              <a:t>), </a:t>
            </a:r>
            <a:r>
              <a:rPr lang="en-US" sz="2400" dirty="0" smtClean="0">
                <a:solidFill>
                  <a:srgbClr val="00B050"/>
                </a:solidFill>
              </a:rPr>
              <a:t>chapter</a:t>
            </a:r>
            <a:r>
              <a:rPr lang="de-AT" sz="2400" dirty="0" smtClean="0">
                <a:solidFill>
                  <a:srgbClr val="00B050"/>
                </a:solidFill>
              </a:rPr>
              <a:t> 5.3.1. + 5.3.2:</a:t>
            </a:r>
            <a:br>
              <a:rPr lang="de-AT" sz="2400" dirty="0" smtClean="0">
                <a:solidFill>
                  <a:srgbClr val="00B050"/>
                </a:solidFill>
              </a:rPr>
            </a:br>
            <a:r>
              <a:rPr lang="de-AT" sz="800" dirty="0" smtClean="0">
                <a:solidFill>
                  <a:srgbClr val="00B050"/>
                </a:solidFill>
              </a:rPr>
              <a:t/>
            </a:r>
            <a:br>
              <a:rPr lang="de-AT" sz="800" dirty="0" smtClean="0">
                <a:solidFill>
                  <a:srgbClr val="00B050"/>
                </a:solidFill>
              </a:rPr>
            </a:br>
            <a:r>
              <a:rPr lang="de-AT" sz="2000" dirty="0" smtClean="0">
                <a:hlinkClick r:id="rId3"/>
              </a:rPr>
              <a:t>http://www.oesta.gv.at/Docs/2014/12/9/Genealogy%20in%20the%20Vienna%20War%20Archives%20%2805%2012%202014%29.pdf</a:t>
            </a:r>
            <a:r>
              <a:rPr lang="de-AT" sz="2000" dirty="0" smtClean="0"/>
              <a:t> </a:t>
            </a:r>
          </a:p>
          <a:p>
            <a:endParaRPr lang="en-US" sz="2000" dirty="0"/>
          </a:p>
          <a:p>
            <a:endParaRPr lang="de-AT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5653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 smtClean="0">
                <a:solidFill>
                  <a:srgbClr val="FF0000"/>
                </a:solidFill>
              </a:rPr>
              <a:t>Literaturhinweise zum KA</a:t>
            </a:r>
            <a:endParaRPr lang="de-AT" dirty="0">
              <a:solidFill>
                <a:srgbClr val="3399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000" dirty="0">
                <a:solidFill>
                  <a:srgbClr val="00B050"/>
                </a:solidFill>
              </a:rPr>
              <a:t>Aufgaben &amp; Organisation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>
                <a:solidFill>
                  <a:srgbClr val="00B050"/>
                </a:solidFill>
              </a:rPr>
              <a:t> </a:t>
            </a:r>
            <a:r>
              <a:rPr lang="de-AT" sz="2000" dirty="0" smtClean="0">
                <a:solidFill>
                  <a:srgbClr val="00B050"/>
                </a:solidFill>
              </a:rPr>
              <a:t>Kriegsarchiv </a:t>
            </a:r>
            <a:r>
              <a:rPr lang="de-AT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 smtClean="0">
                <a:solidFill>
                  <a:srgbClr val="00B050"/>
                </a:solidFill>
              </a:rPr>
              <a:t> Literatur [zur </a:t>
            </a:r>
            <a:r>
              <a:rPr lang="de-AT" sz="2000" dirty="0">
                <a:solidFill>
                  <a:srgbClr val="00B050"/>
                </a:solidFill>
              </a:rPr>
              <a:t>Geschichte des </a:t>
            </a:r>
            <a:r>
              <a:rPr lang="de-AT" sz="2000" dirty="0" smtClean="0">
                <a:solidFill>
                  <a:srgbClr val="00B050"/>
                </a:solidFill>
              </a:rPr>
              <a:t>Kriegsarchivs]: </a:t>
            </a:r>
            <a:r>
              <a:rPr lang="de-AT" sz="2000" dirty="0" smtClean="0">
                <a:hlinkClick r:id="rId2"/>
              </a:rPr>
              <a:t>http</a:t>
            </a:r>
            <a:r>
              <a:rPr lang="de-AT" sz="2000" dirty="0">
                <a:hlinkClick r:id="rId2"/>
              </a:rPr>
              <a:t>://</a:t>
            </a:r>
            <a:r>
              <a:rPr lang="de-AT" sz="2000" dirty="0" smtClean="0">
                <a:hlinkClick r:id="rId2"/>
              </a:rPr>
              <a:t>www.oesta.gv.at/site/5002/default.aspx#a8</a:t>
            </a:r>
            <a:r>
              <a:rPr lang="de-AT" sz="2000" dirty="0" smtClean="0"/>
              <a:t> </a:t>
            </a:r>
            <a:endParaRPr lang="de-AT" sz="2000" dirty="0"/>
          </a:p>
          <a:p>
            <a:r>
              <a:rPr lang="de-AT" sz="2000" dirty="0" smtClean="0">
                <a:solidFill>
                  <a:srgbClr val="00B050"/>
                </a:solidFill>
              </a:rPr>
              <a:t>Aufgaben </a:t>
            </a:r>
            <a:r>
              <a:rPr lang="de-AT" sz="2000" dirty="0">
                <a:solidFill>
                  <a:srgbClr val="00B050"/>
                </a:solidFill>
              </a:rPr>
              <a:t>&amp; Organisation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>
                <a:solidFill>
                  <a:srgbClr val="00B050"/>
                </a:solidFill>
              </a:rPr>
              <a:t> </a:t>
            </a:r>
            <a:r>
              <a:rPr lang="de-AT" sz="2000" dirty="0" smtClean="0">
                <a:solidFill>
                  <a:srgbClr val="00B050"/>
                </a:solidFill>
              </a:rPr>
              <a:t>Kriegsarchiv </a:t>
            </a:r>
            <a:r>
              <a:rPr lang="de-AT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AT" sz="2000" dirty="0" smtClean="0">
                <a:solidFill>
                  <a:srgbClr val="00B050"/>
                </a:solidFill>
              </a:rPr>
              <a:t>Forschungstipps (mit online-Publikationen): </a:t>
            </a:r>
            <a:r>
              <a:rPr lang="de-AT" sz="2000" dirty="0" smtClean="0">
                <a:hlinkClick r:id="rId3"/>
              </a:rPr>
              <a:t>http</a:t>
            </a:r>
            <a:r>
              <a:rPr lang="de-AT" sz="2000" dirty="0">
                <a:hlinkClick r:id="rId3"/>
              </a:rPr>
              <a:t>://</a:t>
            </a:r>
            <a:r>
              <a:rPr lang="de-AT" sz="2000" dirty="0" smtClean="0">
                <a:hlinkClick r:id="rId3"/>
              </a:rPr>
              <a:t>www.oesta.gv.at/site/5006/default.aspx</a:t>
            </a:r>
            <a:r>
              <a:rPr lang="de-AT" sz="2000" dirty="0" smtClean="0"/>
              <a:t> </a:t>
            </a:r>
          </a:p>
          <a:p>
            <a:r>
              <a:rPr lang="de-AT" sz="2000" dirty="0" smtClean="0">
                <a:solidFill>
                  <a:srgbClr val="00B050"/>
                </a:solidFill>
              </a:rPr>
              <a:t>Aufgaben </a:t>
            </a:r>
            <a:r>
              <a:rPr lang="de-AT" sz="2000" dirty="0">
                <a:solidFill>
                  <a:srgbClr val="00B050"/>
                </a:solidFill>
              </a:rPr>
              <a:t>&amp; </a:t>
            </a:r>
            <a:r>
              <a:rPr lang="de-AT" sz="2000" dirty="0" smtClean="0">
                <a:solidFill>
                  <a:srgbClr val="00B050"/>
                </a:solidFill>
              </a:rPr>
              <a:t>Organisation </a:t>
            </a:r>
            <a:r>
              <a:rPr lang="de-AT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 smtClean="0">
                <a:solidFill>
                  <a:srgbClr val="00B050"/>
                </a:solidFill>
              </a:rPr>
              <a:t> </a:t>
            </a:r>
            <a:r>
              <a:rPr lang="de-AT" sz="2000" dirty="0">
                <a:solidFill>
                  <a:srgbClr val="00B050"/>
                </a:solidFill>
              </a:rPr>
              <a:t>Kriegsarchiv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>
                <a:solidFill>
                  <a:srgbClr val="00B050"/>
                </a:solidFill>
              </a:rPr>
              <a:t> </a:t>
            </a:r>
            <a:r>
              <a:rPr lang="de-AT" sz="2000" dirty="0" smtClean="0">
                <a:solidFill>
                  <a:srgbClr val="00B050"/>
                </a:solidFill>
              </a:rPr>
              <a:t>Forschungstipps </a:t>
            </a:r>
            <a:r>
              <a:rPr lang="de-AT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AT" sz="2000" dirty="0" smtClean="0">
                <a:solidFill>
                  <a:srgbClr val="00B050"/>
                </a:solidFill>
              </a:rPr>
              <a:t>Genealogie, Kapitel 4: </a:t>
            </a:r>
            <a:r>
              <a:rPr lang="de-AT" sz="2000" dirty="0">
                <a:solidFill>
                  <a:srgbClr val="00B050"/>
                </a:solidFill>
              </a:rPr>
              <a:t>Literatur zu den Beständen des </a:t>
            </a:r>
            <a:r>
              <a:rPr lang="de-AT" sz="2000" dirty="0" smtClean="0">
                <a:solidFill>
                  <a:srgbClr val="00B050"/>
                </a:solidFill>
              </a:rPr>
              <a:t>Kriegsarchivs: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>
                <a:hlinkClick r:id="rId4"/>
              </a:rPr>
              <a:t>http</a:t>
            </a:r>
            <a:r>
              <a:rPr lang="de-AT" sz="2000" dirty="0">
                <a:hlinkClick r:id="rId4"/>
              </a:rPr>
              <a:t>://</a:t>
            </a:r>
            <a:r>
              <a:rPr lang="de-AT" sz="2000" dirty="0" smtClean="0">
                <a:hlinkClick r:id="rId4"/>
              </a:rPr>
              <a:t>www.oesta.gv.at/Docs/2014/12/9/Genealogie%20im%20Kriegsarchiv%20%2805%2012%202014%29.pdf</a:t>
            </a:r>
            <a:r>
              <a:rPr lang="de-AT" sz="2000" dirty="0" smtClean="0"/>
              <a:t>  </a:t>
            </a:r>
          </a:p>
          <a:p>
            <a:r>
              <a:rPr lang="de-AT" sz="2000" dirty="0">
                <a:solidFill>
                  <a:srgbClr val="00B050"/>
                </a:solidFill>
              </a:rPr>
              <a:t>Aufgaben &amp; Organisation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>
                <a:solidFill>
                  <a:srgbClr val="00B050"/>
                </a:solidFill>
              </a:rPr>
              <a:t> </a:t>
            </a:r>
            <a:r>
              <a:rPr lang="de-AT" sz="2000" dirty="0" smtClean="0">
                <a:solidFill>
                  <a:srgbClr val="00B050"/>
                </a:solidFill>
              </a:rPr>
              <a:t>Kriegsarchiv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AT" sz="2000" dirty="0">
                <a:solidFill>
                  <a:srgbClr val="00B050"/>
                </a:solidFill>
              </a:rPr>
              <a:t> </a:t>
            </a:r>
            <a:r>
              <a:rPr lang="de-AT" sz="2000" dirty="0" smtClean="0">
                <a:solidFill>
                  <a:srgbClr val="00B050"/>
                </a:solidFill>
              </a:rPr>
              <a:t>Forschungstipps </a:t>
            </a:r>
            <a:r>
              <a:rPr lang="de-AT" sz="20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AT" sz="2000" dirty="0" smtClean="0">
                <a:solidFill>
                  <a:srgbClr val="00B050"/>
                </a:solidFill>
              </a:rPr>
              <a:t>Genealogy, Chapter 4: Relevant Publications: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>
                <a:hlinkClick r:id="rId5"/>
              </a:rPr>
              <a:t>http</a:t>
            </a:r>
            <a:r>
              <a:rPr lang="de-AT" sz="2000" dirty="0">
                <a:hlinkClick r:id="rId5"/>
              </a:rPr>
              <a:t>://</a:t>
            </a:r>
            <a:r>
              <a:rPr lang="de-AT" sz="2000" dirty="0" smtClean="0">
                <a:hlinkClick r:id="rId5"/>
              </a:rPr>
              <a:t>www.oesta.gv.at/Docs/2014/12/9/Genealogy%20in%20the%20Vienna%20War%20Archives%20%2805%2012%202014%29.pdf</a:t>
            </a:r>
            <a:r>
              <a:rPr lang="de-AT" sz="2000" dirty="0" smtClean="0"/>
              <a:t>  </a:t>
            </a:r>
          </a:p>
          <a:p>
            <a:endParaRPr lang="de-AT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082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600" dirty="0" smtClean="0">
                <a:solidFill>
                  <a:srgbClr val="0070C0"/>
                </a:solidFill>
              </a:rPr>
              <a:t>Die Bibliothek des Staatsarchivs </a:t>
            </a:r>
            <a:endParaRPr lang="de-AT" sz="3600" dirty="0">
              <a:solidFill>
                <a:srgbClr val="0070C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556792"/>
            <a:ext cx="5121801" cy="45259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509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600" dirty="0">
                <a:solidFill>
                  <a:srgbClr val="FF0000"/>
                </a:solidFill>
              </a:rPr>
              <a:t>Organisation des </a:t>
            </a:r>
            <a:r>
              <a:rPr lang="de-AT" sz="3600" dirty="0" smtClean="0">
                <a:solidFill>
                  <a:srgbClr val="FF0000"/>
                </a:solidFill>
              </a:rPr>
              <a:t>Archivbetriebes </a:t>
            </a:r>
            <a:endParaRPr lang="de-AT" sz="36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B050"/>
                </a:solidFill>
              </a:rPr>
              <a:t>Zentralkanzlei für alle Abteilungen (ohne GD)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B050"/>
                </a:solidFill>
              </a:rPr>
              <a:t>Zentraler Forschersaal in Erdberg (ohne HHStA)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>
                <a:solidFill>
                  <a:srgbClr val="00B050"/>
                </a:solidFill>
              </a:rPr>
              <a:t>Bibliotheks-Lesesaal in </a:t>
            </a:r>
            <a:r>
              <a:rPr lang="de-AT" sz="2400" dirty="0" smtClean="0">
                <a:solidFill>
                  <a:srgbClr val="00B050"/>
                </a:solidFill>
              </a:rPr>
              <a:t>Erdberg (ohne HHStA)</a:t>
            </a:r>
            <a:endParaRPr lang="de-AT" sz="24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70C0"/>
                </a:solidFill>
              </a:rPr>
              <a:t>Direktion des Kriegsarchivs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70C0"/>
                </a:solidFill>
              </a:rPr>
              <a:t>Teamassistenz des Kriegsarchivs (Sekretariat)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70C0"/>
                </a:solidFill>
              </a:rPr>
              <a:t>Fachassistenz des Kriegsarchivs: Bereitstellung und Rückreihung von Archivalien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 smtClean="0">
                <a:solidFill>
                  <a:srgbClr val="0070C0"/>
                </a:solidFill>
              </a:rPr>
              <a:t>Bestandsgruppen: Ordnen und Erschließen der Bestände </a:t>
            </a:r>
            <a:r>
              <a:rPr lang="de-AT" sz="2400" dirty="0" smtClean="0">
                <a:solidFill>
                  <a:srgbClr val="00B050"/>
                </a:solidFill>
              </a:rPr>
              <a:t>(SCOPE)</a:t>
            </a:r>
            <a:r>
              <a:rPr lang="de-AT" sz="2400" dirty="0" smtClean="0">
                <a:solidFill>
                  <a:srgbClr val="0070C0"/>
                </a:solidFill>
              </a:rPr>
              <a:t>, Benutzerbetreuung im Forschersaal, Bearbeitung schriftlicher, mündlicher und telefonischer Anfragen </a:t>
            </a:r>
            <a:r>
              <a:rPr lang="de-AT" sz="2400" dirty="0" smtClean="0">
                <a:solidFill>
                  <a:srgbClr val="00B050"/>
                </a:solidFill>
              </a:rPr>
              <a:t>(ELAK)</a:t>
            </a:r>
          </a:p>
          <a:p>
            <a:pPr>
              <a:buFont typeface="Wingdings" panose="05000000000000000000" pitchFamily="2" charset="2"/>
              <a:buChar char="ü"/>
            </a:pPr>
            <a:endParaRPr lang="de-AT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8748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Die aktuellen </a:t>
            </a:r>
            <a:r>
              <a:rPr lang="de-AT" dirty="0">
                <a:solidFill>
                  <a:srgbClr val="00B050"/>
                </a:solidFill>
              </a:rPr>
              <a:t>Standorte</a:t>
            </a:r>
            <a:endParaRPr lang="de-AT" dirty="0" smtClean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2533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de-AT" sz="2800" dirty="0">
                <a:solidFill>
                  <a:srgbClr val="0070C0"/>
                </a:solidFill>
              </a:rPr>
              <a:t>Zentralgebäude (seit 1988)</a:t>
            </a:r>
            <a:r>
              <a:rPr lang="de-AT" sz="2800" dirty="0"/>
              <a:t/>
            </a:r>
            <a:br>
              <a:rPr lang="de-AT" sz="2800" dirty="0"/>
            </a:br>
            <a:r>
              <a:rPr lang="de-AT" sz="2800" dirty="0"/>
              <a:t>Nottendorfer Gasse 2 (Wien-Erdberg)</a:t>
            </a:r>
            <a:br>
              <a:rPr lang="de-AT" sz="2800" dirty="0"/>
            </a:br>
            <a:r>
              <a:rPr lang="de-AT" sz="2000" dirty="0"/>
              <a:t>U-Bahnlienie U3, Busbahnhof</a:t>
            </a:r>
            <a:br>
              <a:rPr lang="de-AT" sz="2000" dirty="0"/>
            </a:br>
            <a:r>
              <a:rPr lang="de-AT" sz="2000" dirty="0"/>
              <a:t>Leitung, Administration und 3 </a:t>
            </a:r>
            <a:r>
              <a:rPr lang="de-AT" sz="2000" dirty="0" smtClean="0"/>
              <a:t>Archivabteilungen:</a:t>
            </a:r>
            <a:br>
              <a:rPr lang="de-AT" sz="2000" dirty="0" smtClean="0"/>
            </a:br>
            <a:r>
              <a:rPr lang="de-AT" sz="2000" dirty="0" smtClean="0">
                <a:solidFill>
                  <a:srgbClr val="00B050"/>
                </a:solidFill>
              </a:rPr>
              <a:t>ADR, AVA/FHKA und Kriegsarchiv</a:t>
            </a:r>
            <a:endParaRPr lang="de-AT" sz="20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de-AT" sz="7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de-AT" sz="2800" dirty="0">
                <a:solidFill>
                  <a:srgbClr val="0070C0"/>
                </a:solidFill>
              </a:rPr>
              <a:t>Haus-, Hof- und Staatsarchiv (HHStA)</a:t>
            </a:r>
            <a:r>
              <a:rPr lang="de-AT" sz="2800" dirty="0"/>
              <a:t> </a:t>
            </a:r>
            <a:r>
              <a:rPr lang="de-AT" sz="2800" dirty="0" smtClean="0"/>
              <a:t/>
            </a:r>
            <a:br>
              <a:rPr lang="de-AT" sz="2800" dirty="0" smtClean="0"/>
            </a:br>
            <a:r>
              <a:rPr lang="de-AT" sz="2800" dirty="0" smtClean="0"/>
              <a:t>Minoritenplatz </a:t>
            </a:r>
            <a:r>
              <a:rPr lang="de-AT" sz="2800" dirty="0"/>
              <a:t>1 (Innenstadt)</a:t>
            </a:r>
            <a:br>
              <a:rPr lang="de-AT" sz="2800" dirty="0"/>
            </a:br>
            <a:r>
              <a:rPr lang="de-AT" sz="2000" dirty="0"/>
              <a:t>U-Bahnlienie U3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de-AT" sz="7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de-AT" sz="2800" dirty="0">
                <a:solidFill>
                  <a:srgbClr val="0070C0"/>
                </a:solidFill>
              </a:rPr>
              <a:t>Grillparzer-Haus </a:t>
            </a:r>
            <a:r>
              <a:rPr lang="de-AT" sz="2800" dirty="0" smtClean="0">
                <a:solidFill>
                  <a:srgbClr val="0070C0"/>
                </a:solidFill>
              </a:rPr>
              <a:t>(ehem. Hofkammerarchiv)</a:t>
            </a: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/>
              <a:t>Johannesgasse 6 (Innenstadt) </a:t>
            </a:r>
            <a:br>
              <a:rPr lang="de-AT" sz="2000" dirty="0"/>
            </a:br>
            <a:r>
              <a:rPr lang="de-AT" sz="2000" dirty="0" smtClean="0">
                <a:solidFill>
                  <a:srgbClr val="00B050"/>
                </a:solidFill>
              </a:rPr>
              <a:t>- Literaturmuseum (ONB)</a:t>
            </a:r>
            <a:br>
              <a:rPr lang="de-AT" sz="2000" dirty="0" smtClean="0">
                <a:solidFill>
                  <a:srgbClr val="00B050"/>
                </a:solidFill>
              </a:rPr>
            </a:br>
            <a:r>
              <a:rPr lang="de-AT" sz="2000" dirty="0" smtClean="0">
                <a:solidFill>
                  <a:srgbClr val="00B050"/>
                </a:solidFill>
              </a:rPr>
              <a:t>- Ausstellungs- </a:t>
            </a:r>
            <a:r>
              <a:rPr lang="de-AT" sz="2000" dirty="0">
                <a:solidFill>
                  <a:srgbClr val="00B050"/>
                </a:solidFill>
              </a:rPr>
              <a:t>und </a:t>
            </a:r>
            <a:r>
              <a:rPr lang="de-AT" sz="2000" dirty="0" smtClean="0">
                <a:solidFill>
                  <a:srgbClr val="00B050"/>
                </a:solidFill>
              </a:rPr>
              <a:t>Veranstaltungslokation </a:t>
            </a:r>
            <a:r>
              <a:rPr lang="de-AT" sz="2000" dirty="0" err="1" smtClean="0">
                <a:solidFill>
                  <a:srgbClr val="00B050"/>
                </a:solidFill>
              </a:rPr>
              <a:t>ÖStA</a:t>
            </a:r>
            <a:r>
              <a:rPr lang="de-AT" sz="2000" dirty="0" smtClean="0">
                <a:solidFill>
                  <a:srgbClr val="00B050"/>
                </a:solidFill>
              </a:rPr>
              <a:t> (eröffnet 2014)</a:t>
            </a:r>
            <a:br>
              <a:rPr lang="de-AT" sz="2000" dirty="0" smtClean="0">
                <a:solidFill>
                  <a:srgbClr val="00B050"/>
                </a:solidFill>
              </a:rPr>
            </a:br>
            <a:endParaRPr lang="de-AT" sz="2000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  <a:p>
            <a:pPr eaLnBrk="1" hangingPunct="1">
              <a:lnSpc>
                <a:spcPct val="80000"/>
              </a:lnSpc>
            </a:pPr>
            <a:endParaRPr lang="de-AT" sz="2400" dirty="0" smtClean="0"/>
          </a:p>
          <a:p>
            <a:pPr eaLnBrk="1" hangingPunct="1">
              <a:lnSpc>
                <a:spcPct val="80000"/>
              </a:lnSpc>
            </a:pPr>
            <a:endParaRPr lang="de-AT" sz="2200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</p:txBody>
      </p:sp>
    </p:spTree>
    <p:extLst>
      <p:ext uri="{BB962C8B-B14F-4D97-AF65-F5344CB8AC3E}">
        <p14:creationId xmlns:p14="http://schemas.microsoft.com/office/powerpoint/2010/main" val="17664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sz="3200" dirty="0" smtClean="0">
                <a:solidFill>
                  <a:srgbClr val="FF0000"/>
                </a:solidFill>
              </a:rPr>
              <a:t>Policy </a:t>
            </a:r>
            <a:r>
              <a:rPr lang="en-US" sz="3200" dirty="0" smtClean="0">
                <a:solidFill>
                  <a:srgbClr val="FF0000"/>
                </a:solidFill>
              </a:rPr>
              <a:t>des ÖStA </a:t>
            </a:r>
            <a:r>
              <a:rPr lang="de-AT" sz="3200" dirty="0">
                <a:solidFill>
                  <a:srgbClr val="FF0000"/>
                </a:solidFill>
              </a:rPr>
              <a:t>– W</a:t>
            </a:r>
            <a:r>
              <a:rPr lang="de-AT" sz="3200" dirty="0" smtClean="0">
                <a:solidFill>
                  <a:srgbClr val="FF0000"/>
                </a:solidFill>
              </a:rPr>
              <a:t>ork </a:t>
            </a:r>
            <a:r>
              <a:rPr lang="de-AT" sz="3200" dirty="0">
                <a:solidFill>
                  <a:srgbClr val="FF0000"/>
                </a:solidFill>
              </a:rPr>
              <a:t>in P</a:t>
            </a:r>
            <a:r>
              <a:rPr lang="de-AT" sz="3200" dirty="0" smtClean="0">
                <a:solidFill>
                  <a:srgbClr val="FF0000"/>
                </a:solidFill>
              </a:rPr>
              <a:t>rogress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600" dirty="0" smtClean="0">
                <a:solidFill>
                  <a:srgbClr val="0070C0"/>
                </a:solidFill>
              </a:rPr>
              <a:t>Digitalisierung der Bestände:</a:t>
            </a:r>
            <a:br>
              <a:rPr lang="de-AT" sz="2600" dirty="0" smtClean="0">
                <a:solidFill>
                  <a:srgbClr val="0070C0"/>
                </a:solidFill>
              </a:rPr>
            </a:br>
            <a:r>
              <a:rPr lang="de-AT" sz="2600" dirty="0" smtClean="0">
                <a:solidFill>
                  <a:srgbClr val="0070C0"/>
                </a:solidFill>
              </a:rPr>
              <a:t>Karten, Bilder, Personalunterlagen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600" dirty="0" smtClean="0">
                <a:solidFill>
                  <a:srgbClr val="00B050"/>
                </a:solidFill>
              </a:rPr>
              <a:t>Forcierung des Internet-Angebotes:</a:t>
            </a:r>
            <a:br>
              <a:rPr lang="de-AT" sz="2600" dirty="0" smtClean="0">
                <a:solidFill>
                  <a:srgbClr val="00B050"/>
                </a:solidFill>
              </a:rPr>
            </a:br>
            <a:r>
              <a:rPr lang="de-AT" sz="2600" dirty="0" smtClean="0">
                <a:solidFill>
                  <a:srgbClr val="00B050"/>
                </a:solidFill>
              </a:rPr>
              <a:t>online-Suche</a:t>
            </a:r>
            <a:br>
              <a:rPr lang="de-AT" sz="2600" dirty="0" smtClean="0">
                <a:solidFill>
                  <a:srgbClr val="00B050"/>
                </a:solidFill>
              </a:rPr>
            </a:br>
            <a:r>
              <a:rPr lang="de-AT" sz="2600" dirty="0" smtClean="0">
                <a:solidFill>
                  <a:srgbClr val="00B050"/>
                </a:solidFill>
              </a:rPr>
              <a:t>online-Bestellung</a:t>
            </a:r>
            <a:br>
              <a:rPr lang="de-AT" sz="2600" dirty="0" smtClean="0">
                <a:solidFill>
                  <a:srgbClr val="00B050"/>
                </a:solidFill>
              </a:rPr>
            </a:br>
            <a:r>
              <a:rPr lang="de-AT" sz="2600" dirty="0" smtClean="0">
                <a:solidFill>
                  <a:srgbClr val="00B050"/>
                </a:solidFill>
              </a:rPr>
              <a:t>online-Shop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600" dirty="0">
                <a:solidFill>
                  <a:srgbClr val="0070C0"/>
                </a:solidFill>
              </a:rPr>
              <a:t>Editions- und Publikationstätigkeit: </a:t>
            </a:r>
            <a:br>
              <a:rPr lang="de-AT" sz="2600" dirty="0">
                <a:solidFill>
                  <a:srgbClr val="0070C0"/>
                </a:solidFill>
              </a:rPr>
            </a:br>
            <a:r>
              <a:rPr lang="de-AT" sz="2600" dirty="0">
                <a:solidFill>
                  <a:srgbClr val="0070C0"/>
                </a:solidFill>
              </a:rPr>
              <a:t>MÖSTA: heute nur noch Themenbände </a:t>
            </a:r>
            <a:br>
              <a:rPr lang="de-AT" sz="2600" dirty="0">
                <a:solidFill>
                  <a:srgbClr val="0070C0"/>
                </a:solidFill>
              </a:rPr>
            </a:br>
            <a:r>
              <a:rPr lang="de-AT" sz="2600" dirty="0">
                <a:solidFill>
                  <a:srgbClr val="0070C0"/>
                </a:solidFill>
              </a:rPr>
              <a:t>Ausstellungskataloge + online-Ausstellungen</a:t>
            </a:r>
            <a:br>
              <a:rPr lang="de-AT" sz="2600" dirty="0">
                <a:solidFill>
                  <a:srgbClr val="0070C0"/>
                </a:solidFill>
              </a:rPr>
            </a:br>
            <a:r>
              <a:rPr lang="de-AT" sz="2600" dirty="0">
                <a:solidFill>
                  <a:srgbClr val="0070C0"/>
                </a:solidFill>
              </a:rPr>
              <a:t>Edition der MP (Österr. Ges. für hist. Quellenstudien – ÖGQ</a:t>
            </a:r>
            <a:r>
              <a:rPr lang="de-AT" sz="2600" dirty="0" smtClean="0">
                <a:solidFill>
                  <a:srgbClr val="0070C0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600" dirty="0" smtClean="0">
                <a:solidFill>
                  <a:srgbClr val="00B050"/>
                </a:solidFill>
              </a:rPr>
              <a:t>Öffentlichkeitsarbeit</a:t>
            </a:r>
            <a:r>
              <a:rPr lang="de-AT" sz="2600" dirty="0">
                <a:solidFill>
                  <a:srgbClr val="00B050"/>
                </a:solidFill>
              </a:rPr>
              <a:t>: Chefsache (Generaldirektor)</a:t>
            </a:r>
            <a:endParaRPr lang="de-AT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sz="2600" dirty="0" smtClean="0">
                <a:solidFill>
                  <a:srgbClr val="0070C0"/>
                </a:solidFill>
              </a:rPr>
              <a:t>Reduktion </a:t>
            </a:r>
            <a:r>
              <a:rPr lang="de-AT" sz="2600" dirty="0">
                <a:solidFill>
                  <a:srgbClr val="0070C0"/>
                </a:solidFill>
              </a:rPr>
              <a:t>des Anfragenservices (Recherche):</a:t>
            </a:r>
            <a:br>
              <a:rPr lang="de-AT" sz="2600" dirty="0">
                <a:solidFill>
                  <a:srgbClr val="0070C0"/>
                </a:solidFill>
              </a:rPr>
            </a:br>
            <a:r>
              <a:rPr lang="de-AT" sz="2600" dirty="0">
                <a:solidFill>
                  <a:srgbClr val="0070C0"/>
                </a:solidFill>
              </a:rPr>
              <a:t>Verweis auf externe Historiker / </a:t>
            </a:r>
            <a:r>
              <a:rPr lang="de-AT" sz="2600" dirty="0" smtClean="0">
                <a:solidFill>
                  <a:srgbClr val="0070C0"/>
                </a:solidFill>
              </a:rPr>
              <a:t>Genealogen</a:t>
            </a:r>
          </a:p>
        </p:txBody>
      </p:sp>
    </p:spTree>
    <p:extLst>
      <p:ext uri="{BB962C8B-B14F-4D97-AF65-F5344CB8AC3E}">
        <p14:creationId xmlns:p14="http://schemas.microsoft.com/office/powerpoint/2010/main" val="24140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sz="3200" dirty="0" smtClean="0">
                <a:solidFill>
                  <a:srgbClr val="00B050"/>
                </a:solidFill>
              </a:rPr>
              <a:t>Kontakte zu anderen (Militär-)Archiven </a:t>
            </a:r>
            <a:endParaRPr lang="de-AT" sz="3200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Hadtörténelmi Levéltár in Budapest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Vojenský historický archiv in Prag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/>
              <a:t>Vojenský historický archiv </a:t>
            </a:r>
            <a:r>
              <a:rPr lang="de-AT" sz="2800" dirty="0" smtClean="0"/>
              <a:t>in Bratislava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Archiwum Główne Akt Dawnych Warschau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Centralne Archwum Wojskowe Warschau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Bundesarchiv – Militärarchiv Freiburg/Breisgau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Landesarchive in Salzburg, Innsbruck, Bregenz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Archivio di Stato di Trieste (Triest)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800" dirty="0" smtClean="0"/>
              <a:t>Archivio </a:t>
            </a:r>
            <a:r>
              <a:rPr lang="de-AT" sz="2800" dirty="0"/>
              <a:t>di Stato di </a:t>
            </a:r>
            <a:r>
              <a:rPr lang="de-AT" sz="2800" dirty="0" smtClean="0"/>
              <a:t>Bolzano (Bozen)</a:t>
            </a:r>
            <a:endParaRPr lang="de-AT" sz="2800" dirty="0"/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7855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chemeClr val="accent1"/>
                </a:solidFill>
              </a:rPr>
              <a:t>Bilaterale </a:t>
            </a:r>
            <a:r>
              <a:rPr lang="de-AT" dirty="0">
                <a:solidFill>
                  <a:schemeClr val="accent1"/>
                </a:solidFill>
              </a:rPr>
              <a:t>Abkommen</a:t>
            </a:r>
            <a:endParaRPr lang="de-AT" dirty="0" smtClean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638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AT" dirty="0" smtClean="0"/>
              <a:t>Es </a:t>
            </a:r>
            <a:r>
              <a:rPr lang="de-AT" dirty="0"/>
              <a:t>bestehen </a:t>
            </a:r>
            <a:r>
              <a:rPr lang="de-AT" dirty="0" smtClean="0"/>
              <a:t>bilaterale </a:t>
            </a:r>
            <a:r>
              <a:rPr lang="de-AT" dirty="0"/>
              <a:t>Abkommen </a:t>
            </a:r>
            <a:r>
              <a:rPr lang="de-AT" dirty="0" smtClean="0"/>
              <a:t>mit </a:t>
            </a:r>
            <a:r>
              <a:rPr lang="de-AT" dirty="0"/>
              <a:t>den nationalen Archivverwaltungen von</a:t>
            </a:r>
            <a:r>
              <a:rPr lang="de-AT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AT" dirty="0" smtClean="0">
                <a:solidFill>
                  <a:srgbClr val="00B050"/>
                </a:solidFill>
              </a:rPr>
              <a:t>Albanien, </a:t>
            </a:r>
            <a:r>
              <a:rPr lang="de-AT" dirty="0">
                <a:solidFill>
                  <a:srgbClr val="00B050"/>
                </a:solidFill>
              </a:rPr>
              <a:t>Bulgarien, </a:t>
            </a:r>
            <a:r>
              <a:rPr lang="de-AT" dirty="0" smtClean="0">
                <a:solidFill>
                  <a:srgbClr val="00B050"/>
                </a:solidFill>
              </a:rPr>
              <a:t>Kosovo, Mazedonien</a:t>
            </a:r>
            <a:r>
              <a:rPr lang="de-AT" dirty="0">
                <a:solidFill>
                  <a:srgbClr val="00B050"/>
                </a:solidFill>
              </a:rPr>
              <a:t>, Polen, Rumänien, </a:t>
            </a:r>
            <a:r>
              <a:rPr lang="de-AT" dirty="0" smtClean="0">
                <a:solidFill>
                  <a:srgbClr val="00B050"/>
                </a:solidFill>
              </a:rPr>
              <a:t>Russische Föderation, Slowakei</a:t>
            </a:r>
            <a:r>
              <a:rPr lang="de-AT" dirty="0">
                <a:solidFill>
                  <a:srgbClr val="00B050"/>
                </a:solidFill>
              </a:rPr>
              <a:t>, Slowenien, </a:t>
            </a:r>
            <a:r>
              <a:rPr lang="de-AT" dirty="0" smtClean="0">
                <a:solidFill>
                  <a:srgbClr val="00B050"/>
                </a:solidFill>
              </a:rPr>
              <a:t>Tschechien, Ukraine, Ungarn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AT" dirty="0" smtClean="0">
                <a:solidFill>
                  <a:srgbClr val="3399FF"/>
                </a:solidFill>
              </a:rPr>
              <a:t> </a:t>
            </a:r>
            <a:r>
              <a:rPr lang="de-AT" sz="3000" dirty="0" smtClean="0">
                <a:solidFill>
                  <a:srgbClr val="3399FF"/>
                </a:solidFill>
              </a:rPr>
              <a:t>Ständige Ungarische Archivdelegationen in Wien durch das sog. „Badener Abkommen“ von 1926</a:t>
            </a:r>
            <a:endParaRPr lang="de-AT" sz="3000" dirty="0">
              <a:solidFill>
                <a:srgbClr val="3399FF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de-AT" sz="2600" dirty="0" smtClean="0">
              <a:solidFill>
                <a:srgbClr val="00B050"/>
              </a:solidFill>
            </a:endParaRPr>
          </a:p>
          <a:p>
            <a:pPr marL="0" indent="0" eaLnBrk="1" hangingPunct="1">
              <a:buNone/>
            </a:pPr>
            <a:endParaRPr lang="de-AT" dirty="0">
              <a:solidFill>
                <a:srgbClr val="0070C0"/>
              </a:solidFill>
            </a:endParaRPr>
          </a:p>
          <a:p>
            <a:pPr eaLnBrk="1" hangingPunct="1">
              <a:buFont typeface="Arial" charset="0"/>
              <a:buNone/>
            </a:pPr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/>
            <a:endParaRPr lang="de-AT" dirty="0" smtClean="0"/>
          </a:p>
          <a:p>
            <a:pPr eaLnBrk="1" hangingPunct="1">
              <a:buFont typeface="Arial" charset="0"/>
              <a:buNone/>
            </a:pPr>
            <a:endParaRPr lang="de-AT" sz="2400" dirty="0" smtClean="0"/>
          </a:p>
          <a:p>
            <a:pPr eaLnBrk="1" hangingPunct="1"/>
            <a:endParaRPr lang="de-AT" sz="2600" dirty="0" smtClean="0"/>
          </a:p>
          <a:p>
            <a:pPr eaLnBrk="1" hangingPunct="1"/>
            <a:endParaRPr lang="de-AT" sz="2400" dirty="0" smtClean="0"/>
          </a:p>
          <a:p>
            <a:pPr algn="ctr" eaLnBrk="1" hangingPunct="1">
              <a:buFont typeface="Arial" charset="0"/>
              <a:buNone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9076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>
                <a:solidFill>
                  <a:srgbClr val="FF0000"/>
                </a:solidFill>
              </a:rPr>
              <a:t>Kriegsarchiv </a:t>
            </a:r>
            <a:r>
              <a:rPr lang="de-AT" dirty="0" smtClean="0">
                <a:solidFill>
                  <a:srgbClr val="FF0000"/>
                </a:solidFill>
              </a:rPr>
              <a:t>– Kontakt  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275230"/>
            <a:ext cx="4886786" cy="53221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801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2"/>
          <p:cNvSpPr>
            <a:spLocks noGrp="1"/>
          </p:cNvSpPr>
          <p:nvPr>
            <p:ph type="ctrTitle"/>
          </p:nvPr>
        </p:nvSpPr>
        <p:spPr>
          <a:xfrm>
            <a:off x="755650" y="1773238"/>
            <a:ext cx="7772400" cy="1470025"/>
          </a:xfrm>
        </p:spPr>
        <p:txBody>
          <a:bodyPr/>
          <a:lstStyle/>
          <a:p>
            <a:pPr eaLnBrk="1" hangingPunct="1"/>
            <a:r>
              <a:rPr lang="de-AT" dirty="0" smtClean="0">
                <a:solidFill>
                  <a:srgbClr val="00B050"/>
                </a:solidFill>
              </a:rPr>
              <a:t>Danke für Ihre Aufmerksamkeit!</a:t>
            </a:r>
            <a:br>
              <a:rPr lang="de-AT" dirty="0" smtClean="0">
                <a:solidFill>
                  <a:srgbClr val="00B050"/>
                </a:solidFill>
              </a:rPr>
            </a:br>
            <a:endParaRPr lang="de-AT" dirty="0" smtClean="0">
              <a:solidFill>
                <a:srgbClr val="00B050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403350" y="35734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AT" sz="2400" baseline="30000" dirty="0" smtClean="0">
                <a:solidFill>
                  <a:schemeClr val="tx1"/>
                </a:solidFill>
              </a:rPr>
              <a:t>©</a:t>
            </a:r>
            <a:r>
              <a:rPr lang="de-AT" sz="2400" dirty="0" smtClean="0">
                <a:solidFill>
                  <a:schemeClr val="tx1"/>
                </a:solidFill>
              </a:rPr>
              <a:t>Dr. Christoph Tepperberg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cap="all" dirty="0" smtClean="0">
                <a:solidFill>
                  <a:schemeClr val="tx1"/>
                </a:solidFill>
              </a:rPr>
              <a:t>Kriegsarchiv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>
                <a:hlinkClick r:id="rId3"/>
              </a:rPr>
              <a:t>christoph.tepperberg@oesta.gv.at</a:t>
            </a:r>
            <a:r>
              <a:rPr lang="de-AT" sz="2400" dirty="0" smtClean="0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B050"/>
                </a:solidFill>
              </a:rPr>
              <a:t>Kennzahlen des ÖStA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294" name="Inhaltsplatzhalter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>
                <a:solidFill>
                  <a:srgbClr val="0099FF"/>
                </a:solidFill>
              </a:rPr>
              <a:t>4 Archivabteilungen (Teilarchive)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 smtClean="0">
                <a:solidFill>
                  <a:srgbClr val="0099FF"/>
                </a:solidFill>
              </a:rPr>
              <a:t>200 Regalfach-Kilometer Archivgut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 smtClean="0"/>
              <a:t>840.000 Bände Bibliotheksgut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 smtClean="0"/>
              <a:t>100 Mitarbeiter/innen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 smtClean="0">
                <a:solidFill>
                  <a:srgbClr val="0099FF"/>
                </a:solidFill>
              </a:rPr>
              <a:t>5.000 Benutzter/innen pro Jahr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dirty="0" smtClean="0">
                <a:solidFill>
                  <a:srgbClr val="0099FF"/>
                </a:solidFill>
              </a:rPr>
              <a:t>10.000 schriftliche Anfragen pro Jahr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AT" sz="2400" dirty="0" smtClean="0"/>
              <a:t>Die älteste Archivalie: </a:t>
            </a:r>
            <a:r>
              <a:rPr lang="de-AT" sz="2400" dirty="0"/>
              <a:t>eine karolingische Herrscher-Urkunde aus dem Jahr 816 (HHStA)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endParaRPr lang="de-AT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e-AT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AT" dirty="0" smtClean="0">
                <a:solidFill>
                  <a:srgbClr val="0070C0"/>
                </a:solidFill>
              </a:rPr>
              <a:t>Die Teilarchive des ÖStA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34821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rgbClr val="00B050"/>
                </a:solidFill>
              </a:rPr>
              <a:t>Ein „lebendes </a:t>
            </a:r>
            <a:r>
              <a:rPr lang="de-AT" sz="2800" dirty="0">
                <a:solidFill>
                  <a:srgbClr val="00B050"/>
                </a:solidFill>
              </a:rPr>
              <a:t>Archiv</a:t>
            </a:r>
            <a:r>
              <a:rPr lang="de-AT" sz="2800" dirty="0" smtClean="0">
                <a:solidFill>
                  <a:srgbClr val="00B050"/>
                </a:solidFill>
              </a:rPr>
              <a:t>“: </a:t>
            </a:r>
            <a:r>
              <a:rPr lang="de-AT" sz="2800" dirty="0">
                <a:solidFill>
                  <a:srgbClr val="0070C0"/>
                </a:solidFill>
              </a:rPr>
              <a:t>Archiv der </a:t>
            </a:r>
            <a:r>
              <a:rPr lang="de-AT" sz="2800" dirty="0" smtClean="0">
                <a:solidFill>
                  <a:srgbClr val="0070C0"/>
                </a:solidFill>
              </a:rPr>
              <a:t>Republik (ADR</a:t>
            </a:r>
            <a:r>
              <a:rPr lang="de-AT" sz="2800" dirty="0">
                <a:solidFill>
                  <a:srgbClr val="0070C0"/>
                </a:solidFill>
              </a:rPr>
              <a:t>) </a:t>
            </a:r>
            <a:r>
              <a:rPr lang="de-AT" sz="2800" dirty="0" smtClean="0">
                <a:solidFill>
                  <a:srgbClr val="0070C0"/>
                </a:solidFill>
              </a:rPr>
              <a:t> </a:t>
            </a:r>
            <a:endParaRPr lang="de-AT" sz="2800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AT" sz="2800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rgbClr val="00B050"/>
                </a:solidFill>
              </a:rPr>
              <a:t>Mehrere historische Archive – „tote“ Archive</a:t>
            </a:r>
            <a:br>
              <a:rPr lang="de-AT" sz="2800" dirty="0" smtClean="0">
                <a:solidFill>
                  <a:srgbClr val="00B050"/>
                </a:solidFill>
              </a:rPr>
            </a:br>
            <a:endParaRPr lang="de-AT" sz="2800" dirty="0" smtClean="0">
              <a:solidFill>
                <a:srgbClr val="00B05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de-AT" sz="2800" dirty="0" smtClean="0">
                <a:solidFill>
                  <a:srgbClr val="0070C0"/>
                </a:solidFill>
              </a:rPr>
              <a:t>Allgemeines Verwaltungs- Finanz- und Hofkammerarchiv (AVAFHKA) </a:t>
            </a:r>
            <a:br>
              <a:rPr lang="de-AT" sz="2800" dirty="0" smtClean="0">
                <a:solidFill>
                  <a:srgbClr val="0070C0"/>
                </a:solidFill>
              </a:rPr>
            </a:br>
            <a:endParaRPr lang="de-AT" sz="2800" dirty="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de-AT" sz="2800" dirty="0" smtClean="0">
                <a:solidFill>
                  <a:srgbClr val="0070C0"/>
                </a:solidFill>
              </a:rPr>
              <a:t>Haus-, Hof- und Staatsarchiv (HHStA)</a:t>
            </a:r>
            <a:br>
              <a:rPr lang="de-AT" sz="2800" dirty="0" smtClean="0">
                <a:solidFill>
                  <a:srgbClr val="0070C0"/>
                </a:solidFill>
              </a:rPr>
            </a:br>
            <a:endParaRPr lang="de-AT" sz="2800" dirty="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de-AT" sz="3600" dirty="0" smtClean="0">
                <a:solidFill>
                  <a:srgbClr val="0070C0"/>
                </a:solidFill>
              </a:rPr>
              <a:t>Kriegsarchiv (KA)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None/>
            </a:pPr>
            <a:endParaRPr lang="de-AT" sz="3300" dirty="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Arial" charset="0"/>
              <a:buNone/>
            </a:pPr>
            <a:r>
              <a:rPr lang="de-AT" sz="3300" dirty="0" smtClean="0">
                <a:solidFill>
                  <a:srgbClr val="0070C0"/>
                </a:solidFill>
              </a:rPr>
              <a:t>	</a:t>
            </a:r>
            <a:r>
              <a:rPr lang="de-AT" sz="3000" dirty="0" smtClean="0">
                <a:solidFill>
                  <a:srgbClr val="0070C0"/>
                </a:solidFill>
              </a:rPr>
              <a:t/>
            </a:r>
            <a:br>
              <a:rPr lang="de-AT" sz="3000" dirty="0" smtClean="0">
                <a:solidFill>
                  <a:srgbClr val="0070C0"/>
                </a:solidFill>
              </a:rPr>
            </a:br>
            <a:endParaRPr lang="de-AT" sz="3000" dirty="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de-AT" sz="30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30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24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de-AT" sz="2200" dirty="0" smtClean="0"/>
          </a:p>
          <a:p>
            <a:pPr marL="609600" indent="-609600" algn="ctr" eaLnBrk="1" hangingPunct="1">
              <a:lnSpc>
                <a:spcPct val="80000"/>
              </a:lnSpc>
              <a:buFont typeface="Arial" charset="0"/>
              <a:buNone/>
            </a:pPr>
            <a:endParaRPr lang="de-AT" sz="3000" dirty="0" smtClean="0"/>
          </a:p>
        </p:txBody>
      </p:sp>
    </p:spTree>
    <p:extLst>
      <p:ext uri="{BB962C8B-B14F-4D97-AF65-F5344CB8AC3E}">
        <p14:creationId xmlns:p14="http://schemas.microsoft.com/office/powerpoint/2010/main" val="28901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3"/>
          <p:cNvSpPr>
            <a:spLocks noGrp="1"/>
          </p:cNvSpPr>
          <p:nvPr>
            <p:ph type="title"/>
          </p:nvPr>
        </p:nvSpPr>
        <p:spPr>
          <a:xfrm>
            <a:off x="561975" y="8191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Organigramm des ÖStA</a:t>
            </a:r>
            <a:endParaRPr lang="de-AT" dirty="0" smtClean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60350"/>
            <a:ext cx="251460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30725" name="Inhaltsplatzhalter 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978025"/>
            <a:ext cx="8064500" cy="3035300"/>
          </a:xfrm>
        </p:spPr>
      </p:pic>
    </p:spTree>
    <p:extLst>
      <p:ext uri="{BB962C8B-B14F-4D97-AF65-F5344CB8AC3E}">
        <p14:creationId xmlns:p14="http://schemas.microsoft.com/office/powerpoint/2010/main" val="16774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/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1002</Words>
  <Application>Microsoft Office PowerPoint</Application>
  <PresentationFormat>Předvádění na obrazovce (4:3)</PresentationFormat>
  <Paragraphs>344</Paragraphs>
  <Slides>64</Slides>
  <Notes>29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Symbol</vt:lpstr>
      <vt:lpstr>Wingdings</vt:lpstr>
      <vt:lpstr>Larissa-Design</vt:lpstr>
      <vt:lpstr>Das Kriegsarchiv in Wien</vt:lpstr>
      <vt:lpstr>Österreich - ein „Archivriese“</vt:lpstr>
      <vt:lpstr>Das alte Österreich-Ungarn …</vt:lpstr>
      <vt:lpstr>Das ÖStA … </vt:lpstr>
      <vt:lpstr>Der Weg zur heutigen Struktur</vt:lpstr>
      <vt:lpstr>Die aktuellen Standorte</vt:lpstr>
      <vt:lpstr>Kennzahlen des ÖStA</vt:lpstr>
      <vt:lpstr>Die Teilarchive des ÖStA</vt:lpstr>
      <vt:lpstr>Organigramm des ÖStA</vt:lpstr>
      <vt:lpstr>Archiv der Republik (AdR)</vt:lpstr>
      <vt:lpstr>Das Kriegsarchiv Wien … seine Bedeutung für die internationale Forschung</vt:lpstr>
      <vt:lpstr>Forschungsrelevanz</vt:lpstr>
      <vt:lpstr> Das Kriegsarchiv in Zahlen</vt:lpstr>
      <vt:lpstr> Geschichte des Kriegsarchivs</vt:lpstr>
      <vt:lpstr> Standorte des Kriegsarchivs</vt:lpstr>
      <vt:lpstr>Das „Kriegsgebäude“ Am Hof, 1890 (NL 1290) </vt:lpstr>
      <vt:lpstr>Stift-Kaserne um 1903 (Web) </vt:lpstr>
      <vt:lpstr>Stift-Kaserne 2015 (Web) </vt:lpstr>
      <vt:lpstr>Direktionsgang in der Stift-Kaserne (Web) </vt:lpstr>
      <vt:lpstr>Das Zentralgebäude in Erdberg</vt:lpstr>
      <vt:lpstr>Aktenspeicher Kriegsarchiv</vt:lpstr>
      <vt:lpstr>Die 22 Bestandsgruppen des KA</vt:lpstr>
      <vt:lpstr>Bestände – Schwerpunkte </vt:lpstr>
      <vt:lpstr> Nachfrage-Schwerpunkte</vt:lpstr>
      <vt:lpstr>Akten der militärischen  Zentralstellen</vt:lpstr>
      <vt:lpstr>Personalunterlagen</vt:lpstr>
      <vt:lpstr>Personalunterlagen 1740-1918</vt:lpstr>
      <vt:lpstr>Musterliste des Inf.-Rgt. Kolowrat Nr. 17, Wien 1771</vt:lpstr>
      <vt:lpstr>Monatstabelle 2. Garn.-Rgt. (Inf.-Rgt. Nr. 6), Dezember 1799</vt:lpstr>
      <vt:lpstr>Grundbuchsblatt Ulanen Rgt. Nr. 8 (Abgänge 1851-1860)</vt:lpstr>
      <vt:lpstr>Grundbuchsblatt Wien, Geburtsjahr 1867</vt:lpstr>
      <vt:lpstr>Qualifikationsliste Major Knoth aus Pressburg (Pozsony, Bratislava) </vt:lpstr>
      <vt:lpstr>Sterbematrikel der Garnison Budweis, 1874 (AB 0950) </vt:lpstr>
      <vt:lpstr>Trauungsmatrikel Infanterie-Regiment Nr. 42, 1916</vt:lpstr>
      <vt:lpstr>Kriegsmatrikel, Kriegsspital III in Wien, 1916 (Bd. 2836) </vt:lpstr>
      <vt:lpstr>Karten und Bilder </vt:lpstr>
      <vt:lpstr>Die Stadt Brünn 1842 (GPA Inland C IV)</vt:lpstr>
      <vt:lpstr>Škoda – Pilsen: 30,5cm Mörser in den Pustertaler Alpen</vt:lpstr>
      <vt:lpstr>Nachschub durch Kriegszughunde </vt:lpstr>
      <vt:lpstr>Kriegsgefangenenlager Hart bei Amstetten (NÖ) </vt:lpstr>
      <vt:lpstr>Kriegsgefangenenlager Heinrichsgrün – Jindřichovice   </vt:lpstr>
      <vt:lpstr>Alice Schalek an der Tiroler Front</vt:lpstr>
      <vt:lpstr>Franz Ferdinand an den Kaiser am Tag vor dem Attentat 1914 (MKSM) </vt:lpstr>
      <vt:lpstr>Zeichnung aus dem Schützengraben 1914 – „Egerländer“ LIR Nr. 6 (KÜA) </vt:lpstr>
      <vt:lpstr>„Vaterlandsverräter –  Mitglieder der tschechoslovakischen Legion“ (NL  1451)</vt:lpstr>
      <vt:lpstr>„Der Hochverräter“  Thomas Masaryk (MKSM 1918) </vt:lpstr>
      <vt:lpstr>Die 12 Regeln zur Brennnessel-Sammlung 1916 (NFA MGG Polen) </vt:lpstr>
      <vt:lpstr>Archivbenutzung und Recherche –  Die Homepage des ÖStA</vt:lpstr>
      <vt:lpstr>Startseite (Deutsch)</vt:lpstr>
      <vt:lpstr>Startseite (Englisch) </vt:lpstr>
      <vt:lpstr>Archivinformationssystem </vt:lpstr>
      <vt:lpstr>Der zentrale Forschersaal in Erdberg </vt:lpstr>
      <vt:lpstr>Recherche</vt:lpstr>
      <vt:lpstr>Forschungstipps des Kriegsarchivs</vt:lpstr>
      <vt:lpstr>Forschungstipps – Downloads </vt:lpstr>
      <vt:lpstr>Quellen in den Nachfolgestaaten </vt:lpstr>
      <vt:lpstr>Literaturhinweise zum KA</vt:lpstr>
      <vt:lpstr>Die Bibliothek des Staatsarchivs </vt:lpstr>
      <vt:lpstr>Organisation des Archivbetriebes </vt:lpstr>
      <vt:lpstr>Policy des ÖStA – Work in Progress</vt:lpstr>
      <vt:lpstr>Kontakte zu anderen (Militär-)Archiven </vt:lpstr>
      <vt:lpstr>Bilaterale Abkommen</vt:lpstr>
      <vt:lpstr>Kriegsarchiv – Kontakt   </vt:lpstr>
      <vt:lpstr>Danke für Ihre Aufmerksamkeit!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Österreichische Staatsarchiv</dc:title>
  <dc:creator>Christoph Tepperberg</dc:creator>
  <cp:lastModifiedBy>Jiřina Štouračová</cp:lastModifiedBy>
  <cp:revision>676</cp:revision>
  <dcterms:created xsi:type="dcterms:W3CDTF">2012-08-15T20:25:41Z</dcterms:created>
  <dcterms:modified xsi:type="dcterms:W3CDTF">2015-10-16T10:11:49Z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eBKAI6Musterkomponente@3000.101:OE_Shortname">
    <vt:lpwstr>KA</vt:lpwstr>
  </property>
  <property fmtid="{D5CDD505-2E9C-101B-9397-08002B2CF9AE}" pid="3" name="FSC#EIBPRECONFIG@1.1001:EIBInternalApprovedAt">
    <vt:lpwstr/>
  </property>
  <property fmtid="{D5CDD505-2E9C-101B-9397-08002B2CF9AE}" pid="4" name="FSC#EIBPRECONFIG@1.1001:EIBInternalApprovedBy">
    <vt:lpwstr/>
  </property>
  <property fmtid="{D5CDD505-2E9C-101B-9397-08002B2CF9AE}" pid="5" name="FSC#EIBPRECONFIG@1.1001:EIBInternalApprovedByPostTitle">
    <vt:lpwstr/>
  </property>
  <property fmtid="{D5CDD505-2E9C-101B-9397-08002B2CF9AE}" pid="6" name="FSC#EIBPRECONFIG@1.1001:EIBSettlementApprovedBy">
    <vt:lpwstr/>
  </property>
  <property fmtid="{D5CDD505-2E9C-101B-9397-08002B2CF9AE}" pid="7" name="FSC#EIBPRECONFIG@1.1001:EIBSettlementApprovedByPostTitle">
    <vt:lpwstr/>
  </property>
  <property fmtid="{D5CDD505-2E9C-101B-9397-08002B2CF9AE}" pid="8" name="FSC#EIBPRECONFIG@1.1001:EIBApprovedAt">
    <vt:lpwstr/>
  </property>
  <property fmtid="{D5CDD505-2E9C-101B-9397-08002B2CF9AE}" pid="9" name="FSC#EIBPRECONFIG@1.1001:EIBApprovedBy">
    <vt:lpwstr/>
  </property>
  <property fmtid="{D5CDD505-2E9C-101B-9397-08002B2CF9AE}" pid="10" name="FSC#EIBPRECONFIG@1.1001:EIBApprovedBySubst">
    <vt:lpwstr/>
  </property>
  <property fmtid="{D5CDD505-2E9C-101B-9397-08002B2CF9AE}" pid="11" name="FSC#EIBPRECONFIG@1.1001:EIBApprovedByTitle">
    <vt:lpwstr/>
  </property>
  <property fmtid="{D5CDD505-2E9C-101B-9397-08002B2CF9AE}" pid="12" name="FSC#EIBPRECONFIG@1.1001:EIBApprovedByPostTitle">
    <vt:lpwstr/>
  </property>
  <property fmtid="{D5CDD505-2E9C-101B-9397-08002B2CF9AE}" pid="13" name="FSC#EIBPRECONFIG@1.1001:EIBDepartment">
    <vt:lpwstr>BKA - KA (ÖSTA Kriegsarchiv)</vt:lpwstr>
  </property>
  <property fmtid="{D5CDD505-2E9C-101B-9397-08002B2CF9AE}" pid="14" name="FSC#EIBPRECONFIG@1.1001:EIBDispatchedBy">
    <vt:lpwstr/>
  </property>
  <property fmtid="{D5CDD505-2E9C-101B-9397-08002B2CF9AE}" pid="15" name="FSC#EIBPRECONFIG@1.1001:EIBDispatchedByPostTitle">
    <vt:lpwstr/>
  </property>
  <property fmtid="{D5CDD505-2E9C-101B-9397-08002B2CF9AE}" pid="16" name="FSC#EIBPRECONFIG@1.1001:ExtRefInc">
    <vt:lpwstr/>
  </property>
  <property fmtid="{D5CDD505-2E9C-101B-9397-08002B2CF9AE}" pid="17" name="FSC#EIBPRECONFIG@1.1001:IncomingAddrdate">
    <vt:lpwstr/>
  </property>
  <property fmtid="{D5CDD505-2E9C-101B-9397-08002B2CF9AE}" pid="18" name="FSC#EIBPRECONFIG@1.1001:IncomingDelivery">
    <vt:lpwstr/>
  </property>
  <property fmtid="{D5CDD505-2E9C-101B-9397-08002B2CF9AE}" pid="19" name="FSC#EIBPRECONFIG@1.1001:OwnerEmail">
    <vt:lpwstr>Christoph.TEPPERBERG@oesta.gv.at</vt:lpwstr>
  </property>
  <property fmtid="{D5CDD505-2E9C-101B-9397-08002B2CF9AE}" pid="20" name="FSC#EIBPRECONFIG@1.1001:OUEmail">
    <vt:lpwstr>ka@oesta.gv.at</vt:lpwstr>
  </property>
  <property fmtid="{D5CDD505-2E9C-101B-9397-08002B2CF9AE}" pid="21" name="FSC#EIBPRECONFIG@1.1001:OwnerGender">
    <vt:lpwstr>Männlich</vt:lpwstr>
  </property>
  <property fmtid="{D5CDD505-2E9C-101B-9397-08002B2CF9AE}" pid="22" name="FSC#EIBPRECONFIG@1.1001:Priority">
    <vt:lpwstr>Nein</vt:lpwstr>
  </property>
  <property fmtid="{D5CDD505-2E9C-101B-9397-08002B2CF9AE}" pid="23" name="FSC#EIBPRECONFIG@1.1001:PreviousFiles">
    <vt:lpwstr/>
  </property>
  <property fmtid="{D5CDD505-2E9C-101B-9397-08002B2CF9AE}" pid="24" name="FSC#EIBPRECONFIG@1.1001:NextFiles">
    <vt:lpwstr/>
  </property>
  <property fmtid="{D5CDD505-2E9C-101B-9397-08002B2CF9AE}" pid="25" name="FSC#EIBPRECONFIG@1.1001:RelatedFiles">
    <vt:lpwstr/>
  </property>
  <property fmtid="{D5CDD505-2E9C-101B-9397-08002B2CF9AE}" pid="26" name="FSC#EIBPRECONFIG@1.1001:CompletedOrdinals">
    <vt:lpwstr/>
  </property>
  <property fmtid="{D5CDD505-2E9C-101B-9397-08002B2CF9AE}" pid="27" name="FSC#EIBPRECONFIG@1.1001:NrAttachments">
    <vt:lpwstr>0</vt:lpwstr>
  </property>
  <property fmtid="{D5CDD505-2E9C-101B-9397-08002B2CF9AE}" pid="28" name="FSC#EIBPRECONFIG@1.1001:Attachments">
    <vt:lpwstr/>
  </property>
  <property fmtid="{D5CDD505-2E9C-101B-9397-08002B2CF9AE}" pid="29" name="FSC#EIBPRECONFIG@1.1001:SubjectArea">
    <vt:lpwstr/>
  </property>
  <property fmtid="{D5CDD505-2E9C-101B-9397-08002B2CF9AE}" pid="30" name="FSC#EIBPRECONFIG@1.1001:Recipients">
    <vt:lpwstr/>
  </property>
  <property fmtid="{D5CDD505-2E9C-101B-9397-08002B2CF9AE}" pid="31" name="FSC#EIBPRECONFIG@1.1001:Classified">
    <vt:lpwstr/>
  </property>
  <property fmtid="{D5CDD505-2E9C-101B-9397-08002B2CF9AE}" pid="32" name="FSC#EIBPRECONFIG@1.1001:Deadline">
    <vt:lpwstr/>
  </property>
  <property fmtid="{D5CDD505-2E9C-101B-9397-08002B2CF9AE}" pid="33" name="FSC#EIBPRECONFIG@1.1001:SettlementSubj">
    <vt:lpwstr/>
  </property>
  <property fmtid="{D5CDD505-2E9C-101B-9397-08002B2CF9AE}" pid="34" name="FSC#EIBPRECONFIG@1.1001:OUAddr">
    <vt:lpwstr/>
  </property>
  <property fmtid="{D5CDD505-2E9C-101B-9397-08002B2CF9AE}" pid="35" name="FSC#EIBPRECONFIG@1.1001:OUDescr">
    <vt:lpwstr/>
  </property>
  <property fmtid="{D5CDD505-2E9C-101B-9397-08002B2CF9AE}" pid="36" name="FSC#EIBPRECONFIG@1.1001:Signatures">
    <vt:lpwstr/>
  </property>
  <property fmtid="{D5CDD505-2E9C-101B-9397-08002B2CF9AE}" pid="37" name="FSC#EIBPRECONFIG@1.1001:currentuser">
    <vt:lpwstr>COO.3000.100.1.162268</vt:lpwstr>
  </property>
  <property fmtid="{D5CDD505-2E9C-101B-9397-08002B2CF9AE}" pid="38" name="FSC#EIBPRECONFIG@1.1001:currentuserrolegroup">
    <vt:lpwstr>COO.3000.100.1.162201</vt:lpwstr>
  </property>
  <property fmtid="{D5CDD505-2E9C-101B-9397-08002B2CF9AE}" pid="39" name="FSC#EIBPRECONFIG@1.1001:currentuserroleposition">
    <vt:lpwstr>COO.1.1001.1.4595</vt:lpwstr>
  </property>
  <property fmtid="{D5CDD505-2E9C-101B-9397-08002B2CF9AE}" pid="40" name="FSC#EIBPRECONFIG@1.1001:currentuserroot">
    <vt:lpwstr>COO.3000.101.19.389322</vt:lpwstr>
  </property>
  <property fmtid="{D5CDD505-2E9C-101B-9397-08002B2CF9AE}" pid="41" name="FSC#EIBPRECONFIG@1.1001:toplevelobject">
    <vt:lpwstr/>
  </property>
  <property fmtid="{D5CDD505-2E9C-101B-9397-08002B2CF9AE}" pid="42" name="FSC#EIBPRECONFIG@1.1001:objchangedby">
    <vt:lpwstr>Dr. Christoph TEPPERBERG</vt:lpwstr>
  </property>
  <property fmtid="{D5CDD505-2E9C-101B-9397-08002B2CF9AE}" pid="43" name="FSC#EIBPRECONFIG@1.1001:objchangedbyPostTitle">
    <vt:lpwstr/>
  </property>
  <property fmtid="{D5CDD505-2E9C-101B-9397-08002B2CF9AE}" pid="44" name="FSC#EIBPRECONFIG@1.1001:objchangedat">
    <vt:lpwstr>05.10.2012</vt:lpwstr>
  </property>
  <property fmtid="{D5CDD505-2E9C-101B-9397-08002B2CF9AE}" pid="45" name="FSC#EIBPRECONFIG@1.1001:objname">
    <vt:lpwstr>Das Österreichische Staatsarchiv 17 10 2012 Stand 04 10 2012</vt:lpwstr>
  </property>
  <property fmtid="{D5CDD505-2E9C-101B-9397-08002B2CF9AE}" pid="46" name="FSC#EIBPRECONFIG@1.1001:EIBProcessResponsiblePhone">
    <vt:lpwstr/>
  </property>
  <property fmtid="{D5CDD505-2E9C-101B-9397-08002B2CF9AE}" pid="47" name="FSC#EIBPRECONFIG@1.1001:EIBProcessResponsibleMail">
    <vt:lpwstr/>
  </property>
  <property fmtid="{D5CDD505-2E9C-101B-9397-08002B2CF9AE}" pid="48" name="FSC#EIBPRECONFIG@1.1001:EIBProcessResponsibleFax">
    <vt:lpwstr/>
  </property>
  <property fmtid="{D5CDD505-2E9C-101B-9397-08002B2CF9AE}" pid="49" name="FSC#EIBPRECONFIG@1.1001:EIBProcessResponsiblePostTitle">
    <vt:lpwstr/>
  </property>
  <property fmtid="{D5CDD505-2E9C-101B-9397-08002B2CF9AE}" pid="50" name="FSC#EIBPRECONFIG@1.1001:EIBProcessResponsible">
    <vt:lpwstr/>
  </property>
  <property fmtid="{D5CDD505-2E9C-101B-9397-08002B2CF9AE}" pid="51" name="FSC#EIBPRECONFIG@1.1001:OwnerPostTitle">
    <vt:lpwstr/>
  </property>
  <property fmtid="{D5CDD505-2E9C-101B-9397-08002B2CF9AE}" pid="52" name="FSC#COOSYSTEM@1.1:Container">
    <vt:lpwstr>COO.3000.101.24.2163714</vt:lpwstr>
  </property>
  <property fmtid="{D5CDD505-2E9C-101B-9397-08002B2CF9AE}" pid="53" name="FSC#COOELAK@1.1001:Subject">
    <vt:lpwstr>Das Österreichische Staatsarchiv 17 10 2012 Stand 04 10 2012</vt:lpwstr>
  </property>
  <property fmtid="{D5CDD505-2E9C-101B-9397-08002B2CF9AE}" pid="54" name="FSC#COOELAK@1.1001:FileReference">
    <vt:lpwstr/>
  </property>
  <property fmtid="{D5CDD505-2E9C-101B-9397-08002B2CF9AE}" pid="55" name="FSC#COOELAK@1.1001:FileRefYear">
    <vt:lpwstr/>
  </property>
  <property fmtid="{D5CDD505-2E9C-101B-9397-08002B2CF9AE}" pid="56" name="FSC#COOELAK@1.1001:FileRefOrdinal">
    <vt:lpwstr/>
  </property>
  <property fmtid="{D5CDD505-2E9C-101B-9397-08002B2CF9AE}" pid="57" name="FSC#COOELAK@1.1001:FileRefOU">
    <vt:lpwstr/>
  </property>
  <property fmtid="{D5CDD505-2E9C-101B-9397-08002B2CF9AE}" pid="58" name="FSC#COOELAK@1.1001:Organization">
    <vt:lpwstr/>
  </property>
  <property fmtid="{D5CDD505-2E9C-101B-9397-08002B2CF9AE}" pid="59" name="FSC#COOELAK@1.1001:Owner">
    <vt:lpwstr>Dr. Christoph TEPPERBERG</vt:lpwstr>
  </property>
  <property fmtid="{D5CDD505-2E9C-101B-9397-08002B2CF9AE}" pid="60" name="FSC#COOELAK@1.1001:OwnerExtension">
    <vt:lpwstr>450</vt:lpwstr>
  </property>
  <property fmtid="{D5CDD505-2E9C-101B-9397-08002B2CF9AE}" pid="61" name="FSC#COOELAK@1.1001:OwnerFaxExtension">
    <vt:lpwstr/>
  </property>
  <property fmtid="{D5CDD505-2E9C-101B-9397-08002B2CF9AE}" pid="62" name="FSC#COOELAK@1.1001:DispatchedBy">
    <vt:lpwstr/>
  </property>
  <property fmtid="{D5CDD505-2E9C-101B-9397-08002B2CF9AE}" pid="63" name="FSC#COOELAK@1.1001:DispatchedAt">
    <vt:lpwstr/>
  </property>
  <property fmtid="{D5CDD505-2E9C-101B-9397-08002B2CF9AE}" pid="64" name="FSC#COOELAK@1.1001:ApprovedBy">
    <vt:lpwstr/>
  </property>
  <property fmtid="{D5CDD505-2E9C-101B-9397-08002B2CF9AE}" pid="65" name="FSC#COOELAK@1.1001:ApprovedAt">
    <vt:lpwstr/>
  </property>
  <property fmtid="{D5CDD505-2E9C-101B-9397-08002B2CF9AE}" pid="66" name="FSC#COOELAK@1.1001:Department">
    <vt:lpwstr>BKA - KA (ÖSTA Kriegsarchiv)</vt:lpwstr>
  </property>
  <property fmtid="{D5CDD505-2E9C-101B-9397-08002B2CF9AE}" pid="67" name="FSC#COOELAK@1.1001:CreatedAt">
    <vt:lpwstr>04.10.2012</vt:lpwstr>
  </property>
  <property fmtid="{D5CDD505-2E9C-101B-9397-08002B2CF9AE}" pid="68" name="FSC#COOELAK@1.1001:OU">
    <vt:lpwstr>BKA - KA (ÖSTA Kriegsarchiv)</vt:lpwstr>
  </property>
  <property fmtid="{D5CDD505-2E9C-101B-9397-08002B2CF9AE}" pid="69" name="FSC#COOELAK@1.1001:Priority">
    <vt:lpwstr/>
  </property>
  <property fmtid="{D5CDD505-2E9C-101B-9397-08002B2CF9AE}" pid="70" name="FSC#COOELAK@1.1001:ObjBarCode">
    <vt:lpwstr>*COO.3000.101.24.2163714*</vt:lpwstr>
  </property>
  <property fmtid="{D5CDD505-2E9C-101B-9397-08002B2CF9AE}" pid="71" name="FSC#COOELAK@1.1001:RefBarCode">
    <vt:lpwstr/>
  </property>
  <property fmtid="{D5CDD505-2E9C-101B-9397-08002B2CF9AE}" pid="72" name="FSC#COOELAK@1.1001:FileRefBarCode">
    <vt:lpwstr/>
  </property>
  <property fmtid="{D5CDD505-2E9C-101B-9397-08002B2CF9AE}" pid="73" name="FSC#COOELAK@1.1001:ExternalRef">
    <vt:lpwstr/>
  </property>
  <property fmtid="{D5CDD505-2E9C-101B-9397-08002B2CF9AE}" pid="74" name="FSC#COOELAK@1.1001:IncomingNumber">
    <vt:lpwstr/>
  </property>
  <property fmtid="{D5CDD505-2E9C-101B-9397-08002B2CF9AE}" pid="75" name="FSC#COOELAK@1.1001:IncomingSubject">
    <vt:lpwstr/>
  </property>
  <property fmtid="{D5CDD505-2E9C-101B-9397-08002B2CF9AE}" pid="76" name="FSC#COOELAK@1.1001:ProcessResponsible">
    <vt:lpwstr/>
  </property>
  <property fmtid="{D5CDD505-2E9C-101B-9397-08002B2CF9AE}" pid="77" name="FSC#COOELAK@1.1001:ProcessResponsiblePhone">
    <vt:lpwstr/>
  </property>
  <property fmtid="{D5CDD505-2E9C-101B-9397-08002B2CF9AE}" pid="78" name="FSC#COOELAK@1.1001:ProcessResponsibleMail">
    <vt:lpwstr/>
  </property>
  <property fmtid="{D5CDD505-2E9C-101B-9397-08002B2CF9AE}" pid="79" name="FSC#COOELAK@1.1001:ProcessResponsibleFax">
    <vt:lpwstr/>
  </property>
  <property fmtid="{D5CDD505-2E9C-101B-9397-08002B2CF9AE}" pid="80" name="FSC#COOELAK@1.1001:ApproverFirstName">
    <vt:lpwstr/>
  </property>
  <property fmtid="{D5CDD505-2E9C-101B-9397-08002B2CF9AE}" pid="81" name="FSC#COOELAK@1.1001:ApproverSurName">
    <vt:lpwstr/>
  </property>
  <property fmtid="{D5CDD505-2E9C-101B-9397-08002B2CF9AE}" pid="82" name="FSC#COOELAK@1.1001:ApproverTitle">
    <vt:lpwstr/>
  </property>
  <property fmtid="{D5CDD505-2E9C-101B-9397-08002B2CF9AE}" pid="83" name="FSC#COOELAK@1.1001:ExternalDate">
    <vt:lpwstr/>
  </property>
  <property fmtid="{D5CDD505-2E9C-101B-9397-08002B2CF9AE}" pid="84" name="FSC#COOELAK@1.1001:SettlementApprovedAt">
    <vt:lpwstr/>
  </property>
  <property fmtid="{D5CDD505-2E9C-101B-9397-08002B2CF9AE}" pid="85" name="FSC#COOELAK@1.1001:BaseNumber">
    <vt:lpwstr/>
  </property>
  <property fmtid="{D5CDD505-2E9C-101B-9397-08002B2CF9AE}" pid="86" name="FSC#COOELAK@1.1001:CurrentUserRolePos">
    <vt:lpwstr>Leiter/in</vt:lpwstr>
  </property>
  <property fmtid="{D5CDD505-2E9C-101B-9397-08002B2CF9AE}" pid="87" name="FSC#COOELAK@1.1001:CurrentUserEmail">
    <vt:lpwstr>Christoph.TEPPERBERG@oesta.gv.at</vt:lpwstr>
  </property>
  <property fmtid="{D5CDD505-2E9C-101B-9397-08002B2CF9AE}" pid="88" name="FSC#ELAKGOV@1.1001:PersonalSubjGender">
    <vt:lpwstr/>
  </property>
  <property fmtid="{D5CDD505-2E9C-101B-9397-08002B2CF9AE}" pid="89" name="FSC#ELAKGOV@1.1001:PersonalSubjFirstName">
    <vt:lpwstr/>
  </property>
  <property fmtid="{D5CDD505-2E9C-101B-9397-08002B2CF9AE}" pid="90" name="FSC#ELAKGOV@1.1001:PersonalSubjSurName">
    <vt:lpwstr/>
  </property>
  <property fmtid="{D5CDD505-2E9C-101B-9397-08002B2CF9AE}" pid="91" name="FSC#ELAKGOV@1.1001:PersonalSubjSalutation">
    <vt:lpwstr/>
  </property>
  <property fmtid="{D5CDD505-2E9C-101B-9397-08002B2CF9AE}" pid="92" name="FSC#ELAKGOV@1.1001:PersonalSubjAddress">
    <vt:lpwstr/>
  </property>
  <property fmtid="{D5CDD505-2E9C-101B-9397-08002B2CF9AE}" pid="93" name="FSC#ATSTATECFG@1.1001:Office">
    <vt:lpwstr/>
  </property>
  <property fmtid="{D5CDD505-2E9C-101B-9397-08002B2CF9AE}" pid="94" name="FSC#ATSTATECFG@1.1001:Agent">
    <vt:lpwstr/>
  </property>
  <property fmtid="{D5CDD505-2E9C-101B-9397-08002B2CF9AE}" pid="95" name="FSC#ATSTATECFG@1.1001:AgentPhone">
    <vt:lpwstr/>
  </property>
  <property fmtid="{D5CDD505-2E9C-101B-9397-08002B2CF9AE}" pid="96" name="FSC#ATSTATECFG@1.1001:DepartmentFax">
    <vt:lpwstr/>
  </property>
  <property fmtid="{D5CDD505-2E9C-101B-9397-08002B2CF9AE}" pid="97" name="FSC#ATSTATECFG@1.1001:DepartmentEMail">
    <vt:lpwstr/>
  </property>
  <property fmtid="{D5CDD505-2E9C-101B-9397-08002B2CF9AE}" pid="98" name="FSC#ATSTATECFG@1.1001:SubfileDate">
    <vt:lpwstr/>
  </property>
  <property fmtid="{D5CDD505-2E9C-101B-9397-08002B2CF9AE}" pid="99" name="FSC#ATSTATECFG@1.1001:SubfileSubject">
    <vt:lpwstr/>
  </property>
  <property fmtid="{D5CDD505-2E9C-101B-9397-08002B2CF9AE}" pid="100" name="FSC#ATSTATECFG@1.1001:DepartmentZipCode">
    <vt:lpwstr/>
  </property>
  <property fmtid="{D5CDD505-2E9C-101B-9397-08002B2CF9AE}" pid="101" name="FSC#ATSTATECFG@1.1001:DepartmentCountry">
    <vt:lpwstr/>
  </property>
  <property fmtid="{D5CDD505-2E9C-101B-9397-08002B2CF9AE}" pid="102" name="FSC#ATSTATECFG@1.1001:DepartmentCity">
    <vt:lpwstr/>
  </property>
  <property fmtid="{D5CDD505-2E9C-101B-9397-08002B2CF9AE}" pid="103" name="FSC#ATSTATECFG@1.1001:DepartmentStreet">
    <vt:lpwstr/>
  </property>
  <property fmtid="{D5CDD505-2E9C-101B-9397-08002B2CF9AE}" pid="104" name="FSC#ATSTATECFG@1.1001:DepartmentDVR">
    <vt:lpwstr/>
  </property>
  <property fmtid="{D5CDD505-2E9C-101B-9397-08002B2CF9AE}" pid="105" name="FSC#ATSTATECFG@1.1001:DepartmentUID">
    <vt:lpwstr/>
  </property>
  <property fmtid="{D5CDD505-2E9C-101B-9397-08002B2CF9AE}" pid="106" name="FSC#ATSTATECFG@1.1001:SubfileReference">
    <vt:lpwstr/>
  </property>
  <property fmtid="{D5CDD505-2E9C-101B-9397-08002B2CF9AE}" pid="107" name="FSC#ATSTATECFG@1.1001:Clause">
    <vt:lpwstr/>
  </property>
  <property fmtid="{D5CDD505-2E9C-101B-9397-08002B2CF9AE}" pid="108" name="FSC#ATSTATECFG@1.1001:ExternalFile">
    <vt:lpwstr/>
  </property>
  <property fmtid="{D5CDD505-2E9C-101B-9397-08002B2CF9AE}" pid="109" name="FSC#ATSTATECFG@1.1001:ApprovedSignature">
    <vt:lpwstr/>
  </property>
  <property fmtid="{D5CDD505-2E9C-101B-9397-08002B2CF9AE}" pid="110" name="FSC#ATSTATECFG@1.1001:BankAccount">
    <vt:lpwstr/>
  </property>
  <property fmtid="{D5CDD505-2E9C-101B-9397-08002B2CF9AE}" pid="111" name="FSC#ATSTATECFG@1.1001:BankAccountOwner">
    <vt:lpwstr/>
  </property>
  <property fmtid="{D5CDD505-2E9C-101B-9397-08002B2CF9AE}" pid="112" name="FSC#ATSTATECFG@1.1001:BankInstitute">
    <vt:lpwstr/>
  </property>
  <property fmtid="{D5CDD505-2E9C-101B-9397-08002B2CF9AE}" pid="113" name="FSC#ATSTATECFG@1.1001:BankAccountID">
    <vt:lpwstr/>
  </property>
  <property fmtid="{D5CDD505-2E9C-101B-9397-08002B2CF9AE}" pid="114" name="FSC#ATSTATECFG@1.1001:BankAccountIBAN">
    <vt:lpwstr/>
  </property>
  <property fmtid="{D5CDD505-2E9C-101B-9397-08002B2CF9AE}" pid="115" name="FSC#ATSTATECFG@1.1001:BankAccountBIC">
    <vt:lpwstr/>
  </property>
  <property fmtid="{D5CDD505-2E9C-101B-9397-08002B2CF9AE}" pid="116" name="FSC#ATSTATECFG@1.1001:BankName">
    <vt:lpwstr/>
  </property>
</Properties>
</file>