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03" r:id="rId3"/>
    <p:sldId id="304" r:id="rId4"/>
    <p:sldId id="284" r:id="rId5"/>
    <p:sldId id="297" r:id="rId6"/>
    <p:sldId id="305" r:id="rId7"/>
    <p:sldId id="258" r:id="rId8"/>
    <p:sldId id="259" r:id="rId9"/>
    <p:sldId id="270" r:id="rId10"/>
    <p:sldId id="271" r:id="rId11"/>
    <p:sldId id="285" r:id="rId12"/>
    <p:sldId id="302" r:id="rId13"/>
    <p:sldId id="277" r:id="rId14"/>
    <p:sldId id="293" r:id="rId15"/>
    <p:sldId id="276" r:id="rId16"/>
    <p:sldId id="278" r:id="rId17"/>
    <p:sldId id="279" r:id="rId18"/>
    <p:sldId id="280" r:id="rId19"/>
    <p:sldId id="306" r:id="rId20"/>
    <p:sldId id="291" r:id="rId21"/>
    <p:sldId id="298" r:id="rId22"/>
    <p:sldId id="260" r:id="rId23"/>
    <p:sldId id="272" r:id="rId24"/>
    <p:sldId id="294" r:id="rId25"/>
    <p:sldId id="295" r:id="rId26"/>
    <p:sldId id="308" r:id="rId27"/>
    <p:sldId id="296" r:id="rId28"/>
    <p:sldId id="281" r:id="rId29"/>
    <p:sldId id="262" r:id="rId30"/>
    <p:sldId id="266" r:id="rId31"/>
    <p:sldId id="290" r:id="rId32"/>
    <p:sldId id="288" r:id="rId33"/>
    <p:sldId id="301" r:id="rId34"/>
    <p:sldId id="299" r:id="rId35"/>
    <p:sldId id="289" r:id="rId3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sanne Uslu-Pauer" initials="SU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2" y="8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4221E-FC26-49CB-8808-880DDC5EC512}" type="datetimeFigureOut">
              <a:rPr lang="de-AT" smtClean="0"/>
              <a:t>18.10.2015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64F0-C39C-4BC8-B31D-227490A469E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84850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4221E-FC26-49CB-8808-880DDC5EC512}" type="datetimeFigureOut">
              <a:rPr lang="de-AT" smtClean="0"/>
              <a:t>18.10.2015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64F0-C39C-4BC8-B31D-227490A469E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26051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4221E-FC26-49CB-8808-880DDC5EC512}" type="datetimeFigureOut">
              <a:rPr lang="de-AT" smtClean="0"/>
              <a:t>18.10.2015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64F0-C39C-4BC8-B31D-227490A469E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70688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4221E-FC26-49CB-8808-880DDC5EC512}" type="datetimeFigureOut">
              <a:rPr lang="de-AT" smtClean="0"/>
              <a:t>18.10.2015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64F0-C39C-4BC8-B31D-227490A469E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81617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4221E-FC26-49CB-8808-880DDC5EC512}" type="datetimeFigureOut">
              <a:rPr lang="de-AT" smtClean="0"/>
              <a:t>18.10.2015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64F0-C39C-4BC8-B31D-227490A469E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4247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4221E-FC26-49CB-8808-880DDC5EC512}" type="datetimeFigureOut">
              <a:rPr lang="de-AT" smtClean="0"/>
              <a:t>18.10.2015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64F0-C39C-4BC8-B31D-227490A469E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27004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4221E-FC26-49CB-8808-880DDC5EC512}" type="datetimeFigureOut">
              <a:rPr lang="de-AT" smtClean="0"/>
              <a:t>18.10.2015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64F0-C39C-4BC8-B31D-227490A469E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03974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4221E-FC26-49CB-8808-880DDC5EC512}" type="datetimeFigureOut">
              <a:rPr lang="de-AT" smtClean="0"/>
              <a:t>18.10.2015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64F0-C39C-4BC8-B31D-227490A469E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69025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4221E-FC26-49CB-8808-880DDC5EC512}" type="datetimeFigureOut">
              <a:rPr lang="de-AT" smtClean="0"/>
              <a:t>18.10.2015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64F0-C39C-4BC8-B31D-227490A469E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60607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4221E-FC26-49CB-8808-880DDC5EC512}" type="datetimeFigureOut">
              <a:rPr lang="de-AT" smtClean="0"/>
              <a:t>18.10.2015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64F0-C39C-4BC8-B31D-227490A469E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19553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4221E-FC26-49CB-8808-880DDC5EC512}" type="datetimeFigureOut">
              <a:rPr lang="de-AT" smtClean="0"/>
              <a:t>18.10.2015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64F0-C39C-4BC8-B31D-227490A469E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58649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4221E-FC26-49CB-8808-880DDC5EC512}" type="datetimeFigureOut">
              <a:rPr lang="de-AT" smtClean="0"/>
              <a:t>18.10.2015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C64F0-C39C-4BC8-B31D-227490A469E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05624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46667" y="2529180"/>
            <a:ext cx="10295467" cy="1975085"/>
          </a:xfrm>
        </p:spPr>
        <p:txBody>
          <a:bodyPr>
            <a:normAutofit/>
          </a:bodyPr>
          <a:lstStyle/>
          <a:p>
            <a:r>
              <a:rPr lang="de-AT" sz="4400" dirty="0">
                <a:latin typeface="Tahoma" pitchFamily="34" charset="0"/>
                <a:ea typeface="Tahoma" pitchFamily="34" charset="0"/>
                <a:cs typeface="Tahoma" pitchFamily="34" charset="0"/>
              </a:rPr>
              <a:t>Das Archiv der</a:t>
            </a:r>
            <a:br>
              <a:rPr lang="de-AT" sz="44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de-AT" sz="4400" dirty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de-AT" sz="44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de-AT" sz="4400" dirty="0">
                <a:latin typeface="Tahoma" pitchFamily="34" charset="0"/>
                <a:ea typeface="Tahoma" pitchFamily="34" charset="0"/>
                <a:cs typeface="Tahoma" pitchFamily="34" charset="0"/>
              </a:rPr>
              <a:t>Israelitischen Kultusgemeinde Wien</a:t>
            </a:r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1524000" y="4736571"/>
            <a:ext cx="9144000" cy="1655763"/>
          </a:xfrm>
        </p:spPr>
        <p:txBody>
          <a:bodyPr/>
          <a:lstStyle/>
          <a:p>
            <a:r>
              <a:rPr lang="de-AT" dirty="0" smtClean="0"/>
              <a:t>IKG Wien = Israelitische Kultusgemeinde Wien</a:t>
            </a:r>
            <a:endParaRPr lang="de-AT" dirty="0"/>
          </a:p>
          <a:p>
            <a:endParaRPr lang="de-AT" dirty="0" smtClean="0"/>
          </a:p>
          <a:p>
            <a:r>
              <a:rPr lang="de-AT" dirty="0" smtClean="0"/>
              <a:t>20. Oktober 2015</a:t>
            </a:r>
            <a:endParaRPr lang="de-AT" dirty="0"/>
          </a:p>
        </p:txBody>
      </p:sp>
      <p:pic>
        <p:nvPicPr>
          <p:cNvPr id="3" name="Picture 2" descr="logo_abt-archiv_650x1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249" y="438972"/>
            <a:ext cx="7562302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19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270" y="5"/>
            <a:ext cx="8223956" cy="616796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727200" y="6366934"/>
            <a:ext cx="824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Geburtsanzeigen aus dem Bestand </a:t>
            </a:r>
            <a:r>
              <a:rPr lang="de-A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Herklotzgasse</a:t>
            </a:r>
            <a:r>
              <a:rPr lang="de-A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de-A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Fototaufnahme</a:t>
            </a:r>
            <a:r>
              <a:rPr lang="de-A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2004</a:t>
            </a:r>
          </a:p>
        </p:txBody>
      </p:sp>
    </p:spTree>
    <p:extLst>
      <p:ext uri="{BB962C8B-B14F-4D97-AF65-F5344CB8AC3E}">
        <p14:creationId xmlns:p14="http://schemas.microsoft.com/office/powerpoint/2010/main" val="8263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t="28831" r="30607"/>
          <a:stretch/>
        </p:blipFill>
        <p:spPr>
          <a:xfrm>
            <a:off x="850900" y="0"/>
            <a:ext cx="10572977" cy="686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7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03860" y="487680"/>
            <a:ext cx="114452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Wiederherstellung des Archivs der IKG Wien – Gesamtkonzeption</a:t>
            </a:r>
          </a:p>
          <a:p>
            <a:pPr algn="ctr"/>
            <a:r>
              <a:rPr lang="de-AT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Hauptkomponenten</a:t>
            </a:r>
            <a:endParaRPr lang="de-AT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de-A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die </a:t>
            </a:r>
            <a:r>
              <a:rPr lang="de-A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Adaptierung der Räumlichkeiten </a:t>
            </a: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 Einrichtung der Archivdepoträume </a:t>
            </a:r>
          </a:p>
          <a:p>
            <a:pPr lvl="0"/>
            <a:endParaRPr lang="de-AT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die </a:t>
            </a:r>
            <a:r>
              <a:rPr lang="de-A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Zusammenführung</a:t>
            </a: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A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aller</a:t>
            </a: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derzeit an verschiedenen Standorten verwahrten </a:t>
            </a:r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de-AT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Archivteile</a:t>
            </a:r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Wien</a:t>
            </a:r>
          </a:p>
          <a:p>
            <a:pPr lvl="0"/>
            <a:endParaRPr lang="de-A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die </a:t>
            </a:r>
            <a:r>
              <a:rPr lang="de-A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Erschließung der Akten </a:t>
            </a: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nach archivwissenschaftlichen Standards sowie </a:t>
            </a:r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parallel </a:t>
            </a: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dazu die wissenschaftliche Aufarbeitung der Bestände und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de-AT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die </a:t>
            </a: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Errichtung eines </a:t>
            </a:r>
            <a:r>
              <a:rPr lang="de-A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öffentlich zugänglichen Archivs</a:t>
            </a: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zu wissenschaftlichen </a:t>
            </a:r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und </a:t>
            </a: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privaten </a:t>
            </a:r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Forschungszwecken</a:t>
            </a:r>
            <a:endParaRPr lang="de-A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67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621867" cy="5858933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20134" y="6112933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Fotoaufnahme: 14. Juni 2010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6" t="10983" r="4896" b="2023"/>
          <a:stretch/>
        </p:blipFill>
        <p:spPr>
          <a:xfrm>
            <a:off x="5945061" y="0"/>
            <a:ext cx="6462347" cy="585893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079068" y="6112933"/>
            <a:ext cx="5655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Fotoaufnahme</a:t>
            </a: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17. Juni 2010</a:t>
            </a:r>
          </a:p>
        </p:txBody>
      </p:sp>
    </p:spTree>
    <p:extLst>
      <p:ext uri="{BB962C8B-B14F-4D97-AF65-F5344CB8AC3E}">
        <p14:creationId xmlns:p14="http://schemas.microsoft.com/office/powerpoint/2010/main" val="404859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"/>
            <a:ext cx="8551333" cy="686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8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0"/>
            <a:ext cx="970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6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7" r="17778"/>
          <a:stretch/>
        </p:blipFill>
        <p:spPr>
          <a:xfrm>
            <a:off x="0" y="4"/>
            <a:ext cx="12192000" cy="683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8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IKG-Archiv-1\PROJEKTE_IKG_ARCHIV\Laufende-Projekte\2010-2015_Archivsanierung_Schimmelbekämpfung\Fotos_2015\20150910_1001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0"/>
            <a:ext cx="9499600" cy="6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743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IKG-Archiv-1\PROJEKTE_IKG_ARCHIV\Laufende-Projekte\2010-2015_Archivsanierung_Schimmelbekämpfung\Fotos_2015\20151001_1234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" y="0"/>
            <a:ext cx="10736580" cy="686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263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304105"/>
              </p:ext>
            </p:extLst>
          </p:nvPr>
        </p:nvGraphicFramePr>
        <p:xfrm>
          <a:off x="0" y="0"/>
          <a:ext cx="10083800" cy="68580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72382"/>
                <a:gridCol w="2111418"/>
              </a:tblGrid>
              <a:tr h="1436894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AT" sz="18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Archivbestände nach Standorten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8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Laufmeter </a:t>
                      </a:r>
                      <a:endParaRPr lang="de-AT" sz="18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774444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AT" sz="18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Wien, </a:t>
                      </a:r>
                      <a:r>
                        <a:rPr lang="de-AT" sz="18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„historisches Archiv“, 1010,  </a:t>
                      </a:r>
                      <a:r>
                        <a:rPr lang="de-AT" sz="1800" dirty="0" err="1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Desider</a:t>
                      </a:r>
                      <a:r>
                        <a:rPr lang="de-AT" sz="18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-Friedmann-Platz 1</a:t>
                      </a:r>
                      <a:endParaRPr lang="de-AT" sz="18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AT" sz="18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1.100</a:t>
                      </a:r>
                    </a:p>
                  </a:txBody>
                  <a:tcPr marL="68580" marR="68580" marT="0" marB="0" anchor="ctr"/>
                </a:tc>
              </a:tr>
              <a:tr h="774444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AT" sz="18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Wien, </a:t>
                      </a:r>
                      <a:r>
                        <a:rPr lang="de-AT" sz="18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„Verwaltungsarchiv“, 1020, </a:t>
                      </a:r>
                      <a:r>
                        <a:rPr lang="de-AT" sz="1800" dirty="0" err="1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Czerningasse</a:t>
                      </a:r>
                      <a:endParaRPr lang="de-AT" sz="18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AT" sz="18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1.488</a:t>
                      </a:r>
                    </a:p>
                  </a:txBody>
                  <a:tcPr marL="68580" marR="68580" marT="0" marB="0" anchor="ctr"/>
                </a:tc>
              </a:tr>
              <a:tr h="774444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AT" sz="18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Jerusalem, Central </a:t>
                      </a:r>
                      <a:r>
                        <a:rPr lang="de-AT" sz="18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Archives </a:t>
                      </a:r>
                      <a:r>
                        <a:rPr lang="de-AT" sz="1800" dirty="0" err="1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for</a:t>
                      </a:r>
                      <a:r>
                        <a:rPr lang="de-AT" sz="18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de-AT" sz="1800" dirty="0" err="1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the</a:t>
                      </a:r>
                      <a:r>
                        <a:rPr lang="de-AT" sz="18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de-AT" sz="1800" dirty="0" err="1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History</a:t>
                      </a:r>
                      <a:r>
                        <a:rPr lang="de-AT" sz="18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de-AT" sz="1800" dirty="0" err="1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of</a:t>
                      </a:r>
                      <a:r>
                        <a:rPr lang="de-AT" sz="18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de-AT" sz="1800" dirty="0" err="1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the</a:t>
                      </a:r>
                      <a:r>
                        <a:rPr lang="de-AT" sz="18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de-AT" sz="1800" dirty="0" err="1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Jewish</a:t>
                      </a:r>
                      <a:r>
                        <a:rPr lang="de-AT" sz="18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People</a:t>
                      </a:r>
                      <a:endParaRPr lang="de-AT" sz="18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AT" sz="18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632</a:t>
                      </a:r>
                    </a:p>
                  </a:txBody>
                  <a:tcPr marL="68580" marR="68580" marT="0" marB="0" anchor="ctr"/>
                </a:tc>
              </a:tr>
              <a:tr h="774444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AT" sz="18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Moskau, </a:t>
                      </a:r>
                      <a:r>
                        <a:rPr lang="de-AT" sz="1800" dirty="0" err="1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Russian</a:t>
                      </a:r>
                      <a:r>
                        <a:rPr lang="de-AT" sz="18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State Military Archive, </a:t>
                      </a:r>
                      <a:r>
                        <a:rPr lang="de-AT" sz="1800" dirty="0" err="1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Russian</a:t>
                      </a:r>
                      <a:r>
                        <a:rPr lang="de-AT" sz="18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State Library</a:t>
                      </a:r>
                      <a:r>
                        <a:rPr lang="de-AT" sz="1800" baseline="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de-AT" sz="18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AT" sz="18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80 - 140</a:t>
                      </a:r>
                    </a:p>
                  </a:txBody>
                  <a:tcPr marL="68580" marR="68580" marT="0" marB="0" anchor="ctr"/>
                </a:tc>
              </a:tr>
              <a:tr h="774444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AT" sz="18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Warschau, Jüdisches Historisches Institut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AT" sz="18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</a:t>
                      </a:r>
                    </a:p>
                  </a:txBody>
                  <a:tcPr marL="68580" marR="68580" marT="0" marB="0" anchor="ctr"/>
                </a:tc>
              </a:tr>
              <a:tr h="774444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AT" sz="18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Eisenstadt, Jüdisches Zentralarchiv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AT" sz="18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</a:t>
                      </a:r>
                    </a:p>
                  </a:txBody>
                  <a:tcPr marL="68580" marR="68580" marT="0" marB="0" anchor="ctr"/>
                </a:tc>
              </a:tr>
              <a:tr h="774444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AT" sz="18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GESAMT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AT" sz="18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3.338 - 3.398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485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33400" y="127001"/>
            <a:ext cx="10769600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Eckdaten: Jüdische </a:t>
            </a:r>
            <a:r>
              <a:rPr lang="de-A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Gemeinde und </a:t>
            </a:r>
            <a:r>
              <a:rPr lang="de-AT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jüdische </a:t>
            </a:r>
            <a:r>
              <a:rPr lang="de-A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Bevölkerung in </a:t>
            </a:r>
            <a:r>
              <a:rPr lang="de-AT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Wien</a:t>
            </a:r>
          </a:p>
          <a:p>
            <a:endParaRPr lang="de-AT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AT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Vertreibungswellen </a:t>
            </a:r>
            <a:r>
              <a:rPr lang="de-A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1420/21 und 1670</a:t>
            </a: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AT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r>
              <a:rPr lang="de-AT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Toleranzpatent </a:t>
            </a:r>
            <a:r>
              <a:rPr lang="de-A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von </a:t>
            </a:r>
            <a:r>
              <a:rPr lang="de-AT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1782</a:t>
            </a: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(größere </a:t>
            </a: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Freiheiten in der </a:t>
            </a:r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Religionsausübung)</a:t>
            </a:r>
          </a:p>
          <a:p>
            <a:endParaRPr lang="de-A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AT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Änderung 1824 </a:t>
            </a:r>
          </a:p>
          <a:p>
            <a:r>
              <a:rPr lang="de-A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kaiserlich </a:t>
            </a: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königlichen Genehmigung für eine öffentliche israelitische </a:t>
            </a:r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Religionsschule </a:t>
            </a:r>
          </a:p>
          <a:p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Grundsteinlegung </a:t>
            </a: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 Wiener Stadttempels 1825 </a:t>
            </a:r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(Eröffnung 1826)</a:t>
            </a:r>
          </a:p>
          <a:p>
            <a:endParaRPr lang="de-A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AT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1852 Genehmigung der Statuten </a:t>
            </a:r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(Autonomie </a:t>
            </a: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zur Regelung ihrer inneren </a:t>
            </a:r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Angelegenheiten).</a:t>
            </a:r>
            <a:r>
              <a:rPr lang="de-AT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A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r>
              <a:rPr lang="de-A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1867 </a:t>
            </a:r>
            <a:r>
              <a:rPr lang="de-AT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Staatsgrundgesetz</a:t>
            </a:r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(Juden als gleichberechtigte Staatsbürger) </a:t>
            </a:r>
          </a:p>
          <a:p>
            <a:endParaRPr lang="de-AT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AT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1890 “</a:t>
            </a:r>
            <a:r>
              <a:rPr lang="de-AT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Israelitengesetz</a:t>
            </a:r>
            <a:r>
              <a:rPr lang="de-A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(einheitliche Rechtsgrundlage)</a:t>
            </a:r>
          </a:p>
          <a:p>
            <a:r>
              <a:rPr lang="de-AT" dirty="0"/>
              <a:t> </a:t>
            </a:r>
          </a:p>
          <a:p>
            <a:endParaRPr lang="de-AT" dirty="0" smtClean="0"/>
          </a:p>
        </p:txBody>
      </p:sp>
    </p:spTree>
    <p:extLst>
      <p:ext uri="{BB962C8B-B14F-4D97-AF65-F5344CB8AC3E}">
        <p14:creationId xmlns:p14="http://schemas.microsoft.com/office/powerpoint/2010/main" val="165371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964" y="227280"/>
            <a:ext cx="5487936" cy="598859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227280"/>
            <a:ext cx="4254499" cy="663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1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924" y="967336"/>
            <a:ext cx="7224751" cy="215472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148" y="3428999"/>
            <a:ext cx="8669701" cy="215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5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4" y="0"/>
            <a:ext cx="8712196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9215968" y="770471"/>
            <a:ext cx="2760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Opferfürsorgeakten nach der ersten Sortierung, Fotoaufnahme 2006</a:t>
            </a:r>
          </a:p>
        </p:txBody>
      </p:sp>
    </p:spTree>
    <p:extLst>
      <p:ext uri="{BB962C8B-B14F-4D97-AF65-F5344CB8AC3E}">
        <p14:creationId xmlns:p14="http://schemas.microsoft.com/office/powerpoint/2010/main" val="337478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536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9956800" y="677334"/>
            <a:ext cx="223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Mit Signaturen versehene Archivalien geordnet abgelegt in säurefreie Kartons, </a:t>
            </a:r>
            <a:r>
              <a:rPr lang="de-AT" dirty="0" err="1"/>
              <a:t>Fotoaufname</a:t>
            </a:r>
            <a:r>
              <a:rPr lang="de-AT" dirty="0"/>
              <a:t>: 2015</a:t>
            </a:r>
          </a:p>
        </p:txBody>
      </p:sp>
    </p:spTree>
    <p:extLst>
      <p:ext uri="{BB962C8B-B14F-4D97-AF65-F5344CB8AC3E}">
        <p14:creationId xmlns:p14="http://schemas.microsoft.com/office/powerpoint/2010/main" val="219768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" r="41460" b="3591"/>
          <a:stretch/>
        </p:blipFill>
        <p:spPr bwMode="auto">
          <a:xfrm>
            <a:off x="381000" y="0"/>
            <a:ext cx="10299491" cy="6864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90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" r="42162" b="3295"/>
          <a:stretch/>
        </p:blipFill>
        <p:spPr bwMode="auto">
          <a:xfrm>
            <a:off x="1064302" y="0"/>
            <a:ext cx="98710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536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20527" t="24548" r="1790" b="18217"/>
          <a:stretch/>
        </p:blipFill>
        <p:spPr>
          <a:xfrm>
            <a:off x="0" y="0"/>
            <a:ext cx="11742821" cy="692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0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 r="54137" b="3562"/>
          <a:stretch/>
        </p:blipFill>
        <p:spPr bwMode="auto">
          <a:xfrm>
            <a:off x="-1" y="0"/>
            <a:ext cx="591974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" r="52290" b="3414"/>
          <a:stretch/>
        </p:blipFill>
        <p:spPr bwMode="auto">
          <a:xfrm>
            <a:off x="6050279" y="0"/>
            <a:ext cx="61191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934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37200" cy="6858000"/>
          </a:xfrm>
          <a:prstGeom prst="rect">
            <a:avLst/>
          </a:prstGeom>
        </p:spPr>
      </p:pic>
      <p:pic>
        <p:nvPicPr>
          <p:cNvPr id="3" name="Picture 2" descr="C:\Users\Uslu-pauer\Desktop\Neuer Ordner\Fried01a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757" y="0"/>
            <a:ext cx="58792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05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lu-pauer\Desktop\Neuer Ordner\Winter Ernst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716" y="0"/>
            <a:ext cx="48985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73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95300" y="584200"/>
            <a:ext cx="112268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Demographische Angaben</a:t>
            </a:r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endParaRPr lang="de-A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AT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1934</a:t>
            </a:r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	</a:t>
            </a:r>
            <a:r>
              <a:rPr lang="de-AT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176.000</a:t>
            </a: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Jüdinnen/Juden </a:t>
            </a:r>
            <a:r>
              <a:rPr lang="de-AT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Wien  </a:t>
            </a:r>
          </a:p>
          <a:p>
            <a:endParaRPr lang="de-AT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AT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1938: 	180.000 </a:t>
            </a: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Jüdinnen/Juden </a:t>
            </a:r>
            <a:r>
              <a:rPr lang="de-AT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Wien</a:t>
            </a:r>
          </a:p>
          <a:p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de-AT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220.000</a:t>
            </a:r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Jüdinnen/Juden </a:t>
            </a:r>
            <a:r>
              <a:rPr lang="de-AT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ganz Österreich</a:t>
            </a:r>
          </a:p>
          <a:p>
            <a:endParaRPr lang="de-A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AT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Bis </a:t>
            </a:r>
            <a:r>
              <a:rPr lang="de-A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Ende 1941 </a:t>
            </a: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gelang rund </a:t>
            </a:r>
            <a:r>
              <a:rPr lang="de-A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120.000 </a:t>
            </a:r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Jüdinnen/Juden die </a:t>
            </a:r>
            <a:r>
              <a:rPr lang="de-A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Flucht</a:t>
            </a: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ins </a:t>
            </a:r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Ausland.</a:t>
            </a:r>
          </a:p>
          <a:p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A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AT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Bis </a:t>
            </a:r>
            <a:r>
              <a:rPr lang="de-A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Kriegsende 1945</a:t>
            </a: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wurden </a:t>
            </a:r>
            <a:r>
              <a:rPr lang="de-A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48.000 </a:t>
            </a: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Jüdinnen/Juden </a:t>
            </a:r>
            <a:r>
              <a:rPr lang="de-AT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deportiert.</a:t>
            </a:r>
            <a:endParaRPr lang="de-A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AT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AT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65.000</a:t>
            </a:r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Jüdinnen/Juden </a:t>
            </a:r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wurden ermordet (Opfer der </a:t>
            </a:r>
            <a:r>
              <a:rPr lang="de-AT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Shoah</a:t>
            </a:r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  <a:endParaRPr lang="de-A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A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de-A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AT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2014: 	8.500 </a:t>
            </a: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Mitglieder </a:t>
            </a:r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Wien </a:t>
            </a:r>
            <a:endParaRPr lang="de-A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de-AT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AT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6319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" t="1322" r="2479" b="1758"/>
          <a:stretch/>
        </p:blipFill>
        <p:spPr bwMode="auto">
          <a:xfrm>
            <a:off x="163981" y="0"/>
            <a:ext cx="5337663" cy="684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0"/>
            <a:ext cx="5593080" cy="68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70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99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0"/>
            <a:ext cx="8647129" cy="6123113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939800" y="6311900"/>
            <a:ext cx="751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Deportationsbestätigung aus Prag, 1962</a:t>
            </a:r>
            <a:endParaRPr lang="de-A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85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37815" y="392363"/>
            <a:ext cx="11529595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AT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Rechtliche Voraussetzungen</a:t>
            </a:r>
          </a:p>
          <a:p>
            <a:pPr lvl="0"/>
            <a:endParaRPr lang="de-A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Archivbenutzungsordnung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Formular </a:t>
            </a: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„Benutzerbogen und </a:t>
            </a:r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Benutzungserklärung“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Formular </a:t>
            </a: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„Genehmigung zur Veröffentlichung von Archivgut</a:t>
            </a:r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endParaRPr lang="de-A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Leihvertrag zur Ausleihung von </a:t>
            </a:r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Archivgut</a:t>
            </a:r>
            <a:endParaRPr lang="de-A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Übernahmeverträge von Nachlässen von Privatpersonen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Formular </a:t>
            </a: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„Ansuchen um </a:t>
            </a:r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Schutzfristverkürzung“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Restaurierungspläne</a:t>
            </a:r>
            <a:endParaRPr lang="de-A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Langfristige Skartierungspläne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Aktenübernahme und Übergabemodalitäten an das Archiv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Archiv-Gebührenordnung betreffend Reprokosten, Leihgaben, Rechercheaufwand, Beratung, Gutachten, usw.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Recherchefolder</a:t>
            </a:r>
          </a:p>
          <a:p>
            <a:endParaRPr lang="de-A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56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857" y="51523"/>
            <a:ext cx="4944285" cy="675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7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97777" y="306046"/>
            <a:ext cx="4572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 </a:t>
            </a:r>
            <a:r>
              <a:rPr lang="pt-B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N T A K </a:t>
            </a:r>
            <a:r>
              <a:rPr lang="pt-BR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</a:p>
          <a:p>
            <a:endParaRPr lang="pt-BR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AT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Archiv der IKG Wien</a:t>
            </a:r>
          </a:p>
          <a:p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</a:t>
            </a: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Susanne Uslu-</a:t>
            </a:r>
            <a:r>
              <a:rPr lang="de-AT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Pauer</a:t>
            </a: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Mail: </a:t>
            </a: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s.uslu-pauer@ikg-wien.at </a:t>
            </a:r>
            <a:endParaRPr lang="de-AT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Fax</a:t>
            </a: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+43-1-531 04-219 </a:t>
            </a:r>
            <a:endParaRPr lang="fr-FR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A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Adresse</a:t>
            </a:r>
          </a:p>
          <a:p>
            <a:r>
              <a:rPr lang="de-AT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Desider</a:t>
            </a:r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-Friedmann-Platz </a:t>
            </a: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  <a:p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1010 Wien, Österreich</a:t>
            </a:r>
          </a:p>
          <a:p>
            <a:endParaRPr lang="de-AT" dirty="0"/>
          </a:p>
          <a:p>
            <a:endParaRPr lang="de-AT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388" y="0"/>
            <a:ext cx="6609347" cy="495174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352926" y="5368758"/>
            <a:ext cx="113578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Wir bitten um rechtzeitige Terminvereinbarung. </a:t>
            </a:r>
            <a:endParaRPr lang="de-A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Auf </a:t>
            </a: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Grund </a:t>
            </a:r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zahlreicher Anfragen </a:t>
            </a: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kann es </a:t>
            </a:r>
            <a:r>
              <a:rPr lang="de-A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bei der Beantwortung zu längeren </a:t>
            </a: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Warte- und Bearbeitungszeiten kommen.</a:t>
            </a:r>
          </a:p>
        </p:txBody>
      </p:sp>
    </p:spTree>
    <p:extLst>
      <p:ext uri="{BB962C8B-B14F-4D97-AF65-F5344CB8AC3E}">
        <p14:creationId xmlns:p14="http://schemas.microsoft.com/office/powerpoint/2010/main" val="327683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5" t="48617" r="49649" b="33380"/>
          <a:stretch/>
        </p:blipFill>
        <p:spPr>
          <a:xfrm>
            <a:off x="0" y="190500"/>
            <a:ext cx="12168453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9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00" y="0"/>
            <a:ext cx="7950200" cy="6862459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9410700" y="5929868"/>
            <a:ext cx="317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Quelle: 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de.wikipedia.org</a:t>
            </a:r>
            <a:endParaRPr lang="de-A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71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1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2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9728201" y="670468"/>
            <a:ext cx="2540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Archivalien und Auswanderungskartei im </a:t>
            </a:r>
            <a:r>
              <a:rPr lang="de-A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Keller unterhalb der Synagoge</a:t>
            </a:r>
            <a:r>
              <a:rPr lang="de-A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endParaRPr lang="de-AT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A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Foto </a:t>
            </a:r>
            <a:r>
              <a:rPr lang="de-A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1986, </a:t>
            </a:r>
            <a:r>
              <a:rPr lang="de-A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Ernst </a:t>
            </a:r>
            <a:r>
              <a:rPr lang="de-A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Meir </a:t>
            </a:r>
            <a:r>
              <a:rPr lang="de-A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Stern</a:t>
            </a:r>
            <a:endParaRPr lang="de-A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13" y="-6857"/>
            <a:ext cx="9560014" cy="686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3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685868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9685868" y="897471"/>
            <a:ext cx="2506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Archivalien im Keller unterhalb der Synagoge, Foto </a:t>
            </a:r>
            <a:r>
              <a:rPr lang="de-A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1986, Ernst Meir Stern</a:t>
            </a:r>
            <a:endParaRPr lang="de-A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41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320066" cy="634149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0" y="6421882"/>
            <a:ext cx="9025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Bestand aus der </a:t>
            </a:r>
            <a:r>
              <a:rPr lang="de-A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Herklotzgasse</a:t>
            </a:r>
            <a:r>
              <a:rPr lang="de-A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A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Fotoaufnahme </a:t>
            </a:r>
            <a:r>
              <a:rPr lang="de-A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2001</a:t>
            </a:r>
          </a:p>
        </p:txBody>
      </p:sp>
    </p:spTree>
    <p:extLst>
      <p:ext uri="{BB962C8B-B14F-4D97-AF65-F5344CB8AC3E}">
        <p14:creationId xmlns:p14="http://schemas.microsoft.com/office/powerpoint/2010/main" val="202410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300</Words>
  <Application>Microsoft Office PowerPoint</Application>
  <PresentationFormat>Breitbild</PresentationFormat>
  <Paragraphs>97</Paragraphs>
  <Slides>35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Tahoma</vt:lpstr>
      <vt:lpstr>Office Theme</vt:lpstr>
      <vt:lpstr>Das Archiv der  Israelitischen Kultusgemeinde Wien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Susanne Uslu-Pauer</dc:creator>
  <cp:lastModifiedBy>Susanne Uslu-Pauer</cp:lastModifiedBy>
  <cp:revision>72</cp:revision>
  <dcterms:created xsi:type="dcterms:W3CDTF">2015-10-05T12:55:07Z</dcterms:created>
  <dcterms:modified xsi:type="dcterms:W3CDTF">2015-10-18T16:41:04Z</dcterms:modified>
</cp:coreProperties>
</file>