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58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0693400" cy="7562850"/>
  <p:notesSz cx="106934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5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2540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1483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5757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9930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8956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3576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0196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91386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7614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2689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6559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594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7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41960"/>
            <a:ext cx="10691622" cy="72180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57821" y="4783201"/>
            <a:ext cx="8049234" cy="238255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901979" y="4783201"/>
            <a:ext cx="1789642" cy="27768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57821" y="7160691"/>
            <a:ext cx="8049234" cy="39931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10692130" cy="342265"/>
          </a:xfrm>
          <a:custGeom>
            <a:avLst/>
            <a:gdLst/>
            <a:ahLst/>
            <a:cxnLst/>
            <a:rect l="l" t="t" r="r" b="b"/>
            <a:pathLst>
              <a:path w="10692130" h="342265">
                <a:moveTo>
                  <a:pt x="0" y="341985"/>
                </a:moveTo>
                <a:lnTo>
                  <a:pt x="10691964" y="341985"/>
                </a:lnTo>
                <a:lnTo>
                  <a:pt x="10691964" y="25"/>
                </a:lnTo>
                <a:lnTo>
                  <a:pt x="0" y="25"/>
                </a:lnTo>
                <a:lnTo>
                  <a:pt x="0" y="341985"/>
                </a:lnTo>
              </a:path>
            </a:pathLst>
          </a:custGeom>
          <a:solidFill>
            <a:srgbClr val="AC15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929604" y="12"/>
            <a:ext cx="3933685" cy="3330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97826" y="12"/>
            <a:ext cx="3990924" cy="3330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3"/>
            <a:ext cx="9624059" cy="121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5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http://www.voea.at/tl_files/content/Leitbild/ICA_2010_UDA_DE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voea.at/leitbild.html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sekretariat@voea.at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928100" y="534514"/>
            <a:ext cx="1588503" cy="931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49215" y="333044"/>
            <a:ext cx="1119949" cy="466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40078" y="12"/>
            <a:ext cx="1138230" cy="333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hteck 11"/>
          <p:cNvSpPr/>
          <p:nvPr/>
        </p:nvSpPr>
        <p:spPr>
          <a:xfrm>
            <a:off x="927100" y="2562225"/>
            <a:ext cx="91440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800" b="1" dirty="0" smtClean="0"/>
              <a:t>Der VÖA vereint Archivarinnen und Archivare aus allen Archivzweigen. Er ist die Berufsorganisation für das österreichische Archivwesen.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In seiner Arbeit folgt er den Grundsätzen, die in unserem </a:t>
            </a:r>
            <a:r>
              <a:rPr lang="de-DE" sz="2800" b="1" dirty="0" smtClean="0">
                <a:hlinkClick r:id="rId6"/>
              </a:rPr>
              <a:t>Leitbild </a:t>
            </a:r>
            <a:r>
              <a:rPr lang="de-DE" sz="2800" b="1" dirty="0" smtClean="0"/>
              <a:t>und in der </a:t>
            </a:r>
            <a:r>
              <a:rPr lang="de-DE" sz="2800" b="1" dirty="0" smtClean="0">
                <a:hlinkClick r:id="rId7"/>
              </a:rPr>
              <a:t>"Weltweiten allgemeinen Erklärung über Archive"</a:t>
            </a:r>
            <a:r>
              <a:rPr lang="de-DE" sz="2800" b="1" dirty="0" smtClean="0"/>
              <a:t> definiert sind. </a:t>
            </a:r>
            <a:endParaRPr lang="de-DE" sz="2800" b="1" dirty="0"/>
          </a:p>
        </p:txBody>
      </p:sp>
      <p:sp>
        <p:nvSpPr>
          <p:cNvPr id="13" name="Rechteck 12"/>
          <p:cNvSpPr/>
          <p:nvPr/>
        </p:nvSpPr>
        <p:spPr>
          <a:xfrm>
            <a:off x="393700" y="1647825"/>
            <a:ext cx="998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Verband Österreichischer Archivarinnen und Archivare</a:t>
            </a:r>
            <a:endParaRPr lang="de-DE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928100" y="534514"/>
            <a:ext cx="1588503" cy="931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49215" y="333044"/>
            <a:ext cx="1119949" cy="466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40078" y="12"/>
            <a:ext cx="1138230" cy="333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hteck 11"/>
          <p:cNvSpPr/>
          <p:nvPr/>
        </p:nvSpPr>
        <p:spPr>
          <a:xfrm>
            <a:off x="989593" y="2409825"/>
            <a:ext cx="88392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4000" b="1" dirty="0" smtClean="0"/>
              <a:t>www.voea.at</a:t>
            </a:r>
          </a:p>
          <a:p>
            <a:endParaRPr lang="de-AT" sz="3200" dirty="0" smtClean="0"/>
          </a:p>
          <a:p>
            <a:r>
              <a:rPr lang="de-AT" sz="3200" b="1" dirty="0" smtClean="0"/>
              <a:t>Verband </a:t>
            </a:r>
            <a:r>
              <a:rPr lang="de-AT" sz="3200" b="1" dirty="0"/>
              <a:t>Österreichischer Archivarinnen und Archivare</a:t>
            </a:r>
            <a:br>
              <a:rPr lang="de-AT" sz="3200" b="1" dirty="0"/>
            </a:br>
            <a:r>
              <a:rPr lang="de-AT" sz="3200" b="1" dirty="0"/>
              <a:t>p. A. Archiv der Universität Wien</a:t>
            </a:r>
            <a:br>
              <a:rPr lang="de-AT" sz="3200" b="1" dirty="0"/>
            </a:br>
            <a:r>
              <a:rPr lang="de-AT" sz="3200" b="1" dirty="0"/>
              <a:t>Postgasse 9</a:t>
            </a:r>
            <a:br>
              <a:rPr lang="de-AT" sz="3200" b="1" dirty="0"/>
            </a:br>
            <a:r>
              <a:rPr lang="de-AT" sz="3200" b="1" dirty="0"/>
              <a:t>1010 Wien </a:t>
            </a:r>
          </a:p>
          <a:p>
            <a:r>
              <a:rPr lang="de-AT" sz="3200" b="1" dirty="0">
                <a:hlinkClick r:id="rId6"/>
              </a:rPr>
              <a:t>sekretariat@voea.at</a:t>
            </a:r>
            <a:r>
              <a:rPr lang="de-AT" sz="2800" dirty="0"/>
              <a:t/>
            </a:r>
            <a:br>
              <a:rPr lang="de-AT" sz="2800" dirty="0"/>
            </a:br>
            <a:endParaRPr lang="de-AT" sz="2800" dirty="0">
              <a:effectLst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93700" y="1647825"/>
            <a:ext cx="998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Verband Österreichischer Archivarinnen und Archivare</a:t>
            </a:r>
            <a:endParaRPr lang="de-DE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20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928100" y="534514"/>
            <a:ext cx="1588503" cy="931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49215" y="333044"/>
            <a:ext cx="1119949" cy="466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40078" y="12"/>
            <a:ext cx="1138230" cy="333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hteck 11"/>
          <p:cNvSpPr/>
          <p:nvPr/>
        </p:nvSpPr>
        <p:spPr>
          <a:xfrm>
            <a:off x="989593" y="3979485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4800" b="1" dirty="0" smtClean="0"/>
              <a:t>Danke für Ihre Aufmerksamkeit!</a:t>
            </a:r>
            <a:r>
              <a:rPr lang="de-AT" sz="4800" b="1" dirty="0"/>
              <a:t/>
            </a:r>
            <a:br>
              <a:rPr lang="de-AT" sz="4800" b="1" dirty="0"/>
            </a:br>
            <a:endParaRPr lang="de-AT" sz="4800" b="1" dirty="0">
              <a:effectLst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93700" y="1647825"/>
            <a:ext cx="998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Verband Österreichischer Archivarinnen und Archivare</a:t>
            </a:r>
            <a:endParaRPr lang="de-DE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4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928100" y="534514"/>
            <a:ext cx="1588503" cy="931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49215" y="333044"/>
            <a:ext cx="1119949" cy="466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40078" y="12"/>
            <a:ext cx="1138230" cy="333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hteck 11"/>
          <p:cNvSpPr/>
          <p:nvPr/>
        </p:nvSpPr>
        <p:spPr>
          <a:xfrm>
            <a:off x="1003300" y="2904262"/>
            <a:ext cx="91440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b="1" dirty="0" smtClean="0"/>
              <a:t>Das Leitbild definiert</a:t>
            </a:r>
          </a:p>
          <a:p>
            <a:endParaRPr lang="de-DE" sz="2800" b="1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die gesellschaftliche Rolle von Archivarinnen und Archivaren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b="1" dirty="0" smtClean="0"/>
              <a:t>den Dienstleistungscharakter unserer Tätigkeit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b="1" dirty="0" smtClean="0"/>
              <a:t>die fachliche Kompetenz von Archivarinnen und Archivaren</a:t>
            </a:r>
            <a:endParaRPr lang="de-DE" sz="2800" b="1" dirty="0" smtClean="0"/>
          </a:p>
          <a:p>
            <a:endParaRPr lang="de-DE" sz="2800" dirty="0" smtClean="0"/>
          </a:p>
        </p:txBody>
      </p:sp>
      <p:sp>
        <p:nvSpPr>
          <p:cNvPr id="13" name="Rechteck 12"/>
          <p:cNvSpPr/>
          <p:nvPr/>
        </p:nvSpPr>
        <p:spPr>
          <a:xfrm>
            <a:off x="393700" y="1647825"/>
            <a:ext cx="998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Verband Österreichischer Archivarinnen und Archivare</a:t>
            </a:r>
            <a:endParaRPr lang="de-DE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743987" y="1488060"/>
            <a:ext cx="7330404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de-AT" sz="5400" b="1" spc="45" dirty="0" smtClean="0">
                <a:solidFill>
                  <a:srgbClr val="231F20"/>
                </a:solidFill>
                <a:latin typeface="+mj-lt"/>
                <a:cs typeface="Arial"/>
              </a:rPr>
              <a:t>TÄTIGKEITEN DES VÖA</a:t>
            </a:r>
            <a:endParaRPr sz="5400" dirty="0">
              <a:latin typeface="+mj-lt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2562225"/>
            <a:ext cx="9785350" cy="4524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Förderung des Archivwesens und seiner wissenschaftlichen Belange</a:t>
            </a: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Interessensvertretung für Mitglieder</a:t>
            </a: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Aus- und Weiterbildung</a:t>
            </a: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Information über neue Entwicklungen</a:t>
            </a: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Zusammenarbeit mit fachverwandten Berufsvereinigungen europäischer Länder</a:t>
            </a:r>
          </a:p>
        </p:txBody>
      </p:sp>
      <p:sp>
        <p:nvSpPr>
          <p:cNvPr id="5" name="object 5"/>
          <p:cNvSpPr/>
          <p:nvPr/>
        </p:nvSpPr>
        <p:spPr>
          <a:xfrm>
            <a:off x="8928100" y="534514"/>
            <a:ext cx="1588503" cy="931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49215" y="333044"/>
            <a:ext cx="1119949" cy="466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40078" y="12"/>
            <a:ext cx="1138230" cy="333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6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743987" y="1488060"/>
            <a:ext cx="7330404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de-AT" sz="5400" b="1" spc="45" dirty="0" smtClean="0">
                <a:solidFill>
                  <a:srgbClr val="231F20"/>
                </a:solidFill>
                <a:latin typeface="+mj-lt"/>
                <a:cs typeface="Arial"/>
              </a:rPr>
              <a:t>TÄTIGKEITEN DES VÖA</a:t>
            </a:r>
            <a:endParaRPr sz="5400" dirty="0">
              <a:latin typeface="+mj-lt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8100" y="534514"/>
            <a:ext cx="1588503" cy="931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49215" y="333044"/>
            <a:ext cx="1119949" cy="466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40078" y="12"/>
            <a:ext cx="1138230" cy="333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4"/>
          <p:cNvSpPr txBox="1"/>
          <p:nvPr/>
        </p:nvSpPr>
        <p:spPr>
          <a:xfrm>
            <a:off x="444500" y="2911995"/>
            <a:ext cx="9785350" cy="3162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Fachzeitschrift SCRINIUM</a:t>
            </a:r>
            <a:endParaRPr lang="de-DE" sz="2800" b="1" u="sng" dirty="0" smtClean="0"/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Vertretung in internationalen Gremien</a:t>
            </a: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Mitgestaltung der universitären Archivausbildung</a:t>
            </a: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akademische Lehre im Bereich der Archivwissenschaft durch Archivarinnen und Archivare</a:t>
            </a:r>
            <a:endParaRPr sz="28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066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928100" y="534514"/>
            <a:ext cx="1588503" cy="931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49215" y="333044"/>
            <a:ext cx="1119949" cy="466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40078" y="12"/>
            <a:ext cx="1138230" cy="333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hteck 11"/>
          <p:cNvSpPr/>
          <p:nvPr/>
        </p:nvSpPr>
        <p:spPr>
          <a:xfrm>
            <a:off x="1003300" y="2409825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b="1" dirty="0" smtClean="0"/>
              <a:t>Organisation</a:t>
            </a:r>
          </a:p>
          <a:p>
            <a:endParaRPr lang="de-DE" sz="2800" b="1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Vorstand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b="1" dirty="0" smtClean="0"/>
              <a:t>Fachgruppen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000" b="1" dirty="0" smtClean="0"/>
              <a:t>FG Archive der anerkannten Kirchen und Religionsgemeinschaften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000" b="1" dirty="0" smtClean="0"/>
              <a:t>FG Universitätsarchivarinnen und –</a:t>
            </a:r>
            <a:r>
              <a:rPr lang="de-AT" sz="2000" b="1" dirty="0" err="1" smtClean="0"/>
              <a:t>archivare</a:t>
            </a:r>
            <a:r>
              <a:rPr lang="de-AT" sz="2000" b="1" dirty="0" smtClean="0"/>
              <a:t> und Archivarinnen und Archivare wissenschaftlicher Einrichtungen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b="1" dirty="0" smtClean="0"/>
              <a:t>Arbeitsgruppen</a:t>
            </a:r>
            <a:endParaRPr lang="de-DE" sz="2800" b="1" dirty="0" smtClean="0"/>
          </a:p>
          <a:p>
            <a:endParaRPr lang="de-DE" sz="2800" dirty="0" smtClean="0"/>
          </a:p>
        </p:txBody>
      </p:sp>
      <p:sp>
        <p:nvSpPr>
          <p:cNvPr id="13" name="Rechteck 12"/>
          <p:cNvSpPr/>
          <p:nvPr/>
        </p:nvSpPr>
        <p:spPr>
          <a:xfrm>
            <a:off x="393700" y="1647825"/>
            <a:ext cx="998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Verband Österreichischer Archivarinnen und Archivare</a:t>
            </a:r>
            <a:endParaRPr lang="de-DE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9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928100" y="534514"/>
            <a:ext cx="1588503" cy="931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49215" y="333044"/>
            <a:ext cx="1119949" cy="466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40078" y="12"/>
            <a:ext cx="1138230" cy="333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hteck 11"/>
          <p:cNvSpPr/>
          <p:nvPr/>
        </p:nvSpPr>
        <p:spPr>
          <a:xfrm>
            <a:off x="989593" y="2409825"/>
            <a:ext cx="88392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b="1" dirty="0" smtClean="0"/>
              <a:t>Aktuell tätige Arbeitsgruppen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Aus- und Weiterbildung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b="1" dirty="0" smtClean="0"/>
              <a:t>Justizakten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b="1" dirty="0" smtClean="0"/>
              <a:t>Records Management</a:t>
            </a:r>
            <a:endParaRPr lang="de-AT" sz="2000" b="1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b="1" dirty="0" smtClean="0"/>
              <a:t>Standardisierung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b="1" dirty="0" err="1" smtClean="0"/>
              <a:t>Archivische</a:t>
            </a:r>
            <a:r>
              <a:rPr lang="de-AT" sz="2800" b="1" dirty="0" smtClean="0"/>
              <a:t> Kompetenzen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b="1" dirty="0" smtClean="0"/>
              <a:t>Archivnutzung und Gebühren</a:t>
            </a:r>
            <a:endParaRPr lang="de-DE" sz="2800" dirty="0" smtClean="0"/>
          </a:p>
        </p:txBody>
      </p:sp>
      <p:sp>
        <p:nvSpPr>
          <p:cNvPr id="13" name="Rechteck 12"/>
          <p:cNvSpPr/>
          <p:nvPr/>
        </p:nvSpPr>
        <p:spPr>
          <a:xfrm>
            <a:off x="393700" y="1647825"/>
            <a:ext cx="998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Verband Österreichischer Archivarinnen und Archivare</a:t>
            </a:r>
            <a:endParaRPr lang="de-DE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10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928100" y="534514"/>
            <a:ext cx="1588503" cy="931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49215" y="333044"/>
            <a:ext cx="1119949" cy="466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40078" y="12"/>
            <a:ext cx="1138230" cy="333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hteck 11"/>
          <p:cNvSpPr/>
          <p:nvPr/>
        </p:nvSpPr>
        <p:spPr>
          <a:xfrm>
            <a:off x="989593" y="2409825"/>
            <a:ext cx="88392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b="1" dirty="0" smtClean="0"/>
              <a:t>Unser Bildungsangebot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Grundkurse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AT" sz="2400" b="1" dirty="0" smtClean="0"/>
              <a:t>sind eine zertifizierte Grundausbildung für an Archiven tätige Personen ohne  archivfachliche Ausbildung. </a:t>
            </a:r>
            <a:endParaRPr lang="de-DE" sz="2400" b="1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b="1" dirty="0" smtClean="0"/>
              <a:t>Workshops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AT" sz="2400" b="1" dirty="0" smtClean="0"/>
              <a:t>behandeln aktuelle Fragen und Probleme des Archivwesens. Ihre Ergebnisse werden als Empfehlungen für die konkrete Archivarbeit zur Verfügung gestellt.</a:t>
            </a:r>
            <a:endParaRPr lang="de-DE" sz="2400" dirty="0" smtClean="0"/>
          </a:p>
        </p:txBody>
      </p:sp>
      <p:sp>
        <p:nvSpPr>
          <p:cNvPr id="13" name="Rechteck 12"/>
          <p:cNvSpPr/>
          <p:nvPr/>
        </p:nvSpPr>
        <p:spPr>
          <a:xfrm>
            <a:off x="393700" y="1647825"/>
            <a:ext cx="998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Verband Österreichischer Archivarinnen und Archivare</a:t>
            </a:r>
            <a:endParaRPr lang="de-DE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1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928100" y="534514"/>
            <a:ext cx="1588503" cy="931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49215" y="333044"/>
            <a:ext cx="1119949" cy="466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40078" y="12"/>
            <a:ext cx="1138230" cy="333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hteck 11"/>
          <p:cNvSpPr/>
          <p:nvPr/>
        </p:nvSpPr>
        <p:spPr>
          <a:xfrm>
            <a:off x="989593" y="2409825"/>
            <a:ext cx="8839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b="1" dirty="0" smtClean="0"/>
              <a:t>Unser Bildungsangebot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Fortbildungsmodule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AT" sz="2400" b="1" dirty="0"/>
              <a:t>d</a:t>
            </a:r>
            <a:r>
              <a:rPr lang="de-AT" sz="2400" b="1" dirty="0" smtClean="0"/>
              <a:t>ienen der beruflichen Weiterbildung in speziellen Fachbereichen.</a:t>
            </a:r>
            <a:endParaRPr lang="de-DE" sz="2400" b="1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b="1" dirty="0" smtClean="0"/>
              <a:t>Österreichischer Archivtag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AT" sz="2400" b="1" dirty="0" smtClean="0"/>
              <a:t>Findet zweijährlich statt und ist eine Plattform für den fachlichen Austausch, für Diskussionen und Fragen.</a:t>
            </a:r>
            <a:endParaRPr lang="de-DE" sz="2400" dirty="0" smtClean="0"/>
          </a:p>
        </p:txBody>
      </p:sp>
      <p:sp>
        <p:nvSpPr>
          <p:cNvPr id="13" name="Rechteck 12"/>
          <p:cNvSpPr/>
          <p:nvPr/>
        </p:nvSpPr>
        <p:spPr>
          <a:xfrm>
            <a:off x="393700" y="1647825"/>
            <a:ext cx="998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Verband Österreichischer Archivarinnen und Archivare</a:t>
            </a:r>
            <a:endParaRPr lang="de-DE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6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928100" y="534514"/>
            <a:ext cx="1588503" cy="931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49215" y="333044"/>
            <a:ext cx="1119949" cy="466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40078" y="12"/>
            <a:ext cx="1138230" cy="333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hteck 11"/>
          <p:cNvSpPr/>
          <p:nvPr/>
        </p:nvSpPr>
        <p:spPr>
          <a:xfrm>
            <a:off x="989593" y="2409825"/>
            <a:ext cx="8839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b="1" dirty="0" smtClean="0"/>
              <a:t>Unser Bildungsangebot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 smtClean="0"/>
              <a:t>Fortbildungsmodule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AT" sz="2400" b="1" dirty="0"/>
              <a:t>d</a:t>
            </a:r>
            <a:r>
              <a:rPr lang="de-AT" sz="2400" b="1" dirty="0" smtClean="0"/>
              <a:t>ienen der beruflichen Weiterbildung in speziellen Fachbereichen.</a:t>
            </a:r>
            <a:endParaRPr lang="de-DE" sz="2400" b="1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b="1" dirty="0" smtClean="0"/>
              <a:t>Österreichischer Archivtag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AT" sz="2400" b="1" dirty="0" smtClean="0"/>
              <a:t>Findet zweijährlich statt und ist eine Plattform für den fachlichen Austausch, für Diskussionen und Fragen.</a:t>
            </a:r>
            <a:endParaRPr lang="de-DE" sz="2400" dirty="0" smtClean="0"/>
          </a:p>
        </p:txBody>
      </p:sp>
      <p:sp>
        <p:nvSpPr>
          <p:cNvPr id="13" name="Rechteck 12"/>
          <p:cNvSpPr/>
          <p:nvPr/>
        </p:nvSpPr>
        <p:spPr>
          <a:xfrm>
            <a:off x="393700" y="1647825"/>
            <a:ext cx="998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Verband Österreichischer Archivarinnen und Archivare</a:t>
            </a:r>
            <a:endParaRPr lang="de-DE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27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305</Words>
  <Application>Microsoft Office PowerPoint</Application>
  <PresentationFormat>Benutzerdefiniert</PresentationFormat>
  <Paragraphs>61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EntwürfePhase2.indd</dc:title>
  <dc:creator>Rosner Willibald, (K2)</dc:creator>
  <cp:lastModifiedBy>Willibald Rosner</cp:lastModifiedBy>
  <cp:revision>8</cp:revision>
  <dcterms:created xsi:type="dcterms:W3CDTF">2015-05-05T15:38:04Z</dcterms:created>
  <dcterms:modified xsi:type="dcterms:W3CDTF">2015-11-10T09:53:07Z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2010-04-05T00:00:00Z</vt:filetime>
  </property>
  <property fmtid="{D5CDD505-2E9C-101B-9397-08002B2CF9AE}" pid="3" name="LastSaved">
    <vt:filetime>2015-05-05T00:00:00Z</vt:filetime>
  </property>
</Properties>
</file>