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44"/>
  </p:notesMasterIdLst>
  <p:sldIdLst>
    <p:sldId id="276" r:id="rId2"/>
    <p:sldId id="330" r:id="rId3"/>
    <p:sldId id="297" r:id="rId4"/>
    <p:sldId id="298" r:id="rId5"/>
    <p:sldId id="299" r:id="rId6"/>
    <p:sldId id="300" r:id="rId7"/>
    <p:sldId id="305" r:id="rId8"/>
    <p:sldId id="302" r:id="rId9"/>
    <p:sldId id="306" r:id="rId10"/>
    <p:sldId id="301" r:id="rId11"/>
    <p:sldId id="294" r:id="rId12"/>
    <p:sldId id="270" r:id="rId13"/>
    <p:sldId id="271" r:id="rId14"/>
    <p:sldId id="312" r:id="rId15"/>
    <p:sldId id="296" r:id="rId16"/>
    <p:sldId id="281" r:id="rId17"/>
    <p:sldId id="329" r:id="rId18"/>
    <p:sldId id="308" r:id="rId19"/>
    <p:sldId id="283" r:id="rId20"/>
    <p:sldId id="284" r:id="rId21"/>
    <p:sldId id="285" r:id="rId22"/>
    <p:sldId id="288" r:id="rId23"/>
    <p:sldId id="290" r:id="rId24"/>
    <p:sldId id="292" r:id="rId25"/>
    <p:sldId id="293" r:id="rId26"/>
    <p:sldId id="307" r:id="rId27"/>
    <p:sldId id="334" r:id="rId28"/>
    <p:sldId id="337" r:id="rId29"/>
    <p:sldId id="335" r:id="rId30"/>
    <p:sldId id="338" r:id="rId31"/>
    <p:sldId id="339" r:id="rId32"/>
    <p:sldId id="336" r:id="rId33"/>
    <p:sldId id="340" r:id="rId34"/>
    <p:sldId id="344" r:id="rId35"/>
    <p:sldId id="341" r:id="rId36"/>
    <p:sldId id="349" r:id="rId37"/>
    <p:sldId id="350" r:id="rId38"/>
    <p:sldId id="351" r:id="rId39"/>
    <p:sldId id="352" r:id="rId40"/>
    <p:sldId id="355" r:id="rId41"/>
    <p:sldId id="356" r:id="rId42"/>
    <p:sldId id="357" r:id="rId4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custShowLst>
    <p:custShow name="Allgemein" id="0">
      <p:sldLst>
        <p:sld r:id="rId2"/>
        <p:sld r:id="rId13"/>
        <p:sld r:id="rId14"/>
        <p:sld r:id="rId17"/>
        <p:sld r:id="rId27"/>
        <p:sld r:id="rId18"/>
        <p:sld r:id="rId19"/>
        <p:sld r:id="rId20"/>
        <p:sld r:id="rId24"/>
        <p:sld r:id="rId25"/>
        <p:sld r:id="rId26"/>
        <p:sld r:id="rId15"/>
        <p:sld r:id="rId4"/>
        <p:sld r:id="rId5"/>
        <p:sld r:id="rId6"/>
        <p:sld r:id="rId7"/>
        <p:sld r:id="rId11"/>
        <p:sld r:id="rId9"/>
        <p:sld r:id="rId12"/>
      </p:sldLst>
    </p:custShow>
    <p:custShow name="Genealogen" id="1">
      <p:sldLst>
        <p:sld r:id="rId2"/>
        <p:sld r:id="rId13"/>
        <p:sld r:id="rId17"/>
        <p:sld r:id="rId18"/>
        <p:sld r:id="rId19"/>
        <p:sld r:id="rId24"/>
        <p:sld r:id="rId6"/>
      </p:sldLst>
    </p:custShow>
    <p:custShow name="Archivare" id="2">
      <p:sldLst>
        <p:sld r:id="rId2"/>
        <p:sld r:id="rId18"/>
        <p:sld r:id="rId20"/>
        <p:sld r:id="rId22"/>
        <p:sld r:id="rId23"/>
        <p:sld r:id="rId24"/>
        <p:sld r:id="rId25"/>
        <p:sld r:id="rId12"/>
        <p:sld r:id="rId16"/>
        <p:sld r:id="rId4"/>
        <p:sld r:id="rId5"/>
        <p:sld r:id="rId6"/>
        <p:sld r:id="rId7"/>
        <p:sld r:id="rId11"/>
        <p:sld r:id="rId8"/>
        <p:sld r:id="rId10"/>
      </p:sldLst>
    </p:custShow>
    <p:custShow name="Studenten" id="3">
      <p:sldLst>
        <p:sld r:id="rId2"/>
        <p:sld r:id="rId13"/>
        <p:sld r:id="rId14"/>
        <p:sld r:id="rId17"/>
        <p:sld r:id="rId18"/>
        <p:sld r:id="rId19"/>
        <p:sld r:id="rId24"/>
        <p:sld r:id="rId25"/>
        <p:sld r:id="rId15"/>
      </p:sldLst>
    </p:custShow>
    <p:custShow name="Allgemein_kurz" id="4">
      <p:sldLst>
        <p:sld r:id="rId2"/>
        <p:sld r:id="rId13"/>
        <p:sld r:id="rId17"/>
        <p:sld r:id="rId27"/>
        <p:sld r:id="rId19"/>
        <p:sld r:id="rId24"/>
        <p:sld r:id="rId25"/>
        <p:sld r:id="rId26"/>
        <p:sld r:id="rId15"/>
        <p:sld r:id="rId5"/>
        <p:sld r:id="rId6"/>
      </p:sldLst>
    </p:custShow>
  </p:custShowLst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folHlink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7D9"/>
    <a:srgbClr val="FCA00A"/>
    <a:srgbClr val="F6A410"/>
    <a:srgbClr val="5796F3"/>
    <a:srgbClr val="FDDA9B"/>
    <a:srgbClr val="FFFF99"/>
    <a:srgbClr val="000000"/>
    <a:srgbClr val="F19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78" autoAdjust="0"/>
    <p:restoredTop sz="90929" autoAdjust="0"/>
  </p:normalViewPr>
  <p:slideViewPr>
    <p:cSldViewPr>
      <p:cViewPr>
        <p:scale>
          <a:sx n="75" d="100"/>
          <a:sy n="75" d="100"/>
        </p:scale>
        <p:origin x="-2112" y="-9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5278450363196127"/>
          <c:y val="2.0491803278688523E-2"/>
        </c:manualLayout>
      </c:layout>
      <c:overlay val="0"/>
      <c:spPr>
        <a:noFill/>
        <a:ln w="14015">
          <a:noFill/>
        </a:ln>
      </c:spPr>
      <c:txPr>
        <a:bodyPr/>
        <a:lstStyle/>
        <a:p>
          <a:pPr>
            <a:defRPr sz="662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1840193704600483"/>
          <c:y val="0.11475409836065574"/>
          <c:w val="0.64527845036319609"/>
          <c:h val="0.876024590163934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Tabelle1!$K$1</c:f>
              <c:strCache>
                <c:ptCount val="1"/>
                <c:pt idx="0">
                  <c:v>Bestellung</c:v>
                </c:pt>
              </c:strCache>
            </c:strRef>
          </c:tx>
          <c:spPr>
            <a:solidFill>
              <a:srgbClr val="FF0000"/>
            </a:solidFill>
            <a:ln w="7008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Tabelle1!$J$2:$J$82</c:f>
              <c:strCache>
                <c:ptCount val="81"/>
                <c:pt idx="0">
                  <c:v>Städtische Ämter</c:v>
                </c:pt>
                <c:pt idx="1">
                  <c:v>Alte Registratur</c:v>
                </c:pt>
                <c:pt idx="2">
                  <c:v>Hauptregistratur</c:v>
                </c:pt>
                <c:pt idx="3">
                  <c:v>Alte Ziviljustiz</c:v>
                </c:pt>
                <c:pt idx="4">
                  <c:v>Zivilgericht</c:v>
                </c:pt>
                <c:pt idx="5">
                  <c:v>Kriminalgericht</c:v>
                </c:pt>
                <c:pt idx="6">
                  <c:v>Sonderregistraturen</c:v>
                </c:pt>
                <c:pt idx="7">
                  <c:v>M.Abt. </c:v>
                </c:pt>
                <c:pt idx="8">
                  <c:v>M.Abt. 116</c:v>
                </c:pt>
                <c:pt idx="9">
                  <c:v>M.Abt. 119</c:v>
                </c:pt>
                <c:pt idx="10">
                  <c:v>M.Abt. 202</c:v>
                </c:pt>
                <c:pt idx="11">
                  <c:v>M.Abt. 209</c:v>
                </c:pt>
                <c:pt idx="12">
                  <c:v>M.Abt. 212</c:v>
                </c:pt>
                <c:pt idx="13">
                  <c:v>M.Abt. 236</c:v>
                </c:pt>
                <c:pt idx="14">
                  <c:v>MBA </c:v>
                </c:pt>
                <c:pt idx="15">
                  <c:v>Leitende Ämter und Behörden</c:v>
                </c:pt>
                <c:pt idx="16">
                  <c:v>Vertretungskörper</c:v>
                </c:pt>
                <c:pt idx="17">
                  <c:v>Städtische Anstalten und Fonds</c:v>
                </c:pt>
                <c:pt idx="18">
                  <c:v>Gemeinden</c:v>
                </c:pt>
                <c:pt idx="19">
                  <c:v>Matriken</c:v>
                </c:pt>
                <c:pt idx="20">
                  <c:v>Patrimoniale Verwaltung und Justiz</c:v>
                </c:pt>
                <c:pt idx="21">
                  <c:v>Grundbücher</c:v>
                </c:pt>
                <c:pt idx="22">
                  <c:v>Bezirkshauptmannschaften</c:v>
                </c:pt>
                <c:pt idx="23">
                  <c:v>Stadtschulrat (Landesschulrat)</c:v>
                </c:pt>
                <c:pt idx="24">
                  <c:v>Schulen </c:v>
                </c:pt>
                <c:pt idx="25">
                  <c:v>Franziszeischer Kataster</c:v>
                </c:pt>
                <c:pt idx="26">
                  <c:v>Vermessungsamt (Bundesvermessungsamt Wien)</c:v>
                </c:pt>
                <c:pt idx="27">
                  <c:v>Klosterrat</c:v>
                </c:pt>
                <c:pt idx="28">
                  <c:v>BG Innere Stadt (I)</c:v>
                </c:pt>
                <c:pt idx="29">
                  <c:v>BG Leopoldstadt (I)</c:v>
                </c:pt>
                <c:pt idx="30">
                  <c:v>BG Landstraße</c:v>
                </c:pt>
                <c:pt idx="31">
                  <c:v>BG Wieden</c:v>
                </c:pt>
                <c:pt idx="32">
                  <c:v>BG Margareten</c:v>
                </c:pt>
                <c:pt idx="33">
                  <c:v>BG Mariahilf</c:v>
                </c:pt>
                <c:pt idx="34">
                  <c:v>BG Neubau</c:v>
                </c:pt>
                <c:pt idx="35">
                  <c:v>BG Josefstadt</c:v>
                </c:pt>
                <c:pt idx="36">
                  <c:v>BG Alsergrund</c:v>
                </c:pt>
                <c:pt idx="37">
                  <c:v>BG Favoriten</c:v>
                </c:pt>
                <c:pt idx="38">
                  <c:v>BG Simmering</c:v>
                </c:pt>
                <c:pt idx="39">
                  <c:v>BG Meidling</c:v>
                </c:pt>
                <c:pt idx="40">
                  <c:v>BG Hietzing</c:v>
                </c:pt>
                <c:pt idx="41">
                  <c:v>BG Fünfhaus</c:v>
                </c:pt>
                <c:pt idx="42">
                  <c:v>BG Rudolfsheim</c:v>
                </c:pt>
                <c:pt idx="43">
                  <c:v>BG Sechshaus</c:v>
                </c:pt>
                <c:pt idx="44">
                  <c:v>BG Ottakring</c:v>
                </c:pt>
                <c:pt idx="45">
                  <c:v>BG Hernals</c:v>
                </c:pt>
                <c:pt idx="46">
                  <c:v>BG Währing</c:v>
                </c:pt>
                <c:pt idx="47">
                  <c:v>BG Döbling</c:v>
                </c:pt>
                <c:pt idx="48">
                  <c:v>BG Floridsdorf</c:v>
                </c:pt>
                <c:pt idx="49">
                  <c:v>BG Liesing</c:v>
                </c:pt>
                <c:pt idx="50">
                  <c:v>Merkantil- und Wechselgericht</c:v>
                </c:pt>
                <c:pt idx="51">
                  <c:v>Handelsgericht Wien</c:v>
                </c:pt>
                <c:pt idx="52">
                  <c:v>LGSt Wien</c:v>
                </c:pt>
                <c:pt idx="53">
                  <c:v>LGZ Wien</c:v>
                </c:pt>
                <c:pt idx="54">
                  <c:v>Jugendgerichtshof</c:v>
                </c:pt>
                <c:pt idx="55">
                  <c:v>Oberlandesgericht Wien</c:v>
                </c:pt>
                <c:pt idx="56">
                  <c:v>Berggericht</c:v>
                </c:pt>
                <c:pt idx="57">
                  <c:v>Sondergericht</c:v>
                </c:pt>
                <c:pt idx="58">
                  <c:v>Volksgericht</c:v>
                </c:pt>
                <c:pt idx="59">
                  <c:v>Erbgesundheitsgericht</c:v>
                </c:pt>
                <c:pt idx="60">
                  <c:v>Staatliche Anstalten und Unternehmungen</c:v>
                </c:pt>
                <c:pt idx="61">
                  <c:v>BPD Wien: Generalinspektorat der Wiener Sicherheitswache</c:v>
                </c:pt>
                <c:pt idx="62">
                  <c:v>GESTAPO</c:v>
                </c:pt>
                <c:pt idx="63">
                  <c:v>NSDAP</c:v>
                </c:pt>
                <c:pt idx="64">
                  <c:v>Innungen und Handelsgremien</c:v>
                </c:pt>
                <c:pt idx="65">
                  <c:v>Private Institutionen</c:v>
                </c:pt>
                <c:pt idx="66">
                  <c:v>H.A. - Urkunden</c:v>
                </c:pt>
                <c:pt idx="67">
                  <c:v>H.A. - Akten</c:v>
                </c:pt>
                <c:pt idx="68">
                  <c:v>Kartographische Sammlung</c:v>
                </c:pt>
                <c:pt idx="69">
                  <c:v>Fotosammlung</c:v>
                </c:pt>
                <c:pt idx="70">
                  <c:v>Handschriften</c:v>
                </c:pt>
                <c:pt idx="71">
                  <c:v>Nachlässe</c:v>
                </c:pt>
                <c:pt idx="72">
                  <c:v>Patente</c:v>
                </c:pt>
                <c:pt idx="73">
                  <c:v>Biographisch-Genealogische Sammlung</c:v>
                </c:pt>
                <c:pt idx="74">
                  <c:v>Adressen</c:v>
                </c:pt>
                <c:pt idx="75">
                  <c:v>Autographensammlung</c:v>
                </c:pt>
                <c:pt idx="76">
                  <c:v>Biographische Sammlung und Dokumentation</c:v>
                </c:pt>
                <c:pt idx="77">
                  <c:v>Topographische Sammlung und Dokumentation</c:v>
                </c:pt>
                <c:pt idx="78">
                  <c:v>Historische Kommission</c:v>
                </c:pt>
                <c:pt idx="79">
                  <c:v>Archivbibliothek</c:v>
                </c:pt>
                <c:pt idx="80">
                  <c:v>Politische Dokumentation</c:v>
                </c:pt>
              </c:strCache>
            </c:strRef>
          </c:cat>
          <c:val>
            <c:numRef>
              <c:f>Tabelle1!$K$2:$K$82</c:f>
              <c:numCache>
                <c:formatCode>General</c:formatCode>
                <c:ptCount val="81"/>
                <c:pt idx="0">
                  <c:v>1259</c:v>
                </c:pt>
                <c:pt idx="1">
                  <c:v>77</c:v>
                </c:pt>
                <c:pt idx="2">
                  <c:v>197</c:v>
                </c:pt>
                <c:pt idx="3">
                  <c:v>156</c:v>
                </c:pt>
                <c:pt idx="4">
                  <c:v>714</c:v>
                </c:pt>
                <c:pt idx="5">
                  <c:v>3</c:v>
                </c:pt>
                <c:pt idx="6">
                  <c:v>140</c:v>
                </c:pt>
                <c:pt idx="7">
                  <c:v>764</c:v>
                </c:pt>
                <c:pt idx="8">
                  <c:v>635</c:v>
                </c:pt>
                <c:pt idx="9">
                  <c:v>1422</c:v>
                </c:pt>
                <c:pt idx="10">
                  <c:v>288</c:v>
                </c:pt>
                <c:pt idx="11">
                  <c:v>329</c:v>
                </c:pt>
                <c:pt idx="12">
                  <c:v>354</c:v>
                </c:pt>
                <c:pt idx="13">
                  <c:v>173</c:v>
                </c:pt>
                <c:pt idx="14">
                  <c:v>87</c:v>
                </c:pt>
                <c:pt idx="15">
                  <c:v>205</c:v>
                </c:pt>
                <c:pt idx="16">
                  <c:v>406</c:v>
                </c:pt>
                <c:pt idx="17">
                  <c:v>92</c:v>
                </c:pt>
                <c:pt idx="18">
                  <c:v>43</c:v>
                </c:pt>
                <c:pt idx="19">
                  <c:v>21</c:v>
                </c:pt>
                <c:pt idx="20">
                  <c:v>122</c:v>
                </c:pt>
                <c:pt idx="21">
                  <c:v>111</c:v>
                </c:pt>
                <c:pt idx="22">
                  <c:v>6</c:v>
                </c:pt>
                <c:pt idx="23">
                  <c:v>10</c:v>
                </c:pt>
                <c:pt idx="24">
                  <c:v>10</c:v>
                </c:pt>
                <c:pt idx="25">
                  <c:v>11</c:v>
                </c:pt>
                <c:pt idx="26">
                  <c:v>7</c:v>
                </c:pt>
                <c:pt idx="27">
                  <c:v>10</c:v>
                </c:pt>
                <c:pt idx="28">
                  <c:v>1607</c:v>
                </c:pt>
                <c:pt idx="29">
                  <c:v>346</c:v>
                </c:pt>
                <c:pt idx="30">
                  <c:v>180</c:v>
                </c:pt>
                <c:pt idx="31">
                  <c:v>39</c:v>
                </c:pt>
                <c:pt idx="32">
                  <c:v>118</c:v>
                </c:pt>
                <c:pt idx="33">
                  <c:v>12</c:v>
                </c:pt>
                <c:pt idx="34">
                  <c:v>101</c:v>
                </c:pt>
                <c:pt idx="35">
                  <c:v>212</c:v>
                </c:pt>
                <c:pt idx="36">
                  <c:v>4</c:v>
                </c:pt>
                <c:pt idx="37">
                  <c:v>208</c:v>
                </c:pt>
                <c:pt idx="38">
                  <c:v>6</c:v>
                </c:pt>
                <c:pt idx="39">
                  <c:v>65</c:v>
                </c:pt>
                <c:pt idx="40">
                  <c:v>439</c:v>
                </c:pt>
                <c:pt idx="41">
                  <c:v>156</c:v>
                </c:pt>
                <c:pt idx="42">
                  <c:v>6</c:v>
                </c:pt>
                <c:pt idx="43">
                  <c:v>6</c:v>
                </c:pt>
                <c:pt idx="44">
                  <c:v>56</c:v>
                </c:pt>
                <c:pt idx="45">
                  <c:v>319</c:v>
                </c:pt>
                <c:pt idx="46">
                  <c:v>77</c:v>
                </c:pt>
                <c:pt idx="47">
                  <c:v>853</c:v>
                </c:pt>
                <c:pt idx="48">
                  <c:v>123</c:v>
                </c:pt>
                <c:pt idx="49">
                  <c:v>75</c:v>
                </c:pt>
                <c:pt idx="50">
                  <c:v>52</c:v>
                </c:pt>
                <c:pt idx="51">
                  <c:v>748</c:v>
                </c:pt>
                <c:pt idx="52">
                  <c:v>81</c:v>
                </c:pt>
                <c:pt idx="53">
                  <c:v>500</c:v>
                </c:pt>
                <c:pt idx="54">
                  <c:v>14</c:v>
                </c:pt>
                <c:pt idx="55">
                  <c:v>8</c:v>
                </c:pt>
                <c:pt idx="56">
                  <c:v>15</c:v>
                </c:pt>
                <c:pt idx="57">
                  <c:v>154</c:v>
                </c:pt>
                <c:pt idx="58">
                  <c:v>721</c:v>
                </c:pt>
                <c:pt idx="59">
                  <c:v>8</c:v>
                </c:pt>
                <c:pt idx="60">
                  <c:v>20</c:v>
                </c:pt>
                <c:pt idx="61">
                  <c:v>4</c:v>
                </c:pt>
                <c:pt idx="62">
                  <c:v>13</c:v>
                </c:pt>
                <c:pt idx="63">
                  <c:v>482</c:v>
                </c:pt>
                <c:pt idx="64">
                  <c:v>78</c:v>
                </c:pt>
                <c:pt idx="65">
                  <c:v>33</c:v>
                </c:pt>
                <c:pt idx="66">
                  <c:v>31</c:v>
                </c:pt>
                <c:pt idx="67">
                  <c:v>286</c:v>
                </c:pt>
                <c:pt idx="68">
                  <c:v>240</c:v>
                </c:pt>
                <c:pt idx="69">
                  <c:v>385</c:v>
                </c:pt>
                <c:pt idx="70">
                  <c:v>177</c:v>
                </c:pt>
                <c:pt idx="71">
                  <c:v>84</c:v>
                </c:pt>
                <c:pt idx="72">
                  <c:v>20</c:v>
                </c:pt>
                <c:pt idx="73">
                  <c:v>3</c:v>
                </c:pt>
                <c:pt idx="74">
                  <c:v>1</c:v>
                </c:pt>
                <c:pt idx="75">
                  <c:v>1</c:v>
                </c:pt>
                <c:pt idx="76">
                  <c:v>167</c:v>
                </c:pt>
                <c:pt idx="77">
                  <c:v>17</c:v>
                </c:pt>
                <c:pt idx="78">
                  <c:v>1</c:v>
                </c:pt>
                <c:pt idx="79">
                  <c:v>360</c:v>
                </c:pt>
                <c:pt idx="80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537024"/>
        <c:axId val="95538560"/>
      </c:barChart>
      <c:catAx>
        <c:axId val="95537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44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5538560"/>
        <c:crosses val="autoZero"/>
        <c:auto val="1"/>
        <c:lblAlgn val="ctr"/>
        <c:lblOffset val="80"/>
        <c:tickLblSkip val="1"/>
        <c:tickMarkSkip val="1"/>
        <c:noMultiLvlLbl val="0"/>
      </c:catAx>
      <c:valAx>
        <c:axId val="95538560"/>
        <c:scaling>
          <c:orientation val="minMax"/>
        </c:scaling>
        <c:delete val="0"/>
        <c:axPos val="t"/>
        <c:majorGridlines>
          <c:spPr>
            <a:ln w="1752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7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6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95537024"/>
        <c:crosses val="autoZero"/>
        <c:crossBetween val="between"/>
      </c:valAx>
      <c:spPr>
        <a:solidFill>
          <a:srgbClr val="FFFFCC"/>
        </a:solidFill>
        <a:ln w="7008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1752">
      <a:solidFill>
        <a:srgbClr val="000000"/>
      </a:solidFill>
      <a:prstDash val="solid"/>
    </a:ln>
  </c:spPr>
  <c:txPr>
    <a:bodyPr/>
    <a:lstStyle/>
    <a:p>
      <a:pPr>
        <a:defRPr sz="66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842A11-C910-4F13-B785-16E6929C299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54ED27A6-DB31-48A3-AB38-3CC1CBF41D85}">
      <dgm:prSet phldrT="[Text]"/>
      <dgm:spPr/>
      <dgm:t>
        <a:bodyPr/>
        <a:lstStyle/>
        <a:p>
          <a:r>
            <a:rPr lang="de-AT" dirty="0" smtClean="0"/>
            <a:t>Herstellung</a:t>
          </a:r>
          <a:endParaRPr lang="de-AT" dirty="0"/>
        </a:p>
      </dgm:t>
    </dgm:pt>
    <dgm:pt modelId="{197605DF-7A02-4417-9926-27132D4C2416}" type="parTrans" cxnId="{ADBC68E2-1A97-44F7-8CD7-71BC31098388}">
      <dgm:prSet/>
      <dgm:spPr/>
      <dgm:t>
        <a:bodyPr/>
        <a:lstStyle/>
        <a:p>
          <a:endParaRPr lang="de-AT"/>
        </a:p>
      </dgm:t>
    </dgm:pt>
    <dgm:pt modelId="{5DC55749-9742-4E8D-91E7-19184B7081F1}" type="sibTrans" cxnId="{ADBC68E2-1A97-44F7-8CD7-71BC31098388}">
      <dgm:prSet/>
      <dgm:spPr/>
      <dgm:t>
        <a:bodyPr/>
        <a:lstStyle/>
        <a:p>
          <a:endParaRPr lang="de-AT"/>
        </a:p>
      </dgm:t>
    </dgm:pt>
    <dgm:pt modelId="{F22A32A7-D13A-445D-89BC-C24E6D9E99FA}">
      <dgm:prSet phldrT="[Text]"/>
      <dgm:spPr/>
      <dgm:t>
        <a:bodyPr/>
        <a:lstStyle/>
        <a:p>
          <a:r>
            <a:rPr lang="de-AT" dirty="0" smtClean="0"/>
            <a:t>Erschließung</a:t>
          </a:r>
          <a:endParaRPr lang="de-AT" dirty="0"/>
        </a:p>
      </dgm:t>
    </dgm:pt>
    <dgm:pt modelId="{0FB3C778-5267-4351-8CEE-B5DC4414436C}" type="parTrans" cxnId="{C0AA4280-5DBF-4E86-9DCC-966E04F72834}">
      <dgm:prSet/>
      <dgm:spPr/>
      <dgm:t>
        <a:bodyPr/>
        <a:lstStyle/>
        <a:p>
          <a:endParaRPr lang="de-AT"/>
        </a:p>
      </dgm:t>
    </dgm:pt>
    <dgm:pt modelId="{58314FF9-5E62-49EE-99DC-CF9F20263B52}" type="sibTrans" cxnId="{C0AA4280-5DBF-4E86-9DCC-966E04F72834}">
      <dgm:prSet/>
      <dgm:spPr/>
      <dgm:t>
        <a:bodyPr/>
        <a:lstStyle/>
        <a:p>
          <a:endParaRPr lang="de-AT"/>
        </a:p>
      </dgm:t>
    </dgm:pt>
    <dgm:pt modelId="{2F601E83-5E99-4E9C-A5A6-686EB3675CEC}">
      <dgm:prSet phldrT="[Text]"/>
      <dgm:spPr/>
      <dgm:t>
        <a:bodyPr/>
        <a:lstStyle/>
        <a:p>
          <a:r>
            <a:rPr lang="de-AT" dirty="0" smtClean="0"/>
            <a:t>Speicherung</a:t>
          </a:r>
          <a:endParaRPr lang="de-AT" dirty="0"/>
        </a:p>
      </dgm:t>
    </dgm:pt>
    <dgm:pt modelId="{859C5A19-4F0F-41B7-905A-4F72C51A5F7E}" type="parTrans" cxnId="{AC057974-5B3F-4DCC-906D-BDB61840206A}">
      <dgm:prSet/>
      <dgm:spPr/>
      <dgm:t>
        <a:bodyPr/>
        <a:lstStyle/>
        <a:p>
          <a:endParaRPr lang="de-AT"/>
        </a:p>
      </dgm:t>
    </dgm:pt>
    <dgm:pt modelId="{50F127D0-D243-4BC4-AA11-1B80F64D22C3}" type="sibTrans" cxnId="{AC057974-5B3F-4DCC-906D-BDB61840206A}">
      <dgm:prSet/>
      <dgm:spPr/>
      <dgm:t>
        <a:bodyPr/>
        <a:lstStyle/>
        <a:p>
          <a:endParaRPr lang="de-AT"/>
        </a:p>
      </dgm:t>
    </dgm:pt>
    <dgm:pt modelId="{EEB6AC83-150B-4E16-8C6C-F97B8075A863}" type="pres">
      <dgm:prSet presAssocID="{D4842A11-C910-4F13-B785-16E6929C2992}" presName="arrowDiagram" presStyleCnt="0">
        <dgm:presLayoutVars>
          <dgm:chMax val="5"/>
          <dgm:dir/>
          <dgm:resizeHandles val="exact"/>
        </dgm:presLayoutVars>
      </dgm:prSet>
      <dgm:spPr/>
    </dgm:pt>
    <dgm:pt modelId="{16344BC2-F14C-4871-BD67-9D9211282B97}" type="pres">
      <dgm:prSet presAssocID="{D4842A11-C910-4F13-B785-16E6929C2992}" presName="arrow" presStyleLbl="bgShp" presStyleIdx="0" presStyleCnt="1" custLinFactNeighborX="-11313" custLinFactNeighborY="-8663"/>
      <dgm:spPr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</dgm:spPr>
    </dgm:pt>
    <dgm:pt modelId="{93ADB4A4-3CB9-45DE-A815-6CEDDFADAB4F}" type="pres">
      <dgm:prSet presAssocID="{D4842A11-C910-4F13-B785-16E6929C2992}" presName="arrowDiagram3" presStyleCnt="0"/>
      <dgm:spPr/>
    </dgm:pt>
    <dgm:pt modelId="{35EECA32-E1F2-4CE8-B275-A66BF35F6D41}" type="pres">
      <dgm:prSet presAssocID="{54ED27A6-DB31-48A3-AB38-3CC1CBF41D85}" presName="bullet3a" presStyleLbl="node1" presStyleIdx="0" presStyleCnt="3" custLinFactX="-94774" custLinFactNeighborX="-100000" custLinFactNeighborY="15349"/>
      <dgm:spPr>
        <a:solidFill>
          <a:srgbClr val="FF0000"/>
        </a:solidFill>
      </dgm:spPr>
    </dgm:pt>
    <dgm:pt modelId="{AA2CA834-97DD-4A37-898E-8E4E76D321ED}" type="pres">
      <dgm:prSet presAssocID="{54ED27A6-DB31-48A3-AB38-3CC1CBF41D85}" presName="textBox3a" presStyleLbl="revTx" presStyleIdx="0" presStyleCnt="3" custLinFactNeighborX="-13760" custLinFactNeighborY="3754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3EFAE78A-7201-4ED6-9369-FA9335F46571}" type="pres">
      <dgm:prSet presAssocID="{F22A32A7-D13A-445D-89BC-C24E6D9E99FA}" presName="bullet3b" presStyleLbl="node1" presStyleIdx="1" presStyleCnt="3" custLinFactX="-228851" custLinFactY="100000" custLinFactNeighborX="-300000" custLinFactNeighborY="135539"/>
      <dgm:spPr>
        <a:solidFill>
          <a:srgbClr val="FF0000"/>
        </a:solidFill>
      </dgm:spPr>
    </dgm:pt>
    <dgm:pt modelId="{79FB501F-D9A5-4DFD-A943-E10ABFA0056F}" type="pres">
      <dgm:prSet presAssocID="{F22A32A7-D13A-445D-89BC-C24E6D9E99FA}" presName="textBox3b" presStyleLbl="revTx" presStyleIdx="1" presStyleCnt="3" custLinFactNeighborX="-93620" custLinFactNeighborY="30292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B3659840-F1F8-46E2-AD8D-E5659AB3E17D}" type="pres">
      <dgm:prSet presAssocID="{2F601E83-5E99-4E9C-A5A6-686EB3675CEC}" presName="bullet3c" presStyleLbl="node1" presStyleIdx="2" presStyleCnt="3" custScaleX="207846" custScaleY="218684" custLinFactNeighborY="-72880"/>
      <dgm:spPr>
        <a:solidFill>
          <a:srgbClr val="FF0000"/>
        </a:solidFill>
      </dgm:spPr>
    </dgm:pt>
    <dgm:pt modelId="{9F7D1D98-17C3-46E5-836E-D6F4CCE51872}" type="pres">
      <dgm:prSet presAssocID="{2F601E83-5E99-4E9C-A5A6-686EB3675CEC}" presName="textBox3c" presStyleLbl="revTx" presStyleIdx="2" presStyleCnt="3" custLinFactNeighborX="17910" custLinFactNeighborY="-5456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</dgm:ptLst>
  <dgm:cxnLst>
    <dgm:cxn modelId="{C0AA4280-5DBF-4E86-9DCC-966E04F72834}" srcId="{D4842A11-C910-4F13-B785-16E6929C2992}" destId="{F22A32A7-D13A-445D-89BC-C24E6D9E99FA}" srcOrd="1" destOrd="0" parTransId="{0FB3C778-5267-4351-8CEE-B5DC4414436C}" sibTransId="{58314FF9-5E62-49EE-99DC-CF9F20263B52}"/>
    <dgm:cxn modelId="{4761CCDE-1AE1-49AF-8BD5-1350EC0803A3}" type="presOf" srcId="{D4842A11-C910-4F13-B785-16E6929C2992}" destId="{EEB6AC83-150B-4E16-8C6C-F97B8075A863}" srcOrd="0" destOrd="0" presId="urn:microsoft.com/office/officeart/2005/8/layout/arrow2"/>
    <dgm:cxn modelId="{AC057974-5B3F-4DCC-906D-BDB61840206A}" srcId="{D4842A11-C910-4F13-B785-16E6929C2992}" destId="{2F601E83-5E99-4E9C-A5A6-686EB3675CEC}" srcOrd="2" destOrd="0" parTransId="{859C5A19-4F0F-41B7-905A-4F72C51A5F7E}" sibTransId="{50F127D0-D243-4BC4-AA11-1B80F64D22C3}"/>
    <dgm:cxn modelId="{7C41C480-B210-4F14-9617-34CD2C0B2B06}" type="presOf" srcId="{54ED27A6-DB31-48A3-AB38-3CC1CBF41D85}" destId="{AA2CA834-97DD-4A37-898E-8E4E76D321ED}" srcOrd="0" destOrd="0" presId="urn:microsoft.com/office/officeart/2005/8/layout/arrow2"/>
    <dgm:cxn modelId="{ADBC68E2-1A97-44F7-8CD7-71BC31098388}" srcId="{D4842A11-C910-4F13-B785-16E6929C2992}" destId="{54ED27A6-DB31-48A3-AB38-3CC1CBF41D85}" srcOrd="0" destOrd="0" parTransId="{197605DF-7A02-4417-9926-27132D4C2416}" sibTransId="{5DC55749-9742-4E8D-91E7-19184B7081F1}"/>
    <dgm:cxn modelId="{7645EEF5-00E4-4B2F-A057-92FECEF6639A}" type="presOf" srcId="{2F601E83-5E99-4E9C-A5A6-686EB3675CEC}" destId="{9F7D1D98-17C3-46E5-836E-D6F4CCE51872}" srcOrd="0" destOrd="0" presId="urn:microsoft.com/office/officeart/2005/8/layout/arrow2"/>
    <dgm:cxn modelId="{26B79214-7829-41DC-A95E-8E1A39CFD934}" type="presOf" srcId="{F22A32A7-D13A-445D-89BC-C24E6D9E99FA}" destId="{79FB501F-D9A5-4DFD-A943-E10ABFA0056F}" srcOrd="0" destOrd="0" presId="urn:microsoft.com/office/officeart/2005/8/layout/arrow2"/>
    <dgm:cxn modelId="{75ECE334-2B22-40B8-8CFE-1EBA2D75716B}" type="presParOf" srcId="{EEB6AC83-150B-4E16-8C6C-F97B8075A863}" destId="{16344BC2-F14C-4871-BD67-9D9211282B97}" srcOrd="0" destOrd="0" presId="urn:microsoft.com/office/officeart/2005/8/layout/arrow2"/>
    <dgm:cxn modelId="{D928925A-BF35-4541-800A-3DD489760C09}" type="presParOf" srcId="{EEB6AC83-150B-4E16-8C6C-F97B8075A863}" destId="{93ADB4A4-3CB9-45DE-A815-6CEDDFADAB4F}" srcOrd="1" destOrd="0" presId="urn:microsoft.com/office/officeart/2005/8/layout/arrow2"/>
    <dgm:cxn modelId="{87254C62-2FC0-423A-8648-9763B73C451D}" type="presParOf" srcId="{93ADB4A4-3CB9-45DE-A815-6CEDDFADAB4F}" destId="{35EECA32-E1F2-4CE8-B275-A66BF35F6D41}" srcOrd="0" destOrd="0" presId="urn:microsoft.com/office/officeart/2005/8/layout/arrow2"/>
    <dgm:cxn modelId="{44D54036-82D6-4D68-B9D0-B61FE7A213F8}" type="presParOf" srcId="{93ADB4A4-3CB9-45DE-A815-6CEDDFADAB4F}" destId="{AA2CA834-97DD-4A37-898E-8E4E76D321ED}" srcOrd="1" destOrd="0" presId="urn:microsoft.com/office/officeart/2005/8/layout/arrow2"/>
    <dgm:cxn modelId="{57A6BBB8-266B-48D9-A55B-BF5817733FC2}" type="presParOf" srcId="{93ADB4A4-3CB9-45DE-A815-6CEDDFADAB4F}" destId="{3EFAE78A-7201-4ED6-9369-FA9335F46571}" srcOrd="2" destOrd="0" presId="urn:microsoft.com/office/officeart/2005/8/layout/arrow2"/>
    <dgm:cxn modelId="{4288CDA8-6A6E-476B-956F-691D4B817AD2}" type="presParOf" srcId="{93ADB4A4-3CB9-45DE-A815-6CEDDFADAB4F}" destId="{79FB501F-D9A5-4DFD-A943-E10ABFA0056F}" srcOrd="3" destOrd="0" presId="urn:microsoft.com/office/officeart/2005/8/layout/arrow2"/>
    <dgm:cxn modelId="{654AEBFF-492D-410F-BB63-942FF48C3E36}" type="presParOf" srcId="{93ADB4A4-3CB9-45DE-A815-6CEDDFADAB4F}" destId="{B3659840-F1F8-46E2-AD8D-E5659AB3E17D}" srcOrd="4" destOrd="0" presId="urn:microsoft.com/office/officeart/2005/8/layout/arrow2"/>
    <dgm:cxn modelId="{9C68664E-DF81-4958-9193-1EDDC7289077}" type="presParOf" srcId="{93ADB4A4-3CB9-45DE-A815-6CEDDFADAB4F}" destId="{9F7D1D98-17C3-46E5-836E-D6F4CCE51872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67EAE-D777-4CFC-955D-DB2C47C27DB7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AT"/>
        </a:p>
      </dgm:t>
    </dgm:pt>
    <dgm:pt modelId="{F2A0D844-32A2-448B-B7B5-DA04E9E4196A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AT" dirty="0" smtClean="0"/>
            <a:t>warum</a:t>
          </a:r>
          <a:endParaRPr lang="de-AT" dirty="0"/>
        </a:p>
      </dgm:t>
    </dgm:pt>
    <dgm:pt modelId="{D000AFF9-9BEF-400A-931C-AC66DC59BBB4}" type="parTrans" cxnId="{9DD0CF9C-378E-4573-8400-A0D29F5C27FC}">
      <dgm:prSet/>
      <dgm:spPr/>
      <dgm:t>
        <a:bodyPr/>
        <a:lstStyle/>
        <a:p>
          <a:endParaRPr lang="de-AT"/>
        </a:p>
      </dgm:t>
    </dgm:pt>
    <dgm:pt modelId="{386211F5-89ED-4712-AAEF-77B566EE6EA6}" type="sibTrans" cxnId="{9DD0CF9C-378E-4573-8400-A0D29F5C27F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0D440C62-44F7-48D6-B780-F428E5264819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AT" dirty="0" smtClean="0"/>
            <a:t>was</a:t>
          </a:r>
          <a:endParaRPr lang="de-AT" dirty="0"/>
        </a:p>
      </dgm:t>
    </dgm:pt>
    <dgm:pt modelId="{143199C1-1CF3-4901-845A-2CAAFBB26E99}" type="parTrans" cxnId="{32C9F91D-8B47-42BE-A0C9-0E59201177EA}">
      <dgm:prSet/>
      <dgm:spPr/>
      <dgm:t>
        <a:bodyPr/>
        <a:lstStyle/>
        <a:p>
          <a:endParaRPr lang="de-AT"/>
        </a:p>
      </dgm:t>
    </dgm:pt>
    <dgm:pt modelId="{3865AC3B-9FEF-4BA7-BE42-93E735875990}" type="sibTrans" cxnId="{32C9F91D-8B47-42BE-A0C9-0E59201177EA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0B365973-FE2E-4E10-BCC8-E8B605445F93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AT" dirty="0" smtClean="0"/>
            <a:t>wer</a:t>
          </a:r>
          <a:endParaRPr lang="de-AT" dirty="0"/>
        </a:p>
      </dgm:t>
    </dgm:pt>
    <dgm:pt modelId="{73C8247C-2284-4D70-928A-3898F32E508C}" type="parTrans" cxnId="{3FD16737-9825-4C2F-8C9A-D5118B0D67C1}">
      <dgm:prSet/>
      <dgm:spPr/>
      <dgm:t>
        <a:bodyPr/>
        <a:lstStyle/>
        <a:p>
          <a:endParaRPr lang="de-AT"/>
        </a:p>
      </dgm:t>
    </dgm:pt>
    <dgm:pt modelId="{37174C9B-7409-4317-ACE3-D0854F7EAF94}" type="sibTrans" cxnId="{3FD16737-9825-4C2F-8C9A-D5118B0D67C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56EC8904-3CCD-4212-BB2A-DCBD1B2654DC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AT" dirty="0" smtClean="0"/>
            <a:t>wann</a:t>
          </a:r>
          <a:endParaRPr lang="de-AT" dirty="0"/>
        </a:p>
      </dgm:t>
    </dgm:pt>
    <dgm:pt modelId="{BDDD4BAD-8E9D-4487-AF74-B3B53878E5D2}" type="parTrans" cxnId="{E0F0F0F2-2F25-4E49-B1A4-5DDDD55E87DD}">
      <dgm:prSet/>
      <dgm:spPr/>
      <dgm:t>
        <a:bodyPr/>
        <a:lstStyle/>
        <a:p>
          <a:endParaRPr lang="de-AT"/>
        </a:p>
      </dgm:t>
    </dgm:pt>
    <dgm:pt modelId="{93179E8E-DCAD-4D7A-ACDC-17D32AA1E69D}" type="sibTrans" cxnId="{E0F0F0F2-2F25-4E49-B1A4-5DDDD55E87DD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48308A27-B587-4191-BC0C-0EF1872D9BD5}">
      <dgm:prSet phldrT="[Text]"/>
      <dgm:spPr>
        <a:solidFill>
          <a:schemeClr val="accent2">
            <a:lumMod val="40000"/>
            <a:lumOff val="60000"/>
          </a:schemeClr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de-AT" dirty="0" smtClean="0"/>
            <a:t>wie</a:t>
          </a:r>
          <a:endParaRPr lang="de-AT" dirty="0"/>
        </a:p>
      </dgm:t>
    </dgm:pt>
    <dgm:pt modelId="{F9C55A35-48B5-4522-8D9B-964FDBE2EFB2}" type="parTrans" cxnId="{94C34BA7-2916-4599-99C2-0184C2806ED9}">
      <dgm:prSet/>
      <dgm:spPr/>
      <dgm:t>
        <a:bodyPr/>
        <a:lstStyle/>
        <a:p>
          <a:endParaRPr lang="de-AT"/>
        </a:p>
      </dgm:t>
    </dgm:pt>
    <dgm:pt modelId="{D82EAD77-58A3-4A68-B0D1-52DE0C974CDD}" type="sibTrans" cxnId="{94C34BA7-2916-4599-99C2-0184C2806ED9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de-AT"/>
        </a:p>
      </dgm:t>
    </dgm:pt>
    <dgm:pt modelId="{9A4FA6E1-CD32-4F45-B069-C16B3FEFC8C4}" type="pres">
      <dgm:prSet presAssocID="{76D67EAE-D777-4CFC-955D-DB2C47C27D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AT"/>
        </a:p>
      </dgm:t>
    </dgm:pt>
    <dgm:pt modelId="{71C53009-A222-464D-ABDF-A6DE614DA457}" type="pres">
      <dgm:prSet presAssocID="{F2A0D844-32A2-448B-B7B5-DA04E9E4196A}" presName="node" presStyleLbl="node1" presStyleIdx="0" presStyleCnt="5" custRadScaleRad="100072" custRadScaleInc="-2819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DE3C09AD-A696-4E42-8A82-9907564A8365}" type="pres">
      <dgm:prSet presAssocID="{386211F5-89ED-4712-AAEF-77B566EE6EA6}" presName="sibTrans" presStyleLbl="sibTrans2D1" presStyleIdx="0" presStyleCnt="5"/>
      <dgm:spPr/>
      <dgm:t>
        <a:bodyPr/>
        <a:lstStyle/>
        <a:p>
          <a:endParaRPr lang="de-AT"/>
        </a:p>
      </dgm:t>
    </dgm:pt>
    <dgm:pt modelId="{ADF65CB1-2B64-4537-94E1-ACC2474F4302}" type="pres">
      <dgm:prSet presAssocID="{386211F5-89ED-4712-AAEF-77B566EE6EA6}" presName="connectorText" presStyleLbl="sibTrans2D1" presStyleIdx="0" presStyleCnt="5"/>
      <dgm:spPr/>
      <dgm:t>
        <a:bodyPr/>
        <a:lstStyle/>
        <a:p>
          <a:endParaRPr lang="de-AT"/>
        </a:p>
      </dgm:t>
    </dgm:pt>
    <dgm:pt modelId="{8B20EB9B-F692-4EDC-978A-760CC9FE4324}" type="pres">
      <dgm:prSet presAssocID="{0D440C62-44F7-48D6-B780-F428E526481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A08C3774-9F04-41D0-8375-4076E354DC8C}" type="pres">
      <dgm:prSet presAssocID="{3865AC3B-9FEF-4BA7-BE42-93E735875990}" presName="sibTrans" presStyleLbl="sibTrans2D1" presStyleIdx="1" presStyleCnt="5"/>
      <dgm:spPr/>
      <dgm:t>
        <a:bodyPr/>
        <a:lstStyle/>
        <a:p>
          <a:endParaRPr lang="de-AT"/>
        </a:p>
      </dgm:t>
    </dgm:pt>
    <dgm:pt modelId="{3D0D6D1C-2D51-43BD-8B89-90479AD7214F}" type="pres">
      <dgm:prSet presAssocID="{3865AC3B-9FEF-4BA7-BE42-93E735875990}" presName="connectorText" presStyleLbl="sibTrans2D1" presStyleIdx="1" presStyleCnt="5"/>
      <dgm:spPr/>
      <dgm:t>
        <a:bodyPr/>
        <a:lstStyle/>
        <a:p>
          <a:endParaRPr lang="de-AT"/>
        </a:p>
      </dgm:t>
    </dgm:pt>
    <dgm:pt modelId="{9BD4D45C-025F-4073-9B14-627C2EFFBD1B}" type="pres">
      <dgm:prSet presAssocID="{0B365973-FE2E-4E10-BCC8-E8B605445F9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B54542A-D4AC-4E29-875C-B7CB18363261}" type="pres">
      <dgm:prSet presAssocID="{37174C9B-7409-4317-ACE3-D0854F7EAF94}" presName="sibTrans" presStyleLbl="sibTrans2D1" presStyleIdx="2" presStyleCnt="5"/>
      <dgm:spPr/>
      <dgm:t>
        <a:bodyPr/>
        <a:lstStyle/>
        <a:p>
          <a:endParaRPr lang="de-AT"/>
        </a:p>
      </dgm:t>
    </dgm:pt>
    <dgm:pt modelId="{9F16162E-9576-4002-BCA2-C86DAC83F0FA}" type="pres">
      <dgm:prSet presAssocID="{37174C9B-7409-4317-ACE3-D0854F7EAF94}" presName="connectorText" presStyleLbl="sibTrans2D1" presStyleIdx="2" presStyleCnt="5"/>
      <dgm:spPr/>
      <dgm:t>
        <a:bodyPr/>
        <a:lstStyle/>
        <a:p>
          <a:endParaRPr lang="de-AT"/>
        </a:p>
      </dgm:t>
    </dgm:pt>
    <dgm:pt modelId="{CB9BFFAA-6F0A-4B26-ADE8-A0F607A3E982}" type="pres">
      <dgm:prSet presAssocID="{56EC8904-3CCD-4212-BB2A-DCBD1B2654D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08A3EE3C-72FB-4D16-99E1-0E123D3ECF75}" type="pres">
      <dgm:prSet presAssocID="{93179E8E-DCAD-4D7A-ACDC-17D32AA1E69D}" presName="sibTrans" presStyleLbl="sibTrans2D1" presStyleIdx="3" presStyleCnt="5"/>
      <dgm:spPr/>
      <dgm:t>
        <a:bodyPr/>
        <a:lstStyle/>
        <a:p>
          <a:endParaRPr lang="de-AT"/>
        </a:p>
      </dgm:t>
    </dgm:pt>
    <dgm:pt modelId="{95E3119E-07F7-4DCD-B01F-F0871EEE170D}" type="pres">
      <dgm:prSet presAssocID="{93179E8E-DCAD-4D7A-ACDC-17D32AA1E69D}" presName="connectorText" presStyleLbl="sibTrans2D1" presStyleIdx="3" presStyleCnt="5"/>
      <dgm:spPr/>
      <dgm:t>
        <a:bodyPr/>
        <a:lstStyle/>
        <a:p>
          <a:endParaRPr lang="de-AT"/>
        </a:p>
      </dgm:t>
    </dgm:pt>
    <dgm:pt modelId="{5C171878-B616-4891-9A65-0B3261FBD48A}" type="pres">
      <dgm:prSet presAssocID="{48308A27-B587-4191-BC0C-0EF1872D9BD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AT"/>
        </a:p>
      </dgm:t>
    </dgm:pt>
    <dgm:pt modelId="{7759A57B-DA3E-4178-A27D-7A79464B4C89}" type="pres">
      <dgm:prSet presAssocID="{D82EAD77-58A3-4A68-B0D1-52DE0C974CDD}" presName="sibTrans" presStyleLbl="sibTrans2D1" presStyleIdx="4" presStyleCnt="5"/>
      <dgm:spPr/>
      <dgm:t>
        <a:bodyPr/>
        <a:lstStyle/>
        <a:p>
          <a:endParaRPr lang="de-AT"/>
        </a:p>
      </dgm:t>
    </dgm:pt>
    <dgm:pt modelId="{46A842E1-7D92-4F98-B847-9D386A4FCA19}" type="pres">
      <dgm:prSet presAssocID="{D82EAD77-58A3-4A68-B0D1-52DE0C974CDD}" presName="connectorText" presStyleLbl="sibTrans2D1" presStyleIdx="4" presStyleCnt="5"/>
      <dgm:spPr/>
      <dgm:t>
        <a:bodyPr/>
        <a:lstStyle/>
        <a:p>
          <a:endParaRPr lang="de-AT"/>
        </a:p>
      </dgm:t>
    </dgm:pt>
  </dgm:ptLst>
  <dgm:cxnLst>
    <dgm:cxn modelId="{94C34BA7-2916-4599-99C2-0184C2806ED9}" srcId="{76D67EAE-D777-4CFC-955D-DB2C47C27DB7}" destId="{48308A27-B587-4191-BC0C-0EF1872D9BD5}" srcOrd="4" destOrd="0" parTransId="{F9C55A35-48B5-4522-8D9B-964FDBE2EFB2}" sibTransId="{D82EAD77-58A3-4A68-B0D1-52DE0C974CDD}"/>
    <dgm:cxn modelId="{366208B9-E288-4982-BDF2-66218BECC93F}" type="presOf" srcId="{37174C9B-7409-4317-ACE3-D0854F7EAF94}" destId="{0B54542A-D4AC-4E29-875C-B7CB18363261}" srcOrd="0" destOrd="0" presId="urn:microsoft.com/office/officeart/2005/8/layout/cycle2"/>
    <dgm:cxn modelId="{EB067B28-5E13-4761-806D-AF77949410AA}" type="presOf" srcId="{37174C9B-7409-4317-ACE3-D0854F7EAF94}" destId="{9F16162E-9576-4002-BCA2-C86DAC83F0FA}" srcOrd="1" destOrd="0" presId="urn:microsoft.com/office/officeart/2005/8/layout/cycle2"/>
    <dgm:cxn modelId="{FE692BC5-C6F9-4373-A516-19C55DFDFE5C}" type="presOf" srcId="{93179E8E-DCAD-4D7A-ACDC-17D32AA1E69D}" destId="{95E3119E-07F7-4DCD-B01F-F0871EEE170D}" srcOrd="1" destOrd="0" presId="urn:microsoft.com/office/officeart/2005/8/layout/cycle2"/>
    <dgm:cxn modelId="{F35A7D76-8F95-412C-ADD5-F9AB015185AE}" type="presOf" srcId="{3865AC3B-9FEF-4BA7-BE42-93E735875990}" destId="{A08C3774-9F04-41D0-8375-4076E354DC8C}" srcOrd="0" destOrd="0" presId="urn:microsoft.com/office/officeart/2005/8/layout/cycle2"/>
    <dgm:cxn modelId="{E0F0F0F2-2F25-4E49-B1A4-5DDDD55E87DD}" srcId="{76D67EAE-D777-4CFC-955D-DB2C47C27DB7}" destId="{56EC8904-3CCD-4212-BB2A-DCBD1B2654DC}" srcOrd="3" destOrd="0" parTransId="{BDDD4BAD-8E9D-4487-AF74-B3B53878E5D2}" sibTransId="{93179E8E-DCAD-4D7A-ACDC-17D32AA1E69D}"/>
    <dgm:cxn modelId="{F12E8173-A801-446B-99A6-D87A14ABC085}" type="presOf" srcId="{D82EAD77-58A3-4A68-B0D1-52DE0C974CDD}" destId="{46A842E1-7D92-4F98-B847-9D386A4FCA19}" srcOrd="1" destOrd="0" presId="urn:microsoft.com/office/officeart/2005/8/layout/cycle2"/>
    <dgm:cxn modelId="{9DD0CF9C-378E-4573-8400-A0D29F5C27FC}" srcId="{76D67EAE-D777-4CFC-955D-DB2C47C27DB7}" destId="{F2A0D844-32A2-448B-B7B5-DA04E9E4196A}" srcOrd="0" destOrd="0" parTransId="{D000AFF9-9BEF-400A-931C-AC66DC59BBB4}" sibTransId="{386211F5-89ED-4712-AAEF-77B566EE6EA6}"/>
    <dgm:cxn modelId="{3FD16737-9825-4C2F-8C9A-D5118B0D67C1}" srcId="{76D67EAE-D777-4CFC-955D-DB2C47C27DB7}" destId="{0B365973-FE2E-4E10-BCC8-E8B605445F93}" srcOrd="2" destOrd="0" parTransId="{73C8247C-2284-4D70-928A-3898F32E508C}" sibTransId="{37174C9B-7409-4317-ACE3-D0854F7EAF94}"/>
    <dgm:cxn modelId="{AA927095-75E5-4A2F-977F-BFD00E227896}" type="presOf" srcId="{386211F5-89ED-4712-AAEF-77B566EE6EA6}" destId="{DE3C09AD-A696-4E42-8A82-9907564A8365}" srcOrd="0" destOrd="0" presId="urn:microsoft.com/office/officeart/2005/8/layout/cycle2"/>
    <dgm:cxn modelId="{7C98DA8E-6415-4DDF-975A-47CBE758F2A2}" type="presOf" srcId="{0B365973-FE2E-4E10-BCC8-E8B605445F93}" destId="{9BD4D45C-025F-4073-9B14-627C2EFFBD1B}" srcOrd="0" destOrd="0" presId="urn:microsoft.com/office/officeart/2005/8/layout/cycle2"/>
    <dgm:cxn modelId="{BFF6EBFA-2224-4711-BD0C-BB06EED05F26}" type="presOf" srcId="{93179E8E-DCAD-4D7A-ACDC-17D32AA1E69D}" destId="{08A3EE3C-72FB-4D16-99E1-0E123D3ECF75}" srcOrd="0" destOrd="0" presId="urn:microsoft.com/office/officeart/2005/8/layout/cycle2"/>
    <dgm:cxn modelId="{99AF884C-9777-44B5-9142-9B2EE1929A48}" type="presOf" srcId="{56EC8904-3CCD-4212-BB2A-DCBD1B2654DC}" destId="{CB9BFFAA-6F0A-4B26-ADE8-A0F607A3E982}" srcOrd="0" destOrd="0" presId="urn:microsoft.com/office/officeart/2005/8/layout/cycle2"/>
    <dgm:cxn modelId="{8A72F957-3ACC-4CE2-A439-E2DEB6458B5E}" type="presOf" srcId="{48308A27-B587-4191-BC0C-0EF1872D9BD5}" destId="{5C171878-B616-4891-9A65-0B3261FBD48A}" srcOrd="0" destOrd="0" presId="urn:microsoft.com/office/officeart/2005/8/layout/cycle2"/>
    <dgm:cxn modelId="{32C9F91D-8B47-42BE-A0C9-0E59201177EA}" srcId="{76D67EAE-D777-4CFC-955D-DB2C47C27DB7}" destId="{0D440C62-44F7-48D6-B780-F428E5264819}" srcOrd="1" destOrd="0" parTransId="{143199C1-1CF3-4901-845A-2CAAFBB26E99}" sibTransId="{3865AC3B-9FEF-4BA7-BE42-93E735875990}"/>
    <dgm:cxn modelId="{96401F7E-6B8D-4D54-B2C3-AC9A878DCB9F}" type="presOf" srcId="{0D440C62-44F7-48D6-B780-F428E5264819}" destId="{8B20EB9B-F692-4EDC-978A-760CC9FE4324}" srcOrd="0" destOrd="0" presId="urn:microsoft.com/office/officeart/2005/8/layout/cycle2"/>
    <dgm:cxn modelId="{C78E813D-F1CF-4067-B474-040C674B4BFB}" type="presOf" srcId="{386211F5-89ED-4712-AAEF-77B566EE6EA6}" destId="{ADF65CB1-2B64-4537-94E1-ACC2474F4302}" srcOrd="1" destOrd="0" presId="urn:microsoft.com/office/officeart/2005/8/layout/cycle2"/>
    <dgm:cxn modelId="{7EAC710F-8F6D-4BDC-AB62-C1543F095AD7}" type="presOf" srcId="{76D67EAE-D777-4CFC-955D-DB2C47C27DB7}" destId="{9A4FA6E1-CD32-4F45-B069-C16B3FEFC8C4}" srcOrd="0" destOrd="0" presId="urn:microsoft.com/office/officeart/2005/8/layout/cycle2"/>
    <dgm:cxn modelId="{799B2C7A-E85E-48D9-9E46-453B2F09985E}" type="presOf" srcId="{3865AC3B-9FEF-4BA7-BE42-93E735875990}" destId="{3D0D6D1C-2D51-43BD-8B89-90479AD7214F}" srcOrd="1" destOrd="0" presId="urn:microsoft.com/office/officeart/2005/8/layout/cycle2"/>
    <dgm:cxn modelId="{B5339B25-06F3-41F9-8992-F24352508455}" type="presOf" srcId="{D82EAD77-58A3-4A68-B0D1-52DE0C974CDD}" destId="{7759A57B-DA3E-4178-A27D-7A79464B4C89}" srcOrd="0" destOrd="0" presId="urn:microsoft.com/office/officeart/2005/8/layout/cycle2"/>
    <dgm:cxn modelId="{22736561-B67B-49FC-A063-A0385DC1D3E1}" type="presOf" srcId="{F2A0D844-32A2-448B-B7B5-DA04E9E4196A}" destId="{71C53009-A222-464D-ABDF-A6DE614DA457}" srcOrd="0" destOrd="0" presId="urn:microsoft.com/office/officeart/2005/8/layout/cycle2"/>
    <dgm:cxn modelId="{792AB183-6F8B-4C5A-AE34-CC4861944FA0}" type="presParOf" srcId="{9A4FA6E1-CD32-4F45-B069-C16B3FEFC8C4}" destId="{71C53009-A222-464D-ABDF-A6DE614DA457}" srcOrd="0" destOrd="0" presId="urn:microsoft.com/office/officeart/2005/8/layout/cycle2"/>
    <dgm:cxn modelId="{9F8CC77E-B389-4E3D-A423-CCE94AAA33C6}" type="presParOf" srcId="{9A4FA6E1-CD32-4F45-B069-C16B3FEFC8C4}" destId="{DE3C09AD-A696-4E42-8A82-9907564A8365}" srcOrd="1" destOrd="0" presId="urn:microsoft.com/office/officeart/2005/8/layout/cycle2"/>
    <dgm:cxn modelId="{1F32587F-572E-4199-AEA2-48B4FCE1A7E2}" type="presParOf" srcId="{DE3C09AD-A696-4E42-8A82-9907564A8365}" destId="{ADF65CB1-2B64-4537-94E1-ACC2474F4302}" srcOrd="0" destOrd="0" presId="urn:microsoft.com/office/officeart/2005/8/layout/cycle2"/>
    <dgm:cxn modelId="{D997FD1E-6FF5-4419-979B-3C87E40A2E92}" type="presParOf" srcId="{9A4FA6E1-CD32-4F45-B069-C16B3FEFC8C4}" destId="{8B20EB9B-F692-4EDC-978A-760CC9FE4324}" srcOrd="2" destOrd="0" presId="urn:microsoft.com/office/officeart/2005/8/layout/cycle2"/>
    <dgm:cxn modelId="{232A9E54-9FA4-45C3-A61E-DF04FA660CF4}" type="presParOf" srcId="{9A4FA6E1-CD32-4F45-B069-C16B3FEFC8C4}" destId="{A08C3774-9F04-41D0-8375-4076E354DC8C}" srcOrd="3" destOrd="0" presId="urn:microsoft.com/office/officeart/2005/8/layout/cycle2"/>
    <dgm:cxn modelId="{F2E4EDDD-F3DC-4A1B-B392-41412F3A3963}" type="presParOf" srcId="{A08C3774-9F04-41D0-8375-4076E354DC8C}" destId="{3D0D6D1C-2D51-43BD-8B89-90479AD7214F}" srcOrd="0" destOrd="0" presId="urn:microsoft.com/office/officeart/2005/8/layout/cycle2"/>
    <dgm:cxn modelId="{B8370FB2-CF42-451A-9C73-782A162935F5}" type="presParOf" srcId="{9A4FA6E1-CD32-4F45-B069-C16B3FEFC8C4}" destId="{9BD4D45C-025F-4073-9B14-627C2EFFBD1B}" srcOrd="4" destOrd="0" presId="urn:microsoft.com/office/officeart/2005/8/layout/cycle2"/>
    <dgm:cxn modelId="{F47B1AB4-B7E8-4DE5-8B93-AD8DE4E5B3CC}" type="presParOf" srcId="{9A4FA6E1-CD32-4F45-B069-C16B3FEFC8C4}" destId="{0B54542A-D4AC-4E29-875C-B7CB18363261}" srcOrd="5" destOrd="0" presId="urn:microsoft.com/office/officeart/2005/8/layout/cycle2"/>
    <dgm:cxn modelId="{1EDC83CC-5285-4C33-8E21-D2DC90716448}" type="presParOf" srcId="{0B54542A-D4AC-4E29-875C-B7CB18363261}" destId="{9F16162E-9576-4002-BCA2-C86DAC83F0FA}" srcOrd="0" destOrd="0" presId="urn:microsoft.com/office/officeart/2005/8/layout/cycle2"/>
    <dgm:cxn modelId="{CE354EFE-3F5A-46C6-8EBB-5F59BB34FD11}" type="presParOf" srcId="{9A4FA6E1-CD32-4F45-B069-C16B3FEFC8C4}" destId="{CB9BFFAA-6F0A-4B26-ADE8-A0F607A3E982}" srcOrd="6" destOrd="0" presId="urn:microsoft.com/office/officeart/2005/8/layout/cycle2"/>
    <dgm:cxn modelId="{770D2B03-46B0-4D3C-ABB6-EE84D960BAB8}" type="presParOf" srcId="{9A4FA6E1-CD32-4F45-B069-C16B3FEFC8C4}" destId="{08A3EE3C-72FB-4D16-99E1-0E123D3ECF75}" srcOrd="7" destOrd="0" presId="urn:microsoft.com/office/officeart/2005/8/layout/cycle2"/>
    <dgm:cxn modelId="{2517C442-518B-443F-8785-6B36B257F583}" type="presParOf" srcId="{08A3EE3C-72FB-4D16-99E1-0E123D3ECF75}" destId="{95E3119E-07F7-4DCD-B01F-F0871EEE170D}" srcOrd="0" destOrd="0" presId="urn:microsoft.com/office/officeart/2005/8/layout/cycle2"/>
    <dgm:cxn modelId="{C3E6B6E9-69C8-4CBA-9EB4-2319B7E0FF13}" type="presParOf" srcId="{9A4FA6E1-CD32-4F45-B069-C16B3FEFC8C4}" destId="{5C171878-B616-4891-9A65-0B3261FBD48A}" srcOrd="8" destOrd="0" presId="urn:microsoft.com/office/officeart/2005/8/layout/cycle2"/>
    <dgm:cxn modelId="{46ACE126-4406-4CA8-9B26-8894B4718C8F}" type="presParOf" srcId="{9A4FA6E1-CD32-4F45-B069-C16B3FEFC8C4}" destId="{7759A57B-DA3E-4178-A27D-7A79464B4C89}" srcOrd="9" destOrd="0" presId="urn:microsoft.com/office/officeart/2005/8/layout/cycle2"/>
    <dgm:cxn modelId="{40F4CD6E-EB29-4442-96D1-62F3A827F50B}" type="presParOf" srcId="{7759A57B-DA3E-4178-A27D-7A79464B4C89}" destId="{46A842E1-7D92-4F98-B847-9D386A4FCA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344BC2-F14C-4871-BD67-9D9211282B97}">
      <dsp:nvSpPr>
        <dsp:cNvPr id="0" name=""/>
        <dsp:cNvSpPr/>
      </dsp:nvSpPr>
      <dsp:spPr>
        <a:xfrm>
          <a:off x="0" y="360042"/>
          <a:ext cx="4560168" cy="2850105"/>
        </a:xfrm>
        <a:prstGeom prst="swooshArrow">
          <a:avLst>
            <a:gd name="adj1" fmla="val 25000"/>
            <a:gd name="adj2" fmla="val 25000"/>
          </a:avLst>
        </a:prstGeom>
        <a:gradFill flip="none" rotWithShape="0">
          <a:gsLst>
            <a:gs pos="0">
              <a:srgbClr val="FF0000">
                <a:tint val="66000"/>
                <a:satMod val="160000"/>
              </a:srgbClr>
            </a:gs>
            <a:gs pos="50000">
              <a:srgbClr val="FF0000">
                <a:tint val="44500"/>
                <a:satMod val="160000"/>
              </a:srgbClr>
            </a:gs>
            <a:gs pos="100000">
              <a:srgbClr val="FF0000">
                <a:tint val="23500"/>
                <a:satMod val="160000"/>
              </a:srgbClr>
            </a:gs>
          </a:gsLst>
          <a:lin ang="54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EECA32-E1F2-4CE8-B275-A66BF35F6D41}">
      <dsp:nvSpPr>
        <dsp:cNvPr id="0" name=""/>
        <dsp:cNvSpPr/>
      </dsp:nvSpPr>
      <dsp:spPr>
        <a:xfrm>
          <a:off x="348208" y="2592288"/>
          <a:ext cx="118564" cy="118564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2CA834-97DD-4A37-898E-8E4E76D321ED}">
      <dsp:nvSpPr>
        <dsp:cNvPr id="0" name=""/>
        <dsp:cNvSpPr/>
      </dsp:nvSpPr>
      <dsp:spPr>
        <a:xfrm>
          <a:off x="492220" y="2664293"/>
          <a:ext cx="1062519" cy="82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2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 smtClean="0"/>
            <a:t>Herstellung</a:t>
          </a:r>
          <a:endParaRPr lang="de-AT" sz="1400" kern="1200" dirty="0"/>
        </a:p>
      </dsp:txBody>
      <dsp:txXfrm>
        <a:off x="492220" y="2664293"/>
        <a:ext cx="1062519" cy="823680"/>
      </dsp:txXfrm>
    </dsp:sp>
    <dsp:sp modelId="{3EFAE78A-7201-4ED6-9369-FA9335F46571}">
      <dsp:nvSpPr>
        <dsp:cNvPr id="0" name=""/>
        <dsp:cNvSpPr/>
      </dsp:nvSpPr>
      <dsp:spPr>
        <a:xfrm>
          <a:off x="492224" y="2304257"/>
          <a:ext cx="214327" cy="21432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B501F-D9A5-4DFD-A943-E10ABFA0056F}">
      <dsp:nvSpPr>
        <dsp:cNvPr id="0" name=""/>
        <dsp:cNvSpPr/>
      </dsp:nvSpPr>
      <dsp:spPr>
        <a:xfrm>
          <a:off x="708248" y="2376259"/>
          <a:ext cx="1094440" cy="1550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56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 smtClean="0"/>
            <a:t>Erschließung</a:t>
          </a:r>
          <a:endParaRPr lang="de-AT" sz="1400" kern="1200" dirty="0"/>
        </a:p>
      </dsp:txBody>
      <dsp:txXfrm>
        <a:off x="708248" y="2376259"/>
        <a:ext cx="1094440" cy="1550457"/>
      </dsp:txXfrm>
    </dsp:sp>
    <dsp:sp modelId="{B3659840-F1F8-46E2-AD8D-E5659AB3E17D}">
      <dsp:nvSpPr>
        <dsp:cNvPr id="0" name=""/>
        <dsp:cNvSpPr/>
      </dsp:nvSpPr>
      <dsp:spPr>
        <a:xfrm>
          <a:off x="2724472" y="936103"/>
          <a:ext cx="616078" cy="64820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D1D98-17C3-46E5-836E-D6F4CCE51872}">
      <dsp:nvSpPr>
        <dsp:cNvPr id="0" name=""/>
        <dsp:cNvSpPr/>
      </dsp:nvSpPr>
      <dsp:spPr>
        <a:xfrm>
          <a:off x="3228525" y="1368155"/>
          <a:ext cx="1094440" cy="1980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06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400" kern="1200" dirty="0" smtClean="0"/>
            <a:t>Speicherung</a:t>
          </a:r>
          <a:endParaRPr lang="de-AT" sz="1400" kern="1200" dirty="0"/>
        </a:p>
      </dsp:txBody>
      <dsp:txXfrm>
        <a:off x="3228525" y="1368155"/>
        <a:ext cx="1094440" cy="1980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53009-A222-464D-ABDF-A6DE614DA457}">
      <dsp:nvSpPr>
        <dsp:cNvPr id="0" name=""/>
        <dsp:cNvSpPr/>
      </dsp:nvSpPr>
      <dsp:spPr>
        <a:xfrm>
          <a:off x="1512169" y="0"/>
          <a:ext cx="918211" cy="9182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warum</a:t>
          </a:r>
          <a:endParaRPr lang="de-AT" sz="1600" kern="1200" dirty="0"/>
        </a:p>
      </dsp:txBody>
      <dsp:txXfrm>
        <a:off x="1646638" y="134469"/>
        <a:ext cx="649273" cy="649273"/>
      </dsp:txXfrm>
    </dsp:sp>
    <dsp:sp modelId="{DE3C09AD-A696-4E42-8A82-9907564A8365}">
      <dsp:nvSpPr>
        <dsp:cNvPr id="0" name=""/>
        <dsp:cNvSpPr/>
      </dsp:nvSpPr>
      <dsp:spPr>
        <a:xfrm rot="2131220">
          <a:off x="2406844" y="705324"/>
          <a:ext cx="252848" cy="30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/>
        </a:p>
      </dsp:txBody>
      <dsp:txXfrm>
        <a:off x="2413902" y="745268"/>
        <a:ext cx="176994" cy="185938"/>
      </dsp:txXfrm>
    </dsp:sp>
    <dsp:sp modelId="{8B20EB9B-F692-4EDC-978A-760CC9FE4324}">
      <dsp:nvSpPr>
        <dsp:cNvPr id="0" name=""/>
        <dsp:cNvSpPr/>
      </dsp:nvSpPr>
      <dsp:spPr>
        <a:xfrm>
          <a:off x="2647804" y="810648"/>
          <a:ext cx="918211" cy="9182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was</a:t>
          </a:r>
          <a:endParaRPr lang="de-AT" sz="1600" kern="1200" dirty="0"/>
        </a:p>
      </dsp:txBody>
      <dsp:txXfrm>
        <a:off x="2782273" y="945117"/>
        <a:ext cx="649273" cy="649273"/>
      </dsp:txXfrm>
    </dsp:sp>
    <dsp:sp modelId="{A08C3774-9F04-41D0-8375-4076E354DC8C}">
      <dsp:nvSpPr>
        <dsp:cNvPr id="0" name=""/>
        <dsp:cNvSpPr/>
      </dsp:nvSpPr>
      <dsp:spPr>
        <a:xfrm rot="6480000">
          <a:off x="2774268" y="1763543"/>
          <a:ext cx="243709" cy="30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/>
        </a:p>
      </dsp:txBody>
      <dsp:txXfrm rot="10800000">
        <a:off x="2822121" y="1790755"/>
        <a:ext cx="170596" cy="185938"/>
      </dsp:txXfrm>
    </dsp:sp>
    <dsp:sp modelId="{9BD4D45C-025F-4073-9B14-627C2EFFBD1B}">
      <dsp:nvSpPr>
        <dsp:cNvPr id="0" name=""/>
        <dsp:cNvSpPr/>
      </dsp:nvSpPr>
      <dsp:spPr>
        <a:xfrm>
          <a:off x="2221966" y="2121243"/>
          <a:ext cx="918211" cy="9182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wer</a:t>
          </a:r>
          <a:endParaRPr lang="de-AT" sz="1600" kern="1200" dirty="0"/>
        </a:p>
      </dsp:txBody>
      <dsp:txXfrm>
        <a:off x="2356435" y="2255712"/>
        <a:ext cx="649273" cy="649273"/>
      </dsp:txXfrm>
    </dsp:sp>
    <dsp:sp modelId="{0B54542A-D4AC-4E29-875C-B7CB18363261}">
      <dsp:nvSpPr>
        <dsp:cNvPr id="0" name=""/>
        <dsp:cNvSpPr/>
      </dsp:nvSpPr>
      <dsp:spPr>
        <a:xfrm rot="10800000">
          <a:off x="1877094" y="2425401"/>
          <a:ext cx="243709" cy="30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/>
        </a:p>
      </dsp:txBody>
      <dsp:txXfrm rot="10800000">
        <a:off x="1950207" y="2487380"/>
        <a:ext cx="170596" cy="185938"/>
      </dsp:txXfrm>
    </dsp:sp>
    <dsp:sp modelId="{CB9BFFAA-6F0A-4B26-ADE8-A0F607A3E982}">
      <dsp:nvSpPr>
        <dsp:cNvPr id="0" name=""/>
        <dsp:cNvSpPr/>
      </dsp:nvSpPr>
      <dsp:spPr>
        <a:xfrm>
          <a:off x="843925" y="2121243"/>
          <a:ext cx="918211" cy="9182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wann</a:t>
          </a:r>
          <a:endParaRPr lang="de-AT" sz="1600" kern="1200" dirty="0"/>
        </a:p>
      </dsp:txBody>
      <dsp:txXfrm>
        <a:off x="978394" y="2255712"/>
        <a:ext cx="649273" cy="649273"/>
      </dsp:txXfrm>
    </dsp:sp>
    <dsp:sp modelId="{08A3EE3C-72FB-4D16-99E1-0E123D3ECF75}">
      <dsp:nvSpPr>
        <dsp:cNvPr id="0" name=""/>
        <dsp:cNvSpPr/>
      </dsp:nvSpPr>
      <dsp:spPr>
        <a:xfrm rot="15120000">
          <a:off x="970389" y="1776663"/>
          <a:ext cx="243709" cy="30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/>
        </a:p>
      </dsp:txBody>
      <dsp:txXfrm rot="10800000">
        <a:off x="1018242" y="1873409"/>
        <a:ext cx="170596" cy="185938"/>
      </dsp:txXfrm>
    </dsp:sp>
    <dsp:sp modelId="{5C171878-B616-4891-9A65-0B3261FBD48A}">
      <dsp:nvSpPr>
        <dsp:cNvPr id="0" name=""/>
        <dsp:cNvSpPr/>
      </dsp:nvSpPr>
      <dsp:spPr>
        <a:xfrm>
          <a:off x="418087" y="810648"/>
          <a:ext cx="918211" cy="918211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accent2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AT" sz="1600" kern="1200" dirty="0" smtClean="0"/>
            <a:t>wie</a:t>
          </a:r>
          <a:endParaRPr lang="de-AT" sz="1600" kern="1200" dirty="0"/>
        </a:p>
      </dsp:txBody>
      <dsp:txXfrm>
        <a:off x="552556" y="945117"/>
        <a:ext cx="649273" cy="649273"/>
      </dsp:txXfrm>
    </dsp:sp>
    <dsp:sp modelId="{7759A57B-DA3E-4178-A27D-7A79464B4C89}">
      <dsp:nvSpPr>
        <dsp:cNvPr id="0" name=""/>
        <dsp:cNvSpPr/>
      </dsp:nvSpPr>
      <dsp:spPr>
        <a:xfrm rot="19407826">
          <a:off x="1301371" y="713442"/>
          <a:ext cx="235037" cy="30989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AT" sz="1300" kern="1200"/>
        </a:p>
      </dsp:txBody>
      <dsp:txXfrm>
        <a:off x="1308299" y="796410"/>
        <a:ext cx="164526" cy="185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cs typeface="+mn-cs"/>
              </a:defRPr>
            </a:lvl1pPr>
          </a:lstStyle>
          <a:p>
            <a:pPr>
              <a:defRPr/>
            </a:pPr>
            <a:fld id="{27411904-D2FF-490C-B11F-5BDD833731B8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70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08912" cy="403244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993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0" i="0" baseline="0">
                <a:latin typeface="Neo Sans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</a:defRPr>
            </a:lvl1pPr>
            <a:lvl2pPr>
              <a:defRPr sz="2000" baseline="0">
                <a:latin typeface="Arial" panose="020B0604020202020204" pitchFamily="34" charset="0"/>
              </a:defRPr>
            </a:lvl2pPr>
            <a:lvl3pPr>
              <a:defRPr sz="1800" baseline="0">
                <a:latin typeface="Arial" panose="020B0604020202020204" pitchFamily="34" charset="0"/>
              </a:defRPr>
            </a:lvl3pPr>
            <a:lvl4pPr>
              <a:defRPr sz="1600" baseline="0">
                <a:latin typeface="Arial" panose="020B0604020202020204" pitchFamily="34" charset="0"/>
              </a:defRPr>
            </a:lvl4pPr>
            <a:lvl5pPr>
              <a:defRPr sz="1600" baseline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0" baseline="0">
                <a:latin typeface="Neo Sans Pro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</a:defRPr>
            </a:lvl1pPr>
            <a:lvl2pPr>
              <a:defRPr sz="2000" baseline="0">
                <a:latin typeface="Arial" panose="020B0604020202020204" pitchFamily="34" charset="0"/>
              </a:defRPr>
            </a:lvl2pPr>
            <a:lvl3pPr>
              <a:defRPr sz="1800" baseline="0">
                <a:latin typeface="Arial" panose="020B0604020202020204" pitchFamily="34" charset="0"/>
              </a:defRPr>
            </a:lvl3pPr>
            <a:lvl4pPr>
              <a:defRPr sz="1600" baseline="0">
                <a:latin typeface="Arial" panose="020B0604020202020204" pitchFamily="34" charset="0"/>
              </a:defRPr>
            </a:lvl4pPr>
            <a:lvl5pPr>
              <a:defRPr sz="1600" baseline="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323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6042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4421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1133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de-AT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3633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8B9D7C9B-17A8-4DBB-B7E9-7195A6176A39}" type="datetimeFigureOut">
              <a:rPr lang="de-AT"/>
              <a:pPr>
                <a:defRPr/>
              </a:pPr>
              <a:t>30.11.2015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de-AT" alt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fld id="{67A2D536-CE3A-4423-9D7D-1B39507AB9A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9662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de-AT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de-AT" altLang="de-DE" smtClean="0"/>
          </a:p>
        </p:txBody>
      </p:sp>
      <p:pic>
        <p:nvPicPr>
          <p:cNvPr id="1028" name="Picture 2" descr="D:\Benutzer\lanm08tau\Documents\Öffentlichkeitsarbeit\Logos\Logo 2015\MA8_Logo_querCMYK_Brie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6092825"/>
            <a:ext cx="140811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57D9"/>
          </a:solidFill>
          <a:latin typeface="Neo Sans Pro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57D9"/>
          </a:solidFill>
          <a:latin typeface="Neo Sans Pro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en.gv.at/kultur/kulturgut/plaene/" TargetMode="External"/><Relationship Id="rId2" Type="http://schemas.openxmlformats.org/officeDocument/2006/relationships/hyperlink" Target="https://www.wien.gv.at/actaproweb2/benutzung/search.x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om-ca.uni-koeln.de/mom/AT-WStLA/HAUrk/fond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:\PPT_2015\ma8moebius-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844675"/>
            <a:ext cx="5946775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feld 2"/>
          <p:cNvSpPr txBox="1">
            <a:spLocks noChangeArrowheads="1"/>
          </p:cNvSpPr>
          <p:nvPr/>
        </p:nvSpPr>
        <p:spPr bwMode="auto">
          <a:xfrm>
            <a:off x="652463" y="476250"/>
            <a:ext cx="76327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Wiener Stadt- und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Landesarchiv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Bewerten. Bewahren. Bereitstellen</a:t>
            </a:r>
            <a:r>
              <a:rPr lang="de-AT" altLang="de-DE" sz="2800">
                <a:latin typeface="Neo Sans Pro" pitchFamily="34" charset="0"/>
                <a:cs typeface="Arial" charset="0"/>
              </a:rPr>
              <a:t>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Restaurierwerkstätte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41438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74838"/>
            <a:ext cx="52578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9600" y="5492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Archivpersonal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838200" y="2514600"/>
            <a:ext cx="7543800" cy="1685925"/>
          </a:xfrm>
          <a:prstGeom prst="rect">
            <a:avLst/>
          </a:prstGeom>
          <a:solidFill>
            <a:srgbClr val="5796F3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de-DE" altLang="de-DE" sz="2400">
                <a:solidFill>
                  <a:schemeClr val="bg1"/>
                </a:solidFill>
                <a:cs typeface="Arial" charset="0"/>
              </a:rPr>
              <a:t>AmtsgehilfInnen ArchivarInnen Aufseher Bibliothekarinnen Buchbinderin Kanzleipersonal Restaurator Verwaltungsdienst wissenschaftliche</a:t>
            </a:r>
            <a:r>
              <a:rPr lang="de-DE" altLang="de-DE" sz="2400">
                <a:solidFill>
                  <a:schemeClr val="bg1"/>
                </a:solidFill>
                <a:cs typeface="Arial" charset="0"/>
                <a:sym typeface="Symbol" pitchFamily="18" charset="2"/>
              </a:rPr>
              <a:t> </a:t>
            </a:r>
            <a:r>
              <a:rPr lang="de-DE" altLang="de-DE" sz="2400">
                <a:solidFill>
                  <a:schemeClr val="bg1"/>
                </a:solidFill>
                <a:cs typeface="Arial" charset="0"/>
              </a:rPr>
              <a:t>MitarbeiterInnen </a:t>
            </a:r>
          </a:p>
        </p:txBody>
      </p:sp>
      <p:sp>
        <p:nvSpPr>
          <p:cNvPr id="14340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4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1"/>
          <p:cNvSpPr>
            <a:spLocks noChangeArrowheads="1"/>
          </p:cNvSpPr>
          <p:nvPr/>
        </p:nvSpPr>
        <p:spPr bwMode="auto">
          <a:xfrm>
            <a:off x="685800" y="527050"/>
            <a:ext cx="7772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Bewahren</a:t>
            </a:r>
          </a:p>
        </p:txBody>
      </p:sp>
      <p:sp>
        <p:nvSpPr>
          <p:cNvPr id="15363" name="Rectangle 22"/>
          <p:cNvSpPr>
            <a:spLocks noChangeArrowheads="1"/>
          </p:cNvSpPr>
          <p:nvPr/>
        </p:nvSpPr>
        <p:spPr bwMode="auto">
          <a:xfrm>
            <a:off x="1041400" y="1663700"/>
            <a:ext cx="741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AT" altLang="de-DE" sz="2400">
                <a:cs typeface="Arial" charset="0"/>
              </a:rPr>
              <a:t>Behördenschriftgut: Akten,</a:t>
            </a:r>
            <a:r>
              <a:rPr lang="de-AT" altLang="de-DE" sz="2400" b="1">
                <a:cs typeface="Arial" charset="0"/>
              </a:rPr>
              <a:t> </a:t>
            </a:r>
            <a:r>
              <a:rPr lang="de-AT" altLang="de-DE" sz="2400">
                <a:cs typeface="Arial" charset="0"/>
              </a:rPr>
              <a:t>Amtsbücher, Urkunden, </a:t>
            </a:r>
            <a:br>
              <a:rPr lang="de-AT" altLang="de-DE" sz="2400">
                <a:cs typeface="Arial" charset="0"/>
              </a:rPr>
            </a:br>
            <a:r>
              <a:rPr lang="de-AT" altLang="de-DE" sz="2400">
                <a:cs typeface="Arial" charset="0"/>
              </a:rPr>
              <a:t>Pläne etc. </a:t>
            </a:r>
            <a:r>
              <a:rPr lang="de-AT" altLang="de-DE" sz="2400" b="1">
                <a:cs typeface="Arial" charset="0"/>
              </a:rPr>
              <a:t>(im Registraturzusammenhang!).</a:t>
            </a:r>
          </a:p>
          <a:p>
            <a:pPr eaLnBrk="1" hangingPunct="1">
              <a:buFontTx/>
              <a:buChar char="•"/>
            </a:pPr>
            <a:r>
              <a:rPr lang="de-AT" altLang="de-DE" sz="2400">
                <a:cs typeface="Arial" charset="0"/>
              </a:rPr>
              <a:t>in der Regel </a:t>
            </a:r>
            <a:r>
              <a:rPr lang="de-AT" altLang="de-DE" sz="2400" b="1">
                <a:cs typeface="Arial" charset="0"/>
              </a:rPr>
              <a:t>Unikate!</a:t>
            </a:r>
            <a:endParaRPr lang="de-AT" altLang="de-DE" sz="2400">
              <a:cs typeface="Arial" charset="0"/>
            </a:endParaRPr>
          </a:p>
          <a:p>
            <a:pPr eaLnBrk="1" hangingPunct="1">
              <a:buFontTx/>
              <a:buChar char="•"/>
            </a:pPr>
            <a:r>
              <a:rPr lang="de-AT" altLang="de-DE" sz="2400" b="1">
                <a:cs typeface="Arial" charset="0"/>
              </a:rPr>
              <a:t>„Intentionelle Quellen“ </a:t>
            </a:r>
            <a:r>
              <a:rPr lang="de-AT" altLang="de-DE" sz="2400">
                <a:cs typeface="Arial" charset="0"/>
              </a:rPr>
              <a:t>– ursprünglich </a:t>
            </a:r>
            <a:br>
              <a:rPr lang="de-AT" altLang="de-DE" sz="2400">
                <a:cs typeface="Arial" charset="0"/>
              </a:rPr>
            </a:br>
            <a:r>
              <a:rPr lang="de-AT" altLang="de-DE" sz="2400" b="1">
                <a:cs typeface="Arial" charset="0"/>
              </a:rPr>
              <a:t>nicht zur Veröffentlichung bestimmt!</a:t>
            </a:r>
          </a:p>
          <a:p>
            <a:pPr eaLnBrk="1" hangingPunct="1">
              <a:buFontTx/>
              <a:buChar char="•"/>
            </a:pPr>
            <a:r>
              <a:rPr lang="de-AT" altLang="de-DE" sz="2400" b="1">
                <a:cs typeface="Arial" charset="0"/>
              </a:rPr>
              <a:t>Authentische Überlieferung</a:t>
            </a:r>
            <a:r>
              <a:rPr lang="de-AT" altLang="de-DE" sz="2400">
                <a:cs typeface="Arial" charset="0"/>
              </a:rPr>
              <a:t> von </a:t>
            </a:r>
            <a:br>
              <a:rPr lang="de-AT" altLang="de-DE" sz="2400">
                <a:cs typeface="Arial" charset="0"/>
              </a:rPr>
            </a:br>
            <a:r>
              <a:rPr lang="de-AT" altLang="de-DE" sz="2400">
                <a:cs typeface="Arial" charset="0"/>
              </a:rPr>
              <a:t>Verwaltungshandeln oder Rechtsgeschäften!</a:t>
            </a:r>
          </a:p>
          <a:p>
            <a:pPr eaLnBrk="1" hangingPunct="1">
              <a:buFontTx/>
              <a:buChar char="•"/>
            </a:pPr>
            <a:endParaRPr lang="de-AT" altLang="de-DE" sz="2800">
              <a:cs typeface="Arial" charset="0"/>
            </a:endParaRPr>
          </a:p>
        </p:txBody>
      </p:sp>
      <p:sp>
        <p:nvSpPr>
          <p:cNvPr id="15364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7"/>
          <p:cNvSpPr>
            <a:spLocks noChangeArrowheads="1"/>
          </p:cNvSpPr>
          <p:nvPr/>
        </p:nvSpPr>
        <p:spPr bwMode="auto">
          <a:xfrm>
            <a:off x="685800" y="5334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Warum?</a:t>
            </a:r>
            <a:endParaRPr lang="de-AT" altLang="de-DE" sz="4400">
              <a:solidFill>
                <a:srgbClr val="0057D9"/>
              </a:solidFill>
              <a:latin typeface="Neo Sans Pro" pitchFamily="34" charset="0"/>
              <a:cs typeface="Arial" charset="0"/>
            </a:endParaRPr>
          </a:p>
        </p:txBody>
      </p:sp>
      <p:sp>
        <p:nvSpPr>
          <p:cNvPr id="16387" name="Rectangle 18"/>
          <p:cNvSpPr>
            <a:spLocks noChangeArrowheads="1"/>
          </p:cNvSpPr>
          <p:nvPr/>
        </p:nvSpPr>
        <p:spPr bwMode="auto">
          <a:xfrm>
            <a:off x="971550" y="1971675"/>
            <a:ext cx="6624638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de-AT" altLang="de-DE" sz="2400">
                <a:cs typeface="Arial" charset="0"/>
              </a:rPr>
              <a:t>… zur </a:t>
            </a:r>
            <a:r>
              <a:rPr lang="de-AT" altLang="de-DE" sz="2400" b="1">
                <a:cs typeface="Arial" charset="0"/>
              </a:rPr>
              <a:t>Rechtssicherung! </a:t>
            </a:r>
          </a:p>
          <a:p>
            <a:pPr eaLnBrk="1" hangingPunct="1">
              <a:buFontTx/>
              <a:buChar char="•"/>
            </a:pPr>
            <a:r>
              <a:rPr lang="de-AT" altLang="de-DE" sz="2400">
                <a:cs typeface="Arial" charset="0"/>
              </a:rPr>
              <a:t>… zur Unterstützung der Verwaltung.</a:t>
            </a:r>
          </a:p>
          <a:p>
            <a:pPr eaLnBrk="1" hangingPunct="1">
              <a:buFontTx/>
              <a:buChar char="•"/>
            </a:pPr>
            <a:r>
              <a:rPr lang="de-AT" altLang="de-DE" sz="2400">
                <a:cs typeface="Arial" charset="0"/>
              </a:rPr>
              <a:t>… zur </a:t>
            </a:r>
            <a:r>
              <a:rPr lang="de-AT" altLang="de-DE" sz="2400" b="1">
                <a:cs typeface="Arial" charset="0"/>
              </a:rPr>
              <a:t>Benützung</a:t>
            </a:r>
            <a:r>
              <a:rPr lang="de-AT" altLang="de-DE" sz="2400">
                <a:cs typeface="Arial" charset="0"/>
              </a:rPr>
              <a:t> nach bestimmten </a:t>
            </a:r>
            <a:r>
              <a:rPr lang="de-AT" altLang="de-DE" sz="2400" b="1">
                <a:cs typeface="Arial" charset="0"/>
              </a:rPr>
              <a:t>Regeln</a:t>
            </a:r>
            <a:r>
              <a:rPr lang="de-AT" altLang="de-DE" sz="2400">
                <a:cs typeface="Arial" charset="0"/>
              </a:rPr>
              <a:t> </a:t>
            </a:r>
            <a:br>
              <a:rPr lang="de-AT" altLang="de-DE" sz="2400">
                <a:cs typeface="Arial" charset="0"/>
              </a:rPr>
            </a:br>
            <a:r>
              <a:rPr lang="de-AT" altLang="de-DE" sz="2400">
                <a:cs typeface="Arial" charset="0"/>
              </a:rPr>
              <a:t>     bzw. </a:t>
            </a:r>
            <a:r>
              <a:rPr lang="de-AT" altLang="de-DE" sz="2400" b="1">
                <a:cs typeface="Arial" charset="0"/>
              </a:rPr>
              <a:t>rechtlichen Bedingungen!</a:t>
            </a:r>
          </a:p>
          <a:p>
            <a:pPr eaLnBrk="1" hangingPunct="1">
              <a:buFontTx/>
              <a:buChar char="•"/>
            </a:pPr>
            <a:endParaRPr lang="de-AT" altLang="de-DE" sz="2800" b="1" i="1">
              <a:cs typeface="Arial" charset="0"/>
            </a:endParaRPr>
          </a:p>
        </p:txBody>
      </p:sp>
      <p:sp>
        <p:nvSpPr>
          <p:cNvPr id="16388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5800" y="525463"/>
            <a:ext cx="7772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Rechtliche Rahmenbedingungen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68313" y="2205038"/>
            <a:ext cx="840898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de-AT" altLang="de-DE" sz="2400" b="1" dirty="0" smtClean="0">
                <a:cs typeface="Arial" charset="0"/>
              </a:rPr>
              <a:t>Schutzfristen:</a:t>
            </a:r>
            <a:endParaRPr lang="de-AT" altLang="de-DE" sz="2400" dirty="0" smtClean="0">
              <a:cs typeface="Arial" charset="0"/>
            </a:endParaRPr>
          </a:p>
          <a:p>
            <a:pPr lvl="1" eaLnBrk="1" hangingPunct="1">
              <a:buFontTx/>
              <a:buChar char="•"/>
              <a:defRPr/>
            </a:pPr>
            <a:r>
              <a:rPr lang="de-AT" altLang="de-DE" sz="2400" b="1" dirty="0" smtClean="0">
                <a:cs typeface="Arial" charset="0"/>
              </a:rPr>
              <a:t>30 Jahre </a:t>
            </a:r>
            <a:r>
              <a:rPr lang="de-AT" altLang="de-DE" sz="2400" dirty="0" smtClean="0">
                <a:cs typeface="Arial" charset="0"/>
              </a:rPr>
              <a:t>nach letzter inhaltlicher Bearbeitung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2400" b="1" dirty="0" smtClean="0">
                <a:cs typeface="Arial" charset="0"/>
              </a:rPr>
              <a:t>Personenbezogene Daten </a:t>
            </a:r>
            <a:r>
              <a:rPr lang="de-AT" altLang="de-DE" sz="2400" dirty="0" smtClean="0">
                <a:cs typeface="Arial" charset="0"/>
              </a:rPr>
              <a:t>gem. Datenschutzgesetz:</a:t>
            </a:r>
          </a:p>
          <a:p>
            <a:pPr lvl="2" eaLnBrk="1" hangingPunct="1">
              <a:buFontTx/>
              <a:buChar char="•"/>
              <a:defRPr/>
            </a:pPr>
            <a:r>
              <a:rPr lang="de-AT" altLang="de-DE" dirty="0" smtClean="0">
                <a:cs typeface="Arial" charset="0"/>
              </a:rPr>
              <a:t>Zustimmung der betroffenen Person</a:t>
            </a:r>
          </a:p>
          <a:p>
            <a:pPr lvl="2" eaLnBrk="1" hangingPunct="1">
              <a:buFontTx/>
              <a:buChar char="•"/>
              <a:defRPr/>
            </a:pPr>
            <a:r>
              <a:rPr lang="de-AT" altLang="de-DE" dirty="0" smtClean="0">
                <a:cs typeface="Arial" charset="0"/>
              </a:rPr>
              <a:t>Tod der betroffenen Person</a:t>
            </a:r>
          </a:p>
          <a:p>
            <a:pPr lvl="2" eaLnBrk="1" hangingPunct="1">
              <a:buFontTx/>
              <a:buChar char="•"/>
              <a:defRPr/>
            </a:pPr>
            <a:r>
              <a:rPr lang="de-AT" altLang="de-DE" dirty="0" smtClean="0">
                <a:cs typeface="Arial" charset="0"/>
              </a:rPr>
              <a:t>110 Jahre nach Geburt der betroffenen Person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de-AT" altLang="de-DE" sz="2400" b="1" dirty="0" smtClean="0">
              <a:cs typeface="Arial" charset="0"/>
            </a:endParaRPr>
          </a:p>
          <a:p>
            <a:pPr marL="0" lvl="1" indent="0" eaLnBrk="1" hangingPunct="1">
              <a:buFont typeface="Arial" charset="0"/>
              <a:buNone/>
              <a:defRPr/>
            </a:pPr>
            <a:r>
              <a:rPr lang="de-AT" altLang="de-DE" sz="2400" b="1" dirty="0" smtClean="0">
                <a:cs typeface="Arial" charset="0"/>
              </a:rPr>
              <a:t>Schutzfristverkürzung</a:t>
            </a:r>
            <a:r>
              <a:rPr lang="de-AT" altLang="de-DE" sz="2400" dirty="0" smtClean="0">
                <a:cs typeface="Arial" charset="0"/>
              </a:rPr>
              <a:t> durch Bescheid!</a:t>
            </a:r>
          </a:p>
        </p:txBody>
      </p:sp>
      <p:sp>
        <p:nvSpPr>
          <p:cNvPr id="17412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85800" y="5715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Archivgesetz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028700" y="1951038"/>
            <a:ext cx="708660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342900" indent="-34290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None/>
            </a:pPr>
            <a:r>
              <a:rPr lang="de-AT" altLang="de-DE" sz="2400" b="1">
                <a:cs typeface="Arial" charset="0"/>
              </a:rPr>
              <a:t>Wiener Archivgesetz 2000</a:t>
            </a:r>
            <a:r>
              <a:rPr lang="de-AT" altLang="de-DE" sz="2400">
                <a:cs typeface="Arial" charset="0"/>
              </a:rPr>
              <a:t>:</a:t>
            </a:r>
          </a:p>
          <a:p>
            <a:pPr lvl="1" eaLnBrk="1" hangingPunct="1">
              <a:buFont typeface="Arial" charset="0"/>
              <a:buChar char="•"/>
            </a:pPr>
            <a:r>
              <a:rPr lang="de-DE" altLang="de-DE" sz="2400"/>
              <a:t>Definiton der Grundsätze und Aufgaben der Archivierung</a:t>
            </a:r>
          </a:p>
          <a:p>
            <a:pPr lvl="1" eaLnBrk="1" hangingPunct="1">
              <a:buFont typeface="Arial" charset="0"/>
              <a:buChar char="•"/>
            </a:pPr>
            <a:r>
              <a:rPr lang="de-DE" altLang="de-DE" sz="2400"/>
              <a:t>Regelung des Verfahrens der Archivierung</a:t>
            </a:r>
          </a:p>
          <a:p>
            <a:pPr lvl="1" eaLnBrk="1" hangingPunct="1">
              <a:buFont typeface="Arial" charset="0"/>
              <a:buChar char="•"/>
            </a:pPr>
            <a:r>
              <a:rPr lang="de-DE" altLang="de-DE" sz="2400"/>
              <a:t>Regelung der Nutzung von Archivgut</a:t>
            </a:r>
            <a:r>
              <a:rPr lang="de-AT" altLang="de-DE" sz="2400">
                <a:cs typeface="Arial" charset="0"/>
              </a:rPr>
              <a:t> </a:t>
            </a:r>
            <a:endParaRPr lang="de-AT" alt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843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887413" y="558800"/>
            <a:ext cx="70866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Sammlungsgut und Dokumentation</a:t>
            </a:r>
            <a:endParaRPr lang="de-AT" altLang="de-DE" sz="4400">
              <a:solidFill>
                <a:srgbClr val="0057D9"/>
              </a:solidFill>
              <a:latin typeface="Neo Sans Pro" pitchFamily="34" charset="0"/>
              <a:cs typeface="Arial" charset="0"/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116013" y="2913063"/>
            <a:ext cx="6985000" cy="130810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de-DE" sz="2400">
                <a:cs typeface="Arial" charset="0"/>
              </a:rPr>
              <a:t>zur Ergänzung des amtlichen Schriftgutes </a:t>
            </a:r>
            <a:br>
              <a:rPr lang="de-DE" altLang="de-DE" sz="2400">
                <a:cs typeface="Arial" charset="0"/>
              </a:rPr>
            </a:br>
            <a:r>
              <a:rPr lang="de-DE" altLang="de-DE" sz="2400">
                <a:cs typeface="Arial" charset="0"/>
              </a:rPr>
              <a:t>durch weitere Unterlagen </a:t>
            </a:r>
            <a:r>
              <a:rPr lang="de-AT" altLang="de-DE" sz="2400">
                <a:cs typeface="Arial" charset="0"/>
              </a:rPr>
              <a:t>für das </a:t>
            </a:r>
            <a:r>
              <a:rPr lang="de-DE" altLang="de-DE" sz="2400">
                <a:cs typeface="Arial" charset="0"/>
              </a:rPr>
              <a:t/>
            </a:r>
            <a:br>
              <a:rPr lang="de-DE" altLang="de-DE" sz="2400">
                <a:cs typeface="Arial" charset="0"/>
              </a:rPr>
            </a:br>
            <a:r>
              <a:rPr lang="de-AT" altLang="de-DE" sz="2400">
                <a:cs typeface="Arial" charset="0"/>
              </a:rPr>
              <a:t>Verständnis </a:t>
            </a:r>
            <a:r>
              <a:rPr lang="de-DE" altLang="de-DE" sz="2400">
                <a:cs typeface="Arial" charset="0"/>
              </a:rPr>
              <a:t>v</a:t>
            </a:r>
            <a:r>
              <a:rPr lang="de-AT" altLang="de-DE" sz="2400">
                <a:cs typeface="Arial" charset="0"/>
              </a:rPr>
              <a:t>on Geschichte und Gegenwart</a:t>
            </a:r>
            <a:r>
              <a:rPr lang="de-DE" altLang="de-DE" sz="2800">
                <a:cs typeface="Arial" charset="0"/>
              </a:rPr>
              <a:t>.</a:t>
            </a:r>
            <a:endParaRPr lang="de-AT" altLang="de-DE" sz="2800">
              <a:cs typeface="Arial" charset="0"/>
            </a:endParaRPr>
          </a:p>
        </p:txBody>
      </p:sp>
      <p:sp>
        <p:nvSpPr>
          <p:cNvPr id="19460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5943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Unsere Bestände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0" y="1828800"/>
            <a:ext cx="28194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Urkunden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0" y="2362200"/>
            <a:ext cx="28194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Akten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0" y="2895600"/>
            <a:ext cx="28956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Bücher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0" y="3429000"/>
            <a:ext cx="28194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Handschriften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0" y="3962400"/>
            <a:ext cx="28194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Pläne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0" y="5562600"/>
            <a:ext cx="51816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Elektronische Unterlagen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0" y="1295400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Etwa 53 Kilometer Regalfachböden</a:t>
            </a:r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0" y="4495800"/>
            <a:ext cx="28194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Fotos</a:t>
            </a:r>
          </a:p>
        </p:txBody>
      </p:sp>
      <p:pic>
        <p:nvPicPr>
          <p:cNvPr id="134156" name="Picture 12" descr="K:\zu bearbeiten\´ppt\ppt95\c12420_007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1"/>
          <a:stretch>
            <a:fillRect/>
          </a:stretch>
        </p:blipFill>
        <p:spPr bwMode="auto">
          <a:xfrm>
            <a:off x="6653213" y="609600"/>
            <a:ext cx="24907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1371600"/>
            <a:ext cx="4000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4158" name="Picture 14" descr="K:\zu bearbeiten\´ppt\ppt95\c60000_017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1600200"/>
            <a:ext cx="2835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7" name="Picture 13" descr="K:\zu bearbeiten\ppt95\plan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38400"/>
            <a:ext cx="3648075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6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30384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4159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67200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5048250"/>
            <a:ext cx="2819400" cy="425450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de-DE" altLang="de-DE" sz="2400">
                <a:cs typeface="Arial" charset="0"/>
              </a:rPr>
              <a:t>Filme</a:t>
            </a:r>
          </a:p>
        </p:txBody>
      </p:sp>
      <p:sp>
        <p:nvSpPr>
          <p:cNvPr id="2049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4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4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4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4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4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 autoUpdateAnimBg="0"/>
      <p:bldP spid="134149" grpId="0" animBg="1" autoUpdateAnimBg="0"/>
      <p:bldP spid="134150" grpId="0" animBg="1" autoUpdateAnimBg="0"/>
      <p:bldP spid="134151" grpId="0" animBg="1" autoUpdateAnimBg="0"/>
      <p:bldP spid="134152" grpId="0" animBg="1" autoUpdateAnimBg="0"/>
      <p:bldP spid="134153" grpId="0" animBg="1" autoUpdateAnimBg="0"/>
      <p:bldP spid="134154" grpId="0" autoUpdateAnimBg="0"/>
      <p:bldP spid="134155" grpId="0" animBg="1" autoUpdateAnimBg="0"/>
      <p:bldP spid="18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6425" y="5492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Unsere Bestände</a:t>
            </a:r>
          </a:p>
        </p:txBody>
      </p:sp>
      <p:graphicFrame>
        <p:nvGraphicFramePr>
          <p:cNvPr id="21507" name="Object 1027"/>
          <p:cNvGraphicFramePr>
            <a:graphicFrameLocks noChangeAspect="1"/>
          </p:cNvGraphicFramePr>
          <p:nvPr/>
        </p:nvGraphicFramePr>
        <p:xfrm>
          <a:off x="747713" y="2284413"/>
          <a:ext cx="7650162" cy="1957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Organization Chart" r:id="rId3" imgW="7615825" imgH="1954060" progId="OrgPlusWOPX.4">
                  <p:embed followColorScheme="full"/>
                </p:oleObj>
              </mc:Choice>
              <mc:Fallback>
                <p:oleObj name="Organization Chart" r:id="rId3" imgW="7615825" imgH="1954060" progId="OrgPlusWOPX.4">
                  <p:embed followColorScheme="full"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713" y="2284413"/>
                        <a:ext cx="7650162" cy="1957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492625" y="4921250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 i="1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150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866900" y="160338"/>
          <a:ext cx="5008563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Organization Chart" r:id="rId3" imgW="2160494" imgH="2485016" progId="OrgPlusWOPX.4">
                  <p:embed followColorScheme="full"/>
                </p:oleObj>
              </mc:Choice>
              <mc:Fallback>
                <p:oleObj name="Organization Chart" r:id="rId3" imgW="2160494" imgH="2485016" progId="OrgPlusWOPX.4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60338"/>
                        <a:ext cx="5008563" cy="577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85800" y="609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Historische Entwicklung</a:t>
            </a:r>
          </a:p>
        </p:txBody>
      </p:sp>
      <p:pic>
        <p:nvPicPr>
          <p:cNvPr id="147459" name="Picture 3" descr="K:\zu bearbeiten\´ppt\ppt95\Priv13_1312_v_gold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4864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752600" y="3048000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cs typeface="Arial" charset="0"/>
              </a:rPr>
              <a:t>„ Diesen Brief soll man hüten wie Gold!“ 1312</a:t>
            </a:r>
          </a:p>
        </p:txBody>
      </p:sp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971550" y="3644900"/>
            <a:ext cx="7704138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96969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marL="457200" indent="-457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2400">
                <a:cs typeface="Arial" charset="0"/>
              </a:rPr>
              <a:t>Bestand seit dem Mittelalter</a:t>
            </a:r>
          </a:p>
          <a:p>
            <a:pPr>
              <a:spcBef>
                <a:spcPct val="0"/>
              </a:spcBef>
            </a:pPr>
            <a:r>
              <a:rPr lang="de-DE" altLang="de-DE" sz="2400">
                <a:cs typeface="Arial" charset="0"/>
              </a:rPr>
              <a:t>als Archiv eingerichtet 1863</a:t>
            </a:r>
          </a:p>
          <a:p>
            <a:pPr>
              <a:spcBef>
                <a:spcPct val="0"/>
              </a:spcBef>
            </a:pPr>
            <a:r>
              <a:rPr lang="de-DE" altLang="de-DE" sz="2400">
                <a:cs typeface="Arial" charset="0"/>
              </a:rPr>
              <a:t>eigene Dienststelle 1889 </a:t>
            </a:r>
          </a:p>
          <a:p>
            <a:pPr>
              <a:spcBef>
                <a:spcPct val="0"/>
              </a:spcBef>
            </a:pPr>
            <a:r>
              <a:rPr lang="de-DE" altLang="de-DE" sz="2400">
                <a:cs typeface="Arial" charset="0"/>
              </a:rPr>
              <a:t>Landesarchiv 1922</a:t>
            </a:r>
          </a:p>
          <a:p>
            <a:pPr>
              <a:spcBef>
                <a:spcPct val="0"/>
              </a:spcBef>
            </a:pPr>
            <a:r>
              <a:rPr lang="de-DE" altLang="de-DE" sz="2400">
                <a:cs typeface="Arial" charset="0"/>
              </a:rPr>
              <a:t>MA 8 - Wiener Stadt- und Landesarchiv 1973</a:t>
            </a:r>
          </a:p>
        </p:txBody>
      </p:sp>
      <p:sp>
        <p:nvSpPr>
          <p:cNvPr id="512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  <p:bldP spid="147465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026"/>
          <p:cNvGraphicFramePr>
            <a:graphicFrameLocks noChangeAspect="1"/>
          </p:cNvGraphicFramePr>
          <p:nvPr/>
        </p:nvGraphicFramePr>
        <p:xfrm>
          <a:off x="1365250" y="138113"/>
          <a:ext cx="6110288" cy="581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Organization Chart" r:id="rId3" imgW="2709333" imgH="2571448" progId="OrgPlusWOPX.4">
                  <p:embed followColorScheme="full"/>
                </p:oleObj>
              </mc:Choice>
              <mc:Fallback>
                <p:oleObj name="Organization Chart" r:id="rId3" imgW="2709333" imgH="2571448" progId="OrgPlusWOPX.4">
                  <p:embed followColorScheme="full"/>
                  <p:pic>
                    <p:nvPicPr>
                      <p:cNvPr id="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0" y="138113"/>
                        <a:ext cx="6110288" cy="581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81000" y="838200"/>
            <a:ext cx="3124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chemeClr val="bg1"/>
                </a:solidFill>
                <a:cs typeface="Arial" charset="0"/>
              </a:rPr>
              <a:t>Städtische Ämter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066800" y="2057400"/>
            <a:ext cx="3124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chemeClr val="bg1"/>
                </a:solidFill>
                <a:cs typeface="Arial" charset="0"/>
              </a:rPr>
              <a:t>Konskriptionsamt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009900" y="3086100"/>
            <a:ext cx="3124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chemeClr val="bg1"/>
                </a:solidFill>
                <a:cs typeface="Arial" charset="0"/>
              </a:rPr>
              <a:t>Bücher: B1, B2 etc.  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009900" y="4038600"/>
            <a:ext cx="3124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chemeClr val="bg1"/>
                </a:solidFill>
                <a:cs typeface="Arial" charset="0"/>
              </a:rPr>
              <a:t>Karteien: K1, K2 etc. 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009900" y="5029200"/>
            <a:ext cx="31242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chemeClr val="bg1"/>
                </a:solidFill>
                <a:cs typeface="Arial" charset="0"/>
              </a:rPr>
              <a:t>Akten: A1, A2 etc.</a:t>
            </a: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1981200" y="1600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33400" y="1524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33400" y="2514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1676400" y="2743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>
            <a:off x="1676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>
            <a:off x="1676400" y="4419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>
            <a:off x="1676400" y="54864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AT"/>
          </a:p>
        </p:txBody>
      </p:sp>
      <p:sp>
        <p:nvSpPr>
          <p:cNvPr id="24590" name="AutoShape 14"/>
          <p:cNvSpPr>
            <a:spLocks/>
          </p:cNvSpPr>
          <p:nvPr/>
        </p:nvSpPr>
        <p:spPr bwMode="auto">
          <a:xfrm>
            <a:off x="6553200" y="2971800"/>
            <a:ext cx="1066800" cy="2743200"/>
          </a:xfrm>
          <a:prstGeom prst="rightBrace">
            <a:avLst>
              <a:gd name="adj1" fmla="val 2142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572000" y="914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de-DE" alt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4800600" y="914400"/>
            <a:ext cx="350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Bestandsgruppe</a:t>
            </a: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4953000" y="2057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Bestand</a:t>
            </a: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7696200" y="4114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Serien</a:t>
            </a:r>
          </a:p>
        </p:txBody>
      </p:sp>
      <p:sp>
        <p:nvSpPr>
          <p:cNvPr id="24595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944563" y="2030413"/>
            <a:ext cx="737552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GB" altLang="de-DE" sz="2000">
                <a:cs typeface="Arial" charset="0"/>
              </a:rPr>
              <a:t>Systematische Beschreibung von archivischen Strukturen</a:t>
            </a:r>
          </a:p>
          <a:p>
            <a:pPr eaLnBrk="1" hangingPunct="1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</a:pPr>
            <a:r>
              <a:rPr lang="en-GB" altLang="de-DE" sz="2000">
                <a:cs typeface="Arial" charset="0"/>
              </a:rPr>
              <a:t>Universell anwendbar – Institutionenübergreifend vergleichbar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971550" y="3001963"/>
            <a:ext cx="6654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buFontTx/>
              <a:buChar char="•"/>
            </a:pPr>
            <a:r>
              <a:rPr lang="en-GB" altLang="de-DE" sz="2000">
                <a:cs typeface="Arial" charset="0"/>
              </a:rPr>
              <a:t>Identifikation (Signatur)</a:t>
            </a:r>
          </a:p>
          <a:p>
            <a:pPr eaLnBrk="1" hangingPunct="1">
              <a:buFontTx/>
              <a:buChar char="•"/>
            </a:pPr>
            <a:r>
              <a:rPr lang="en-GB" altLang="de-DE" sz="2000">
                <a:cs typeface="Arial" charset="0"/>
              </a:rPr>
              <a:t>Kontext der Entstehung</a:t>
            </a:r>
          </a:p>
          <a:p>
            <a:pPr eaLnBrk="1" hangingPunct="1">
              <a:buFontTx/>
              <a:buChar char="•"/>
            </a:pPr>
            <a:r>
              <a:rPr lang="en-GB" altLang="de-DE" sz="2000">
                <a:cs typeface="Arial" charset="0"/>
              </a:rPr>
              <a:t>Inhalt und innere Ordnung</a:t>
            </a:r>
          </a:p>
          <a:p>
            <a:pPr eaLnBrk="1" hangingPunct="1">
              <a:buFontTx/>
              <a:buChar char="•"/>
            </a:pPr>
            <a:r>
              <a:rPr lang="en-GB" altLang="de-DE" sz="2000">
                <a:cs typeface="Arial" charset="0"/>
              </a:rPr>
              <a:t>Zugangs- und Benutzungsbedingungen</a:t>
            </a:r>
          </a:p>
          <a:p>
            <a:pPr eaLnBrk="1" hangingPunct="1">
              <a:buFontTx/>
              <a:buChar char="•"/>
            </a:pPr>
            <a:r>
              <a:rPr lang="en-GB" altLang="de-DE" sz="2000">
                <a:cs typeface="Arial" charset="0"/>
              </a:rPr>
              <a:t>Sachverwandte Unterlagen</a:t>
            </a:r>
          </a:p>
          <a:p>
            <a:pPr eaLnBrk="1" hangingPunct="1">
              <a:buFontTx/>
              <a:buChar char="•"/>
            </a:pPr>
            <a:r>
              <a:rPr lang="en-GB" altLang="de-DE" sz="2000">
                <a:cs typeface="Arial" charset="0"/>
              </a:rPr>
              <a:t>Anmerkungen</a:t>
            </a:r>
          </a:p>
          <a:p>
            <a:pPr eaLnBrk="1" hangingPunct="1">
              <a:buFontTx/>
              <a:buChar char="•"/>
            </a:pPr>
            <a:r>
              <a:rPr lang="en-GB" altLang="de-DE" sz="2000">
                <a:cs typeface="Arial" charset="0"/>
              </a:rPr>
              <a:t>Beschreibung der Archivierung</a:t>
            </a:r>
          </a:p>
        </p:txBody>
      </p:sp>
      <p:sp>
        <p:nvSpPr>
          <p:cNvPr id="26628" name="Textfeld 2"/>
          <p:cNvSpPr txBox="1">
            <a:spLocks noChangeArrowheads="1"/>
          </p:cNvSpPr>
          <p:nvPr/>
        </p:nvSpPr>
        <p:spPr bwMode="auto">
          <a:xfrm>
            <a:off x="655638" y="549275"/>
            <a:ext cx="7953375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ISAD (G)</a:t>
            </a:r>
            <a:r>
              <a:rPr lang="en-GB" altLang="de-DE" sz="4400" b="1">
                <a:latin typeface="Neo Sans Pro" pitchFamily="34" charset="0"/>
                <a:cs typeface="Arial" charset="0"/>
              </a:rPr>
              <a:t/>
            </a:r>
            <a:br>
              <a:rPr lang="en-GB" altLang="de-DE" sz="4400" b="1">
                <a:latin typeface="Neo Sans Pro" pitchFamily="34" charset="0"/>
                <a:cs typeface="Arial" charset="0"/>
              </a:rPr>
            </a:br>
            <a:r>
              <a:rPr lang="en-GB" altLang="de-DE" sz="2400" b="1">
                <a:cs typeface="Arial" charset="0"/>
              </a:rPr>
              <a:t>International Standard Archival Description (General)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</p:txBody>
      </p:sp>
      <p:sp>
        <p:nvSpPr>
          <p:cNvPr id="2662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57200" y="2565400"/>
            <a:ext cx="8305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www.wais.wien.at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Instrument zu Archivierung und Erschließung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de-AT" altLang="de-DE" sz="2400">
              <a:cs typeface="Arial" charset="0"/>
            </a:endParaRP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609600" y="549275"/>
            <a:ext cx="83058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WAIS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 b="1">
                <a:cs typeface="Arial" charset="0"/>
              </a:rPr>
              <a:t>Wiener Archivinformationssystem</a:t>
            </a:r>
          </a:p>
        </p:txBody>
      </p:sp>
      <p:sp>
        <p:nvSpPr>
          <p:cNvPr id="27652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kumente und Einstellungen\lanm08lai\Eigene Dateien\b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6200"/>
            <a:ext cx="7391400" cy="592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9388" y="500063"/>
            <a:ext cx="5067300" cy="212407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Jährlich etwa: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6.000 persönliche Kundenkontakte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40.000 Aktenbewegungen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12.000 schriftliche Anfragen</a:t>
            </a:r>
          </a:p>
        </p:txBody>
      </p:sp>
      <p:sp>
        <p:nvSpPr>
          <p:cNvPr id="2867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489200" y="50800"/>
          <a:ext cx="4784725" cy="58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69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ChangeArrowheads="1"/>
          </p:cNvSpPr>
          <p:nvPr/>
        </p:nvSpPr>
        <p:spPr bwMode="auto">
          <a:xfrm>
            <a:off x="685800" y="3810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Benutzen</a:t>
            </a:r>
          </a:p>
        </p:txBody>
      </p:sp>
      <p:sp>
        <p:nvSpPr>
          <p:cNvPr id="30723" name="Text Box 1027"/>
          <p:cNvSpPr txBox="1">
            <a:spLocks noChangeArrowheads="1"/>
          </p:cNvSpPr>
          <p:nvPr/>
        </p:nvSpPr>
        <p:spPr bwMode="auto">
          <a:xfrm>
            <a:off x="539750" y="1143000"/>
            <a:ext cx="828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400" b="1">
                <a:cs typeface="Arial" charset="0"/>
              </a:rPr>
              <a:t>Forschen und Vermitteln – einst und jetzt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de-AT" alt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4340" name="Text Box 1028"/>
          <p:cNvSpPr txBox="1">
            <a:spLocks noChangeArrowheads="1"/>
          </p:cNvSpPr>
          <p:nvPr/>
        </p:nvSpPr>
        <p:spPr bwMode="auto">
          <a:xfrm>
            <a:off x="539750" y="1789113"/>
            <a:ext cx="80518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de-AT" altLang="de-DE" sz="2400" dirty="0" smtClean="0">
                <a:cs typeface="Arial" pitchFamily="34" charset="0"/>
              </a:rPr>
              <a:t>Druckwerke</a:t>
            </a:r>
            <a:r>
              <a:rPr lang="de-AT" altLang="de-DE" sz="2400" dirty="0" smtClean="0">
                <a:latin typeface="Times New Roman" pitchFamily="18" charset="0"/>
                <a:cs typeface="Arial" pitchFamily="34" charset="0"/>
              </a:rPr>
              <a:t>:</a:t>
            </a:r>
            <a:br>
              <a:rPr lang="de-AT" altLang="de-DE" sz="2400" dirty="0" smtClean="0">
                <a:latin typeface="Times New Roman" pitchFamily="18" charset="0"/>
                <a:cs typeface="Arial" pitchFamily="34" charset="0"/>
              </a:rPr>
            </a:br>
            <a:r>
              <a:rPr lang="de-AT" altLang="de-DE" sz="2400" dirty="0" smtClean="0">
                <a:cs typeface="Arial" pitchFamily="34" charset="0"/>
              </a:rPr>
              <a:t>Inventarhefte, Ausstellungskataloge, Sonderpublikationen</a:t>
            </a:r>
            <a:r>
              <a:rPr lang="de-AT" altLang="de-DE" sz="2400" dirty="0" smtClean="0">
                <a:latin typeface="Times New Roman" pitchFamily="18" charset="0"/>
                <a:cs typeface="Arial" pitchFamily="34" charset="0"/>
              </a:rPr>
              <a:t>, </a:t>
            </a:r>
            <a:r>
              <a:rPr lang="de-AT" altLang="de-DE" sz="2400" dirty="0" smtClean="0">
                <a:cs typeface="Arial" pitchFamily="34" charset="0"/>
              </a:rPr>
              <a:t>Österreichischer Städteatlas, Historischer Atlas der Stadt Wien</a:t>
            </a:r>
            <a:br>
              <a:rPr lang="de-AT" altLang="de-DE" sz="2400" dirty="0" smtClean="0">
                <a:cs typeface="Arial" pitchFamily="34" charset="0"/>
              </a:rPr>
            </a:br>
            <a:endParaRPr lang="de-AT" altLang="de-DE" sz="2400" dirty="0" smtClean="0">
              <a:cs typeface="Arial" pitchFamily="34" charset="0"/>
            </a:endParaRP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de-AT" altLang="de-DE" sz="2400" dirty="0" smtClean="0">
                <a:cs typeface="Arial" pitchFamily="34" charset="0"/>
              </a:rPr>
              <a:t>Internet: 	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de-AT" altLang="de-DE" sz="2400" dirty="0" smtClean="0">
                <a:cs typeface="Arial" pitchFamily="34" charset="0"/>
              </a:rPr>
              <a:t>Wiener Archivinformationssystem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de-AT" altLang="de-DE" sz="2400" dirty="0" smtClean="0">
                <a:cs typeface="Arial" pitchFamily="34" charset="0"/>
              </a:rPr>
              <a:t>Wien Geschichte Wiki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de-AT" altLang="de-DE" sz="2400" dirty="0" err="1" smtClean="0">
                <a:cs typeface="Arial" pitchFamily="34" charset="0"/>
              </a:rPr>
              <a:t>Infodat</a:t>
            </a:r>
            <a:endParaRPr lang="de-AT" altLang="de-DE" sz="2400" dirty="0" smtClean="0">
              <a:cs typeface="Arial" pitchFamily="34" charset="0"/>
            </a:endParaRP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de-AT" altLang="de-DE" sz="2400" dirty="0" smtClean="0">
                <a:cs typeface="Arial" pitchFamily="34" charset="0"/>
              </a:rPr>
              <a:t>Wien Kulturgut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de-AT" altLang="de-DE" sz="2400" dirty="0" smtClean="0">
                <a:cs typeface="Arial" pitchFamily="34" charset="0"/>
              </a:rPr>
              <a:t>Filmarchiv der Media Wien</a:t>
            </a:r>
          </a:p>
          <a:p>
            <a:pPr marL="342900" indent="-342900" eaLnBrk="1" hangingPunct="1">
              <a:spcBef>
                <a:spcPts val="0"/>
              </a:spcBef>
              <a:defRPr/>
            </a:pPr>
            <a:r>
              <a:rPr lang="de-AT" altLang="de-DE" sz="2400" dirty="0" smtClean="0">
                <a:cs typeface="Arial" pitchFamily="34" charset="0"/>
              </a:rPr>
              <a:t>Monasterium.net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AT" altLang="de-DE" sz="2400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30725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feld 1"/>
          <p:cNvSpPr txBox="1">
            <a:spLocks noChangeArrowheads="1"/>
          </p:cNvSpPr>
          <p:nvPr/>
        </p:nvSpPr>
        <p:spPr bwMode="auto">
          <a:xfrm>
            <a:off x="1306513" y="484188"/>
            <a:ext cx="599916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Was bisher geschah …</a:t>
            </a:r>
            <a:endParaRPr lang="de-AT" altLang="de-DE" sz="4400">
              <a:latin typeface="Times New Roman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87450" y="1403350"/>
            <a:ext cx="6913563" cy="4154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53 Kilometer Regalfachböden</a:t>
            </a:r>
          </a:p>
          <a:p>
            <a:pPr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davon etwa 100.000 Pläne und 400.000 Fotos</a:t>
            </a:r>
          </a:p>
          <a:p>
            <a:pPr>
              <a:defRPr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50.000 Fotos, einzelne Akten, Handschriften, Pläne und Karten im Wiener Archivinformationssystem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WAIS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Pläne auf 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Wien Kulturgut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10.000 Urkunden auf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monasterium.net</a:t>
            </a: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Verschiedene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Digitalisate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auf diversen externen Festplatten oder Fileservices</a:t>
            </a:r>
          </a:p>
          <a:p>
            <a:pPr>
              <a:defRPr/>
            </a:pPr>
            <a:endParaRPr lang="de-AT" dirty="0"/>
          </a:p>
        </p:txBody>
      </p:sp>
      <p:sp>
        <p:nvSpPr>
          <p:cNvPr id="3379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1120775" y="571500"/>
            <a:ext cx="67452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und was noch dazukommt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68313" y="1628775"/>
            <a:ext cx="8424862" cy="3786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Auftragsarbeiten und </a:t>
            </a:r>
            <a:r>
              <a:rPr lang="de-AT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de-AT" smtClean="0">
                <a:latin typeface="Arial" panose="020B0604020202020204" pitchFamily="34" charset="0"/>
                <a:cs typeface="Arial" panose="020B0604020202020204" pitchFamily="34" charset="0"/>
              </a:rPr>
              <a:t>Zufallsdigitalisierungen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pPr>
              <a:defRPr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Digitalisierung aus Fremdprojekten:</a:t>
            </a:r>
          </a:p>
          <a:p>
            <a:pPr>
              <a:defRPr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Yad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Vashem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: etwa 475.000 Scans aus unterschiedlichen Beständen ohne hinreichende Erschließungsdaten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Mormonen: 3 Millionen </a:t>
            </a:r>
            <a:r>
              <a:rPr lang="de-AT" dirty="0" err="1">
                <a:latin typeface="Arial" panose="020B0604020202020204" pitchFamily="34" charset="0"/>
                <a:cs typeface="Arial" panose="020B0604020202020204" pitchFamily="34" charset="0"/>
              </a:rPr>
              <a:t>Digitalisate</a:t>
            </a:r>
            <a: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  <a:t> von Mikrofilmvorlagen aus den Historischen Meldeunterlagen (28.000 davon namentlich erschlossen)</a:t>
            </a:r>
          </a:p>
        </p:txBody>
      </p:sp>
      <p:sp>
        <p:nvSpPr>
          <p:cNvPr id="34820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5888"/>
            <a:ext cx="8064500" cy="576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52463" y="5492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Das Archiv im Gasometer D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00113" y="1844675"/>
            <a:ext cx="8077200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 eaLnBrk="1" hangingPunct="1">
              <a:defRPr/>
            </a:pPr>
            <a:r>
              <a:rPr lang="de-AT" altLang="de-DE" sz="2400" dirty="0" smtClean="0">
                <a:cs typeface="Arial" pitchFamily="34" charset="0"/>
              </a:rPr>
              <a:t>17. Dezember 1998: </a:t>
            </a:r>
            <a:r>
              <a:rPr lang="de-AT" altLang="de-DE" sz="2400" dirty="0" err="1" smtClean="0">
                <a:cs typeface="Arial" pitchFamily="34" charset="0"/>
              </a:rPr>
              <a:t>Gemeinderatsbeschluss</a:t>
            </a:r>
            <a:r>
              <a:rPr lang="de-AT" altLang="de-DE" sz="2400" dirty="0" smtClean="0">
                <a:cs typeface="Arial" pitchFamily="34" charset="0"/>
              </a:rPr>
              <a:t> zum Neubau im Gasometer D</a:t>
            </a:r>
          </a:p>
          <a:p>
            <a:pPr marL="342900" indent="-342900" eaLnBrk="1" hangingPunct="1">
              <a:defRPr/>
            </a:pPr>
            <a:r>
              <a:rPr lang="de-AT" altLang="de-DE" sz="2400" dirty="0" smtClean="0">
                <a:cs typeface="Arial" pitchFamily="34" charset="0"/>
              </a:rPr>
              <a:t>Bauträger GESIBA</a:t>
            </a:r>
          </a:p>
          <a:p>
            <a:pPr marL="342900" indent="-342900" eaLnBrk="1" hangingPunct="1">
              <a:defRPr/>
            </a:pPr>
            <a:r>
              <a:rPr lang="de-AT" altLang="de-DE" sz="2400" dirty="0" smtClean="0">
                <a:cs typeface="Arial" pitchFamily="34" charset="0"/>
              </a:rPr>
              <a:t>Planung Büro Prof. Wilhelm Holzbauer</a:t>
            </a:r>
          </a:p>
          <a:p>
            <a:pPr marL="342900" indent="-342900" eaLnBrk="1" hangingPunct="1">
              <a:defRPr/>
            </a:pPr>
            <a:r>
              <a:rPr lang="de-AT" altLang="de-DE" sz="2400" dirty="0">
                <a:cs typeface="Arial" pitchFamily="34" charset="0"/>
              </a:rPr>
              <a:t>a</a:t>
            </a:r>
            <a:r>
              <a:rPr lang="de-AT" altLang="de-DE" sz="2400" dirty="0" smtClean="0">
                <a:cs typeface="Arial" pitchFamily="34" charset="0"/>
              </a:rPr>
              <a:t>b Frühjahr 2001 Besiedelung des Neubaus</a:t>
            </a:r>
          </a:p>
          <a:p>
            <a:pPr marL="342900" indent="-342900" eaLnBrk="1" hangingPunct="1">
              <a:defRPr/>
            </a:pPr>
            <a:r>
              <a:rPr lang="de-AT" altLang="de-DE" sz="2400" dirty="0" smtClean="0">
                <a:cs typeface="Arial" pitchFamily="34" charset="0"/>
              </a:rPr>
              <a:t>Kosten: € 21,438.486,- (damals 295 Mill. Schilling)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de-AT" altLang="de-DE" sz="2400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148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9029700" cy="602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feld 1"/>
          <p:cNvSpPr txBox="1">
            <a:spLocks noChangeArrowheads="1"/>
          </p:cNvSpPr>
          <p:nvPr/>
        </p:nvSpPr>
        <p:spPr bwMode="auto">
          <a:xfrm>
            <a:off x="2124075" y="404813"/>
            <a:ext cx="45767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Problemfall Akten</a:t>
            </a:r>
          </a:p>
        </p:txBody>
      </p:sp>
      <p:sp>
        <p:nvSpPr>
          <p:cNvPr id="37891" name="Textfeld 2"/>
          <p:cNvSpPr txBox="1">
            <a:spLocks noChangeArrowheads="1"/>
          </p:cNvSpPr>
          <p:nvPr/>
        </p:nvSpPr>
        <p:spPr bwMode="auto">
          <a:xfrm>
            <a:off x="827088" y="1557338"/>
            <a:ext cx="7489825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Einzelstücke, Handschriften und Bücher: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einfache Struktur = wenig Erschließungsaufwand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Akten mit Geschäftsstücken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komplizierte Struktur = hoher Aufwand für Erschließung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400"/>
              <a:t>(Archivinformationssystem geeignet für die Darstellung von Einzelstücken, aber nicht zum Durchblättern von Handschriften oder Akten)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</p:txBody>
      </p:sp>
      <p:sp>
        <p:nvSpPr>
          <p:cNvPr id="37892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feld 1"/>
          <p:cNvSpPr txBox="1">
            <a:spLocks noChangeArrowheads="1"/>
          </p:cNvSpPr>
          <p:nvPr/>
        </p:nvSpPr>
        <p:spPr bwMode="auto">
          <a:xfrm>
            <a:off x="250825" y="153988"/>
            <a:ext cx="878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Beispiel Verlassenschaftsabhandlung Ludwig van Beethovens, 175 Blatt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Erschließung: 2 Wochen Arbeitszeit durch Praktikanten</a:t>
            </a: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819150"/>
            <a:ext cx="8594725" cy="525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/>
          <p:cNvSpPr txBox="1">
            <a:spLocks/>
          </p:cNvSpPr>
          <p:nvPr/>
        </p:nvSpPr>
        <p:spPr bwMode="auto">
          <a:xfrm>
            <a:off x="684213" y="476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Ressourcen</a:t>
            </a:r>
          </a:p>
        </p:txBody>
      </p:sp>
      <p:sp>
        <p:nvSpPr>
          <p:cNvPr id="39939" name="Inhaltsplatzhalter 2"/>
          <p:cNvSpPr txBox="1">
            <a:spLocks/>
          </p:cNvSpPr>
          <p:nvPr/>
        </p:nvSpPr>
        <p:spPr bwMode="auto">
          <a:xfrm>
            <a:off x="395288" y="1700213"/>
            <a:ext cx="737711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AT" altLang="de-DE"/>
              <a:t>Herstellung</a:t>
            </a:r>
          </a:p>
          <a:p>
            <a:pPr>
              <a:buFont typeface="Arial" charset="0"/>
              <a:buNone/>
            </a:pPr>
            <a:r>
              <a:rPr lang="de-AT" altLang="de-DE"/>
              <a:t>Erschließung</a:t>
            </a:r>
          </a:p>
          <a:p>
            <a:pPr>
              <a:buFont typeface="Arial" charset="0"/>
              <a:buNone/>
            </a:pPr>
            <a:r>
              <a:rPr lang="de-AT" altLang="de-DE"/>
              <a:t>(Webspace, Applikationen) </a:t>
            </a:r>
          </a:p>
          <a:p>
            <a:pPr>
              <a:buFont typeface="Arial" charset="0"/>
              <a:buNone/>
            </a:pPr>
            <a:r>
              <a:rPr lang="de-AT" altLang="de-DE"/>
              <a:t>Langzeitspeicherung</a:t>
            </a:r>
          </a:p>
          <a:p>
            <a:pPr>
              <a:buFont typeface="Arial" charset="0"/>
              <a:buNone/>
            </a:pPr>
            <a:r>
              <a:rPr lang="de-AT" altLang="de-DE" sz="2000"/>
              <a:t> (derzeit 0,2 Euro.-/GB/Monat)</a:t>
            </a:r>
          </a:p>
        </p:txBody>
      </p:sp>
      <p:graphicFrame>
        <p:nvGraphicFramePr>
          <p:cNvPr id="6" name="Diagramm 5"/>
          <p:cNvGraphicFramePr/>
          <p:nvPr/>
        </p:nvGraphicFramePr>
        <p:xfrm>
          <a:off x="4572000" y="1412776"/>
          <a:ext cx="4560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9941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 txBox="1">
            <a:spLocks/>
          </p:cNvSpPr>
          <p:nvPr/>
        </p:nvSpPr>
        <p:spPr bwMode="auto">
          <a:xfrm>
            <a:off x="755650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chemeClr val="accent2"/>
                </a:solidFill>
                <a:latin typeface="Neo Sans Pro" pitchFamily="34" charset="0"/>
              </a:rPr>
              <a:t>Warum</a:t>
            </a: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 digitalisieren?</a:t>
            </a:r>
          </a:p>
        </p:txBody>
      </p:sp>
      <p:sp>
        <p:nvSpPr>
          <p:cNvPr id="4" name="Inhaltsplatzhalter 2"/>
          <p:cNvSpPr txBox="1">
            <a:spLocks/>
          </p:cNvSpPr>
          <p:nvPr/>
        </p:nvSpPr>
        <p:spPr>
          <a:xfrm>
            <a:off x="971550" y="1628775"/>
            <a:ext cx="679608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de-AT" dirty="0" smtClean="0"/>
              <a:t>-  zur Sicherung?</a:t>
            </a:r>
          </a:p>
          <a:p>
            <a:pPr>
              <a:buFontTx/>
              <a:buChar char="-"/>
              <a:defRPr/>
            </a:pPr>
            <a:r>
              <a:rPr lang="de-AT" dirty="0" smtClean="0"/>
              <a:t>für </a:t>
            </a:r>
            <a:r>
              <a:rPr lang="de-AT" dirty="0" err="1" smtClean="0"/>
              <a:t>BenützerInnen</a:t>
            </a:r>
            <a:r>
              <a:rPr lang="de-AT" dirty="0" smtClean="0"/>
              <a:t>?</a:t>
            </a:r>
          </a:p>
          <a:p>
            <a:pPr>
              <a:buFontTx/>
              <a:buChar char="-"/>
              <a:defRPr/>
            </a:pPr>
            <a:r>
              <a:rPr lang="de-AT" dirty="0" smtClean="0"/>
              <a:t>für uns?</a:t>
            </a:r>
          </a:p>
          <a:p>
            <a:pPr>
              <a:buFontTx/>
              <a:buChar char="-"/>
              <a:defRPr/>
            </a:pPr>
            <a:endParaRPr lang="de-AT" dirty="0" smtClean="0"/>
          </a:p>
          <a:p>
            <a:pPr>
              <a:buFontTx/>
              <a:buChar char="-"/>
              <a:defRPr/>
            </a:pPr>
            <a:r>
              <a:rPr lang="de-AT" dirty="0" smtClean="0"/>
              <a:t>weil gerade Geld da ist?</a:t>
            </a:r>
          </a:p>
          <a:p>
            <a:pPr>
              <a:buFontTx/>
              <a:buChar char="-"/>
              <a:defRPr/>
            </a:pPr>
            <a:r>
              <a:rPr lang="de-AT" dirty="0" smtClean="0"/>
              <a:t>weil es alle tun?</a:t>
            </a:r>
          </a:p>
          <a:p>
            <a:pPr>
              <a:buFontTx/>
              <a:buChar char="-"/>
              <a:defRPr/>
            </a:pPr>
            <a:endParaRPr lang="de-AT" dirty="0" smtClean="0"/>
          </a:p>
          <a:p>
            <a:pPr>
              <a:buFontTx/>
              <a:buChar char="-"/>
              <a:defRPr/>
            </a:pPr>
            <a:endParaRPr lang="de-AT" dirty="0" smtClean="0"/>
          </a:p>
          <a:p>
            <a:pPr>
              <a:buFontTx/>
              <a:buChar char="-"/>
              <a:defRPr/>
            </a:pPr>
            <a:endParaRPr lang="de-AT" dirty="0"/>
          </a:p>
        </p:txBody>
      </p:sp>
      <p:graphicFrame>
        <p:nvGraphicFramePr>
          <p:cNvPr id="6" name="Diagramm 5"/>
          <p:cNvGraphicFramePr/>
          <p:nvPr/>
        </p:nvGraphicFramePr>
        <p:xfrm>
          <a:off x="5076056" y="1124744"/>
          <a:ext cx="3984104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5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/>
          <p:cNvSpPr txBox="1">
            <a:spLocks/>
          </p:cNvSpPr>
          <p:nvPr/>
        </p:nvSpPr>
        <p:spPr bwMode="auto">
          <a:xfrm>
            <a:off x="685800" y="4762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Erwartungen der Stakeholder</a:t>
            </a:r>
          </a:p>
        </p:txBody>
      </p:sp>
      <p:sp>
        <p:nvSpPr>
          <p:cNvPr id="41987" name="Inhaltsplatzhalter 2"/>
          <p:cNvSpPr txBox="1">
            <a:spLocks/>
          </p:cNvSpPr>
          <p:nvPr/>
        </p:nvSpPr>
        <p:spPr bwMode="auto">
          <a:xfrm>
            <a:off x="395288" y="1789113"/>
            <a:ext cx="2305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AT" altLang="de-DE" sz="2000"/>
              <a:t>Politik</a:t>
            </a:r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r>
              <a:rPr lang="de-AT" altLang="de-DE" sz="2000"/>
              <a:t>Erfolge</a:t>
            </a:r>
          </a:p>
        </p:txBody>
      </p:sp>
      <p:sp>
        <p:nvSpPr>
          <p:cNvPr id="41988" name="Inhaltsplatzhalter 3"/>
          <p:cNvSpPr txBox="1">
            <a:spLocks/>
          </p:cNvSpPr>
          <p:nvPr/>
        </p:nvSpPr>
        <p:spPr bwMode="auto">
          <a:xfrm>
            <a:off x="1979613" y="1792288"/>
            <a:ext cx="25923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AT" altLang="de-DE" sz="2000"/>
              <a:t>Verwaltung</a:t>
            </a:r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endParaRPr lang="de-AT" altLang="de-DE" sz="2000"/>
          </a:p>
          <a:p>
            <a:pPr>
              <a:buFont typeface="Arial" charset="0"/>
              <a:buNone/>
            </a:pPr>
            <a:r>
              <a:rPr lang="de-AT" altLang="de-DE" sz="2000"/>
              <a:t>Effektivität</a:t>
            </a:r>
          </a:p>
          <a:p>
            <a:pPr>
              <a:buFont typeface="Arial" charset="0"/>
              <a:buNone/>
            </a:pPr>
            <a:r>
              <a:rPr lang="de-AT" altLang="de-DE" sz="2000"/>
              <a:t>Effizienz</a:t>
            </a:r>
          </a:p>
          <a:p>
            <a:pPr>
              <a:buFont typeface="Arial" charset="0"/>
              <a:buNone/>
            </a:pPr>
            <a:r>
              <a:rPr lang="de-AT" altLang="de-DE" sz="2000"/>
              <a:t>Kostenbewusstsein</a:t>
            </a:r>
          </a:p>
          <a:p>
            <a:pPr>
              <a:buFont typeface="Arial" charset="0"/>
              <a:buNone/>
            </a:pPr>
            <a:endParaRPr lang="de-AT" altLang="de-DE" sz="2000"/>
          </a:p>
        </p:txBody>
      </p:sp>
      <p:sp>
        <p:nvSpPr>
          <p:cNvPr id="41989" name="Textfeld 5"/>
          <p:cNvSpPr txBox="1">
            <a:spLocks noChangeArrowheads="1"/>
          </p:cNvSpPr>
          <p:nvPr/>
        </p:nvSpPr>
        <p:spPr bwMode="auto">
          <a:xfrm>
            <a:off x="4516438" y="1792288"/>
            <a:ext cx="246221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Mitarbeiterinnen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und Mitarbeiter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000"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Arbeitserleichterung</a:t>
            </a:r>
          </a:p>
        </p:txBody>
      </p:sp>
      <p:sp>
        <p:nvSpPr>
          <p:cNvPr id="7" name="Pfeil nach unten 6"/>
          <p:cNvSpPr/>
          <p:nvPr/>
        </p:nvSpPr>
        <p:spPr>
          <a:xfrm>
            <a:off x="728663" y="2725738"/>
            <a:ext cx="215900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8" name="Pfeil nach unten 7"/>
          <p:cNvSpPr/>
          <p:nvPr/>
        </p:nvSpPr>
        <p:spPr>
          <a:xfrm>
            <a:off x="2667000" y="2714625"/>
            <a:ext cx="215900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9" name="Pfeil nach unten 8"/>
          <p:cNvSpPr/>
          <p:nvPr/>
        </p:nvSpPr>
        <p:spPr>
          <a:xfrm>
            <a:off x="5443538" y="2708275"/>
            <a:ext cx="215900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1993" name="Textfeld 9"/>
          <p:cNvSpPr txBox="1">
            <a:spLocks noChangeArrowheads="1"/>
          </p:cNvSpPr>
          <p:nvPr/>
        </p:nvSpPr>
        <p:spPr bwMode="auto">
          <a:xfrm>
            <a:off x="6986588" y="1792288"/>
            <a:ext cx="1985962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Benutzerinnen und Benutzer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>
                <a:cs typeface="Arial" charset="0"/>
              </a:rPr>
              <a:t>Bestes 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de-AT" altLang="de-DE" sz="2400">
              <a:latin typeface="Times New Roman" pitchFamily="18" charset="0"/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7872413" y="2714625"/>
            <a:ext cx="215900" cy="64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AT"/>
          </a:p>
        </p:txBody>
      </p:sp>
      <p:sp>
        <p:nvSpPr>
          <p:cNvPr id="41995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 txBox="1">
            <a:spLocks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4000">
                <a:solidFill>
                  <a:srgbClr val="0057D9"/>
                </a:solidFill>
                <a:latin typeface="Neo Sans Pro" pitchFamily="34" charset="0"/>
              </a:rPr>
              <a:t>PSI (Public Sector Information)</a:t>
            </a:r>
            <a:br>
              <a:rPr lang="de-AT" altLang="de-DE" sz="4000">
                <a:solidFill>
                  <a:srgbClr val="0057D9"/>
                </a:solidFill>
                <a:latin typeface="Neo Sans Pro" pitchFamily="34" charset="0"/>
              </a:rPr>
            </a:br>
            <a:r>
              <a:rPr lang="de-AT" altLang="de-DE" sz="2400">
                <a:solidFill>
                  <a:srgbClr val="0057D9"/>
                </a:solidFill>
                <a:latin typeface="Neo Sans Pro" pitchFamily="34" charset="0"/>
              </a:rPr>
              <a:t>2003/98/EG Novelle 2013</a:t>
            </a:r>
          </a:p>
        </p:txBody>
      </p:sp>
      <p:sp>
        <p:nvSpPr>
          <p:cNvPr id="49155" name="Inhaltsplatzhalter 2"/>
          <p:cNvSpPr txBox="1">
            <a:spLocks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AT" altLang="de-DE"/>
              <a:t>Weiterverwendung von Dokumenten</a:t>
            </a:r>
          </a:p>
          <a:p>
            <a:r>
              <a:rPr lang="de-AT" altLang="de-DE"/>
              <a:t>Anwendungsbereich auf Archive erweitert</a:t>
            </a:r>
          </a:p>
          <a:p>
            <a:r>
              <a:rPr lang="de-AT" altLang="de-DE"/>
              <a:t>Gebühren</a:t>
            </a:r>
          </a:p>
          <a:p>
            <a:pPr lvl="1"/>
            <a:r>
              <a:rPr lang="de-AT" altLang="de-DE"/>
              <a:t>Erfassung, Erstellung, Reproduktion, Verbreitung, Bewahrung, Rechteklärung</a:t>
            </a:r>
          </a:p>
          <a:p>
            <a:r>
              <a:rPr lang="de-AT" altLang="de-DE"/>
              <a:t>Lizenzen</a:t>
            </a:r>
          </a:p>
          <a:p>
            <a:endParaRPr lang="de-AT" altLang="de-DE"/>
          </a:p>
        </p:txBody>
      </p:sp>
      <p:sp>
        <p:nvSpPr>
          <p:cNvPr id="49156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 txBox="1">
            <a:spLocks/>
          </p:cNvSpPr>
          <p:nvPr/>
        </p:nvSpPr>
        <p:spPr bwMode="auto">
          <a:xfrm>
            <a:off x="611188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Unsere Strategien</a:t>
            </a:r>
          </a:p>
        </p:txBody>
      </p:sp>
      <p:sp>
        <p:nvSpPr>
          <p:cNvPr id="50179" name="Inhaltsplatzhalter 2"/>
          <p:cNvSpPr txBox="1">
            <a:spLocks/>
          </p:cNvSpPr>
          <p:nvPr/>
        </p:nvSpPr>
        <p:spPr bwMode="auto">
          <a:xfrm>
            <a:off x="250825" y="1196975"/>
            <a:ext cx="87137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None/>
            </a:pPr>
            <a:r>
              <a:rPr lang="de-AT" altLang="de-DE" sz="2800"/>
              <a:t>Keine Speicherung von Digitalisaten, die als Auftragsarbeit angefertigt wurden</a:t>
            </a:r>
          </a:p>
          <a:p>
            <a:pPr>
              <a:buFont typeface="Arial" charset="0"/>
              <a:buNone/>
            </a:pPr>
            <a:r>
              <a:rPr lang="de-AT" altLang="de-DE" sz="2800"/>
              <a:t>Ausnahmen (z.B. besondere Ausstellungsobjekte):</a:t>
            </a:r>
          </a:p>
          <a:p>
            <a:pPr>
              <a:buFont typeface="Arial" charset="0"/>
              <a:buNone/>
            </a:pPr>
            <a:r>
              <a:rPr lang="de-AT" altLang="de-DE" sz="2800"/>
              <a:t>werden in WAIS integriert bzw. exemplarisch als Zeitzeugnis online</a:t>
            </a:r>
          </a:p>
          <a:p>
            <a:pPr>
              <a:buFont typeface="Arial" charset="0"/>
              <a:buNone/>
            </a:pPr>
            <a:endParaRPr lang="de-AT" altLang="de-DE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600450"/>
            <a:ext cx="4675188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el 1"/>
          <p:cNvSpPr txBox="1">
            <a:spLocks/>
          </p:cNvSpPr>
          <p:nvPr/>
        </p:nvSpPr>
        <p:spPr bwMode="auto">
          <a:xfrm>
            <a:off x="468313" y="341313"/>
            <a:ext cx="8277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</a:rPr>
              <a:t>Künftige Digitalisierungsprojekte</a:t>
            </a: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250825" y="1835150"/>
            <a:ext cx="8893175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  <a:defRPr/>
            </a:pPr>
            <a:r>
              <a:rPr lang="de-AT" sz="2800" smtClean="0"/>
              <a:t>Primär Maßnahme zur Sicherung von gefährdetem Archivgut</a:t>
            </a:r>
          </a:p>
          <a:p>
            <a:pPr>
              <a:buFontTx/>
              <a:buChar char="-"/>
              <a:defRPr/>
            </a:pPr>
            <a:r>
              <a:rPr lang="de-AT" sz="2800" smtClean="0"/>
              <a:t>Erschließungsdaten müssen vorhanden sein 	</a:t>
            </a:r>
            <a:r>
              <a:rPr lang="de-AT" sz="2400" smtClean="0"/>
              <a:t>(Ausnahme: Digitalisierung von Dias vor der 	Erschließung)</a:t>
            </a:r>
          </a:p>
          <a:p>
            <a:pPr>
              <a:buFontTx/>
              <a:buChar char="-"/>
              <a:defRPr/>
            </a:pPr>
            <a:r>
              <a:rPr lang="de-AT" sz="2800" smtClean="0"/>
              <a:t>Format mit niedrigster Qualität wie möglich!</a:t>
            </a:r>
          </a:p>
          <a:p>
            <a:pPr marL="0" indent="0">
              <a:buFont typeface="Arial" charset="0"/>
              <a:buNone/>
              <a:defRPr/>
            </a:pPr>
            <a:r>
              <a:rPr lang="de-AT" sz="2800" smtClean="0"/>
              <a:t>	</a:t>
            </a:r>
            <a:r>
              <a:rPr lang="de-AT" sz="2400" smtClean="0"/>
              <a:t>(Ausnahme: Ersatzdigitalisierung)</a:t>
            </a:r>
          </a:p>
          <a:p>
            <a:pPr>
              <a:buFontTx/>
              <a:buChar char="-"/>
              <a:defRPr/>
            </a:pPr>
            <a:r>
              <a:rPr lang="de-AT" sz="2800" smtClean="0"/>
              <a:t>Ziel: Online verfügbar sein</a:t>
            </a:r>
          </a:p>
          <a:p>
            <a:pPr marL="0" indent="0">
              <a:buFont typeface="Arial" charset="0"/>
              <a:buNone/>
              <a:defRPr/>
            </a:pPr>
            <a:endParaRPr lang="de-AT" smtClean="0"/>
          </a:p>
          <a:p>
            <a:pPr marL="0" indent="0">
              <a:buFont typeface="Arial" charset="0"/>
              <a:buNone/>
              <a:defRPr/>
            </a:pPr>
            <a:endParaRPr lang="de-AT" smtClean="0"/>
          </a:p>
          <a:p>
            <a:pPr marL="0" indent="0">
              <a:buFont typeface="Arial" charset="0"/>
              <a:buNone/>
              <a:defRPr/>
            </a:pPr>
            <a:endParaRPr lang="de-AT" dirty="0"/>
          </a:p>
        </p:txBody>
      </p:sp>
      <p:sp>
        <p:nvSpPr>
          <p:cNvPr id="51204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D:\WSTLA_Filmarchiv_Praterstad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8891588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K:\zu bearbeiten\´ppt\gas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6"/>
          <a:stretch>
            <a:fillRect/>
          </a:stretch>
        </p:blipFill>
        <p:spPr bwMode="auto">
          <a:xfrm>
            <a:off x="3449638" y="1676400"/>
            <a:ext cx="229393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3" name="Picture 5" descr="C:\Dokumente und Einstellungen\lanm08fis\Eigene Dateien\Eigene Bilder\leere gaso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738"/>
            <a:ext cx="9144000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6" descr="C:\Dokumente und Einstellungen\lanm08fis\Eigene Dateien\Eigene Bilder\gasometer_einba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9144000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5" name="Picture 7" descr="C:\Dokumente und Einstellungen\lanm08fis\Eigene Dateien\Eigene Bilder\gasometer_dac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750"/>
            <a:ext cx="9144000" cy="64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6250"/>
            <a:ext cx="8628062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Benutzer\lanm08rig\Documents\Wiki_Kar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88913"/>
            <a:ext cx="89423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Benutzer\lanm08rig\Documents\Digitalisat_WAIS_Karte_Reprobestimmung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333375"/>
            <a:ext cx="8934450" cy="555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1173163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cs typeface="Arial" charset="0"/>
              </a:rPr>
              <a:t>Das Archiv im Gasometer D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2209800"/>
            <a:ext cx="8686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DE" altLang="de-DE" sz="2800">
                <a:cs typeface="Arial" charset="0"/>
              </a:rPr>
              <a:t>6 Archivgeschosse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AT" altLang="de-DE" sz="2800">
                <a:cs typeface="Arial" charset="0"/>
              </a:rPr>
              <a:t>Gesamtfläche ca. 16.000 m²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AT" altLang="de-DE" sz="2800">
                <a:cs typeface="Arial" charset="0"/>
              </a:rPr>
              <a:t>Depotfläche ca. 10.000 m² </a:t>
            </a:r>
          </a:p>
          <a:p>
            <a:pPr eaLnBrk="1" hangingPunct="1">
              <a:lnSpc>
                <a:spcPct val="90000"/>
              </a:lnSpc>
              <a:buFontTx/>
              <a:buChar char="•"/>
            </a:pPr>
            <a:r>
              <a:rPr lang="de-AT" altLang="de-DE" sz="2800">
                <a:cs typeface="Arial" charset="0"/>
              </a:rPr>
              <a:t>17 Depoträume</a:t>
            </a:r>
          </a:p>
        </p:txBody>
      </p:sp>
      <p:pic>
        <p:nvPicPr>
          <p:cNvPr id="151556" name="Picture 4" descr="C:\Dokumente und Einstellungen\lanm08fis\Eigene Dateien\Eigene Bilder\Gasometer_Schnit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325"/>
            <a:ext cx="6572250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7" name="Picture 5" descr="C:\Dokumente und Einstellungen\lanm08fis\Eigene Dateien\Eigene Bilder\AG3_Pla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46100"/>
            <a:ext cx="6629400" cy="631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533400"/>
            <a:ext cx="48228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66750" y="549275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Einrichtungen</a:t>
            </a: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971550" y="1412875"/>
            <a:ext cx="67818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AT" altLang="de-DE" sz="2400" b="1">
                <a:cs typeface="Arial" charset="0"/>
              </a:rPr>
              <a:t> Öffentlichkeitsbereich: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Ausstellungsfoyer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Lesesaal mit 42 Arbeitsplätzen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Vortragssaal für 130 Personen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AT" altLang="de-DE" sz="2400" b="1">
                <a:cs typeface="Arial" charset="0"/>
              </a:rPr>
              <a:t> Technische Einrichtungen: 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Depot für kontaminiertes Archivgut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Restaurierungswerkstätte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Reprowerkstätte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de-AT" altLang="de-DE" sz="2400" b="1">
                <a:cs typeface="Arial" charset="0"/>
              </a:rPr>
              <a:t> Sicherheitseinrichtungen: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Einbruchalarm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Brandmeldeanlage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de-AT" altLang="de-DE" sz="2400">
                <a:cs typeface="Arial" charset="0"/>
              </a:rPr>
              <a:t> Trigon-Löschanlage</a:t>
            </a:r>
            <a:endParaRPr lang="de-AT" altLang="de-DE" sz="2400">
              <a:latin typeface="Times New Roman" pitchFamily="18" charset="0"/>
              <a:cs typeface="Arial" charset="0"/>
            </a:endParaRPr>
          </a:p>
        </p:txBody>
      </p:sp>
      <p:sp>
        <p:nvSpPr>
          <p:cNvPr id="9220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23850" y="6334125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74688" y="544513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Kleinausstellungen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685800" y="1306513"/>
            <a:ext cx="77724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de-DE" altLang="de-DE" sz="2400">
                <a:cs typeface="Arial" charset="0"/>
              </a:rPr>
              <a:t>Foyer 4. Archivgeschoss</a:t>
            </a:r>
            <a:endParaRPr lang="de-AT" altLang="de-DE" sz="2400">
              <a:cs typeface="Arial" charset="0"/>
            </a:endParaRPr>
          </a:p>
        </p:txBody>
      </p:sp>
      <p:pic>
        <p:nvPicPr>
          <p:cNvPr id="10244" name="Picture 5" descr="D:\Benutzer\lanm08tau\Documents\Öffentlichkeitsarbeit\Fotos\Ausstellungsfoyer\WStLA Austellungsraum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1892300"/>
            <a:ext cx="5838825" cy="389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9600" y="503238"/>
            <a:ext cx="7772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Lesesaal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900113" y="1412875"/>
            <a:ext cx="777240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400" b="1">
                <a:cs typeface="Arial" charset="0"/>
              </a:rPr>
              <a:t>Lesesaal: </a:t>
            </a:r>
          </a:p>
          <a:p>
            <a:pPr eaLnBrk="1" hangingPunct="1"/>
            <a:r>
              <a:rPr lang="de-DE" altLang="de-DE" sz="2400">
                <a:cs typeface="Arial" charset="0"/>
              </a:rPr>
              <a:t>4. Archivgeschoß</a:t>
            </a:r>
          </a:p>
          <a:p>
            <a:pPr eaLnBrk="1" hangingPunct="1"/>
            <a:r>
              <a:rPr lang="de-AT" altLang="de-DE" sz="2400">
                <a:cs typeface="Arial" charset="0"/>
              </a:rPr>
              <a:t>Auskünfte, Beratung, Einsichtnahme in Archivgut</a:t>
            </a:r>
          </a:p>
          <a:p>
            <a:pPr eaLnBrk="1" hangingPunct="1"/>
            <a:r>
              <a:rPr lang="de-DE" altLang="de-DE" sz="2400">
                <a:cs typeface="Arial" charset="0"/>
              </a:rPr>
              <a:t>Geöffnet: </a:t>
            </a:r>
            <a:r>
              <a:rPr lang="de-AT" altLang="de-DE" sz="2400">
                <a:cs typeface="Arial" charset="0"/>
              </a:rPr>
              <a:t>Montag bis Freitag 9 bis 15.30 Uhr,</a:t>
            </a:r>
            <a:br>
              <a:rPr lang="de-AT" altLang="de-DE" sz="2400">
                <a:cs typeface="Arial" charset="0"/>
              </a:rPr>
            </a:br>
            <a:r>
              <a:rPr lang="de-AT" altLang="de-DE" sz="2400">
                <a:cs typeface="Arial" charset="0"/>
              </a:rPr>
              <a:t>Donnerstag 9 bis 19 Uhr</a:t>
            </a:r>
          </a:p>
        </p:txBody>
      </p:sp>
      <p:pic>
        <p:nvPicPr>
          <p:cNvPr id="11268" name="Picture 5" descr="C:\Dokumente und Einstellungen\lanm08lai\Eigene Dateien\b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16338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4400">
                <a:solidFill>
                  <a:srgbClr val="0057D9"/>
                </a:solidFill>
                <a:latin typeface="Neo Sans Pro" pitchFamily="34" charset="0"/>
                <a:cs typeface="Arial" charset="0"/>
              </a:rPr>
              <a:t>Veranstaltungen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828800" y="1143000"/>
            <a:ext cx="548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Vortragssaal, 4. Archivgeschoß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590550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2133600"/>
            <a:ext cx="6248400" cy="2862263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wissenschaftliche Konferenzen, Tagungen, Workshops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Fortbildungsveranstaltungen für archivische Belange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Seminare (Kooperation mit Universitäten)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AT" altLang="de-DE" sz="2400">
                <a:cs typeface="Arial" charset="0"/>
              </a:rPr>
              <a:t>Archivpräsentationen</a:t>
            </a:r>
          </a:p>
        </p:txBody>
      </p:sp>
      <p:sp>
        <p:nvSpPr>
          <p:cNvPr id="12294" name="Fußzeilenplatzhalter 1"/>
          <p:cNvSpPr>
            <a:spLocks noGrp="1"/>
          </p:cNvSpPr>
          <p:nvPr>
            <p:ph type="ftr" sz="quarter" idx="11"/>
          </p:nvPr>
        </p:nvSpPr>
        <p:spPr bwMode="auto">
          <a:xfrm>
            <a:off x="304800" y="6248400"/>
            <a:ext cx="28956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AT" altLang="de-DE" sz="2000" smtClean="0">
                <a:cs typeface="Arial" charset="0"/>
              </a:rPr>
              <a:t>www.archiv.wien.at</a:t>
            </a:r>
            <a:endParaRPr lang="de-AT" altLang="de-DE" sz="20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Master">
  <a:themeElements>
    <a:clrScheme name="Benutzerdefinier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724</Words>
  <Application>Microsoft Office PowerPoint</Application>
  <PresentationFormat>Bildschirmpräsentation (4:3)</PresentationFormat>
  <Paragraphs>257</Paragraphs>
  <Slides>42</Slides>
  <Notes>0</Notes>
  <HiddenSlides>0</HiddenSlides>
  <MMClips>0</MMClips>
  <ScaleCrop>false</ScaleCrop>
  <HeadingPairs>
    <vt:vector size="10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42</vt:i4>
      </vt:variant>
      <vt:variant>
        <vt:lpstr>Zielgruppenorientierte Präsentationen</vt:lpstr>
      </vt:variant>
      <vt:variant>
        <vt:i4>5</vt:i4>
      </vt:variant>
    </vt:vector>
  </HeadingPairs>
  <TitlesOfParts>
    <vt:vector size="55" baseType="lpstr">
      <vt:lpstr>Arial</vt:lpstr>
      <vt:lpstr>Neo Sans Pro</vt:lpstr>
      <vt:lpstr>Wingdings</vt:lpstr>
      <vt:lpstr>Times New Roman</vt:lpstr>
      <vt:lpstr>Calibri</vt:lpstr>
      <vt:lpstr>Symbol</vt:lpstr>
      <vt:lpstr>Powerpoint Master</vt:lpstr>
      <vt:lpstr>Organization Chart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Allgemein</vt:lpstr>
      <vt:lpstr>Genealogen</vt:lpstr>
      <vt:lpstr>Archivare</vt:lpstr>
      <vt:lpstr>Studenten</vt:lpstr>
      <vt:lpstr>Allgemein_kurz</vt:lpstr>
    </vt:vector>
  </TitlesOfParts>
  <Company>Magistrat der Stadt Wien, MA 14 - ADV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lanm08lai</dc:creator>
  <cp:lastModifiedBy>Pils Susanne</cp:lastModifiedBy>
  <cp:revision>137</cp:revision>
  <dcterms:created xsi:type="dcterms:W3CDTF">2007-06-01T09:08:45Z</dcterms:created>
  <dcterms:modified xsi:type="dcterms:W3CDTF">2015-11-30T09:14:49Z</dcterms:modified>
</cp:coreProperties>
</file>