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0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4" d="100"/>
          <a:sy n="64" d="100"/>
        </p:scale>
        <p:origin x="-86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620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25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05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64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40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96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557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48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67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98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974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EEA00-CD87-4BE8-9289-66F279228C57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09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CJBB84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Morfologické </a:t>
            </a:r>
            <a:r>
              <a:rPr lang="cs-CZ" dirty="0"/>
              <a:t>varianty a dublety – korpus jako zdroj dat pro observace a </a:t>
            </a:r>
            <a:r>
              <a:rPr lang="cs-CZ" dirty="0" smtClean="0"/>
              <a:t>generalizace</a:t>
            </a:r>
          </a:p>
          <a:p>
            <a:r>
              <a:rPr lang="cs-CZ" i="1" dirty="0" smtClean="0"/>
              <a:t>(variantní a dubletní koncovky v české substantivní flexi)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3275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lidé – policisté- hosté – obyvatelé - občané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04426" y="1825625"/>
            <a:ext cx="398314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836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?vzor </a:t>
            </a:r>
            <a:r>
              <a:rPr lang="cs-CZ" i="1" dirty="0" smtClean="0"/>
              <a:t>soudce </a:t>
            </a:r>
            <a:r>
              <a:rPr lang="cs-CZ" dirty="0" smtClean="0"/>
              <a:t>[</a:t>
            </a:r>
            <a:r>
              <a:rPr lang="en-US" dirty="0" smtClean="0"/>
              <a:t>lemma</a:t>
            </a:r>
            <a:r>
              <a:rPr lang="cs-CZ" dirty="0" smtClean="0"/>
              <a:t>=".*</a:t>
            </a:r>
            <a:r>
              <a:rPr lang="en-US" dirty="0" smtClean="0"/>
              <a:t>[e</a:t>
            </a:r>
            <a:r>
              <a:rPr lang="cs-CZ" dirty="0" smtClean="0"/>
              <a:t>ě</a:t>
            </a:r>
            <a:r>
              <a:rPr lang="en-US" dirty="0" smtClean="0"/>
              <a:t>]</a:t>
            </a:r>
            <a:r>
              <a:rPr lang="cs-CZ" dirty="0" smtClean="0"/>
              <a:t>"]</a:t>
            </a:r>
            <a:endParaRPr lang="cs-CZ" i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6475" y="3663156"/>
            <a:ext cx="763905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761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</a:t>
            </a:r>
            <a:r>
              <a:rPr lang="de-DE" dirty="0" smtClean="0"/>
              <a:t>e</a:t>
            </a:r>
            <a:r>
              <a:rPr lang="cs-CZ" dirty="0" smtClean="0"/>
              <a:t>/-ě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812" y="2324894"/>
            <a:ext cx="9096375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097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odiče – koně - prarodiče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40449" y="1825625"/>
            <a:ext cx="371110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334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dublety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Které kombinace jsou možné?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ové</a:t>
            </a:r>
            <a:r>
              <a:rPr lang="cs-CZ" dirty="0" smtClean="0"/>
              <a:t>/-é ?</a:t>
            </a:r>
          </a:p>
          <a:p>
            <a:r>
              <a:rPr lang="cs-CZ" i="1" dirty="0"/>
              <a:t>r</a:t>
            </a:r>
            <a:r>
              <a:rPr lang="cs-CZ" i="1" dirty="0" smtClean="0"/>
              <a:t>odiči, koni</a:t>
            </a:r>
            <a:r>
              <a:rPr lang="cs-CZ" dirty="0" smtClean="0"/>
              <a:t> jako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/>
              <a:t>p</a:t>
            </a:r>
            <a:r>
              <a:rPr lang="cs-CZ" dirty="0" err="1" smtClean="0"/>
              <a:t>l</a:t>
            </a:r>
            <a:r>
              <a:rPr lang="cs-CZ" dirty="0" smtClean="0"/>
              <a:t>. ?</a:t>
            </a:r>
          </a:p>
          <a:p>
            <a:r>
              <a:rPr lang="cs-CZ" dirty="0" smtClean="0"/>
              <a:t>Co je důvodem absence koncovky </a:t>
            </a:r>
            <a:r>
              <a:rPr lang="cs-CZ" i="1" dirty="0" smtClean="0"/>
              <a:t>–é</a:t>
            </a:r>
            <a:r>
              <a:rPr lang="cs-CZ" dirty="0" smtClean="0"/>
              <a:t> u vzoru </a:t>
            </a:r>
            <a:r>
              <a:rPr lang="cs-CZ" i="1" dirty="0" smtClean="0"/>
              <a:t>soudce</a:t>
            </a:r>
            <a:r>
              <a:rPr lang="cs-CZ" dirty="0" smtClean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840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-ech/-</a:t>
            </a:r>
            <a:r>
              <a:rPr lang="cs-CZ" i="1" dirty="0" err="1" smtClean="0"/>
              <a:t>ích</a:t>
            </a:r>
            <a:r>
              <a:rPr lang="cs-CZ" i="1" dirty="0" smtClean="0"/>
              <a:t>/-</a:t>
            </a:r>
            <a:r>
              <a:rPr lang="cs-CZ" i="1" dirty="0" err="1" smtClean="0"/>
              <a:t>ách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tag</a:t>
            </a:r>
            <a:r>
              <a:rPr lang="cs-CZ" dirty="0" smtClean="0"/>
              <a:t>="N.</a:t>
            </a:r>
            <a:r>
              <a:rPr lang="en-US" dirty="0"/>
              <a:t>[</a:t>
            </a:r>
            <a:r>
              <a:rPr lang="cs-CZ" dirty="0" smtClean="0"/>
              <a:t>M</a:t>
            </a:r>
            <a:r>
              <a:rPr lang="en-US" dirty="0" smtClean="0"/>
              <a:t>IN]</a:t>
            </a:r>
            <a:r>
              <a:rPr lang="cs-CZ" dirty="0" smtClean="0"/>
              <a:t>P6.*"]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6478" y="79255"/>
            <a:ext cx="5686425" cy="737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682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 -</a:t>
            </a:r>
            <a:r>
              <a:rPr lang="cs-CZ" dirty="0" err="1" smtClean="0"/>
              <a:t>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9029700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018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olečko - sen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90040" y="1825625"/>
            <a:ext cx="401192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380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 M [</a:t>
            </a:r>
            <a:r>
              <a:rPr lang="cs-CZ" dirty="0" err="1" smtClean="0"/>
              <a:t>tag</a:t>
            </a:r>
            <a:r>
              <a:rPr lang="cs-CZ" dirty="0" smtClean="0"/>
              <a:t>="NNM.*"]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63573" y="1825625"/>
            <a:ext cx="386485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691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Distribuce -</a:t>
            </a:r>
            <a:r>
              <a:rPr lang="cs-CZ" dirty="0" err="1" smtClean="0"/>
              <a:t>ích</a:t>
            </a:r>
            <a:r>
              <a:rPr lang="cs-CZ" dirty="0" smtClean="0"/>
              <a:t>/-</a:t>
            </a:r>
            <a:r>
              <a:rPr lang="cs-CZ" dirty="0"/>
              <a:t>e</a:t>
            </a:r>
            <a:r>
              <a:rPr lang="cs-CZ" dirty="0" smtClean="0"/>
              <a:t>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Měkké vzory</a:t>
            </a:r>
          </a:p>
          <a:p>
            <a:r>
              <a:rPr lang="cs-CZ" dirty="0" smtClean="0"/>
              <a:t>Tvrdé vzory</a:t>
            </a:r>
          </a:p>
          <a:p>
            <a:r>
              <a:rPr lang="cs-CZ" i="1" dirty="0" smtClean="0"/>
              <a:t>?lesích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1998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-i/-</a:t>
            </a:r>
            <a:r>
              <a:rPr lang="cs-CZ" dirty="0" err="1" smtClean="0"/>
              <a:t>ové</a:t>
            </a:r>
            <a:r>
              <a:rPr lang="cs-CZ" dirty="0" smtClean="0"/>
              <a:t>/-é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7211" y="1796571"/>
            <a:ext cx="10515600" cy="4351338"/>
          </a:xfrm>
        </p:spPr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tag</a:t>
            </a:r>
            <a:r>
              <a:rPr lang="cs-CZ" dirty="0" smtClean="0"/>
              <a:t>="N.MP1.*"]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7906" y="1796571"/>
            <a:ext cx="5010150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81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-0 v gen. 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-ů</a:t>
            </a:r>
          </a:p>
          <a:p>
            <a:r>
              <a:rPr lang="cs-CZ" dirty="0" smtClean="0"/>
              <a:t>-í</a:t>
            </a:r>
          </a:p>
          <a:p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610" y="2805292"/>
            <a:ext cx="887730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214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oruna - procento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03884" y="1825625"/>
            <a:ext cx="358423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735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 </a:t>
            </a:r>
            <a:r>
              <a:rPr lang="cs-CZ" dirty="0"/>
              <a:t>k</a:t>
            </a:r>
            <a:r>
              <a:rPr lang="cs-CZ" dirty="0" smtClean="0"/>
              <a:t>romě </a:t>
            </a:r>
            <a:r>
              <a:rPr lang="cs-CZ" i="1" dirty="0" smtClean="0"/>
              <a:t>žena/město</a:t>
            </a:r>
            <a:endParaRPr lang="cs-CZ" i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1612" y="2386806"/>
            <a:ext cx="9248775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410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Peněz – přátel – </a:t>
            </a:r>
            <a:r>
              <a:rPr lang="cs-CZ" dirty="0"/>
              <a:t>Č</a:t>
            </a:r>
            <a:r>
              <a:rPr lang="cs-CZ" dirty="0" smtClean="0"/>
              <a:t>ech – zvířat - silnic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47720" y="1825625"/>
            <a:ext cx="409656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194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?vzor </a:t>
            </a:r>
            <a:r>
              <a:rPr lang="cs-CZ" i="1" dirty="0" smtClean="0"/>
              <a:t>moře </a:t>
            </a:r>
            <a:endParaRPr lang="cs-CZ" i="1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2087" y="2477294"/>
            <a:ext cx="926782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122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kromě vzoru </a:t>
            </a:r>
            <a:r>
              <a:rPr lang="cs-CZ" i="1" dirty="0" smtClean="0"/>
              <a:t>kuře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6947" y="1825625"/>
            <a:ext cx="435810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1157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?vzor </a:t>
            </a:r>
            <a:r>
              <a:rPr lang="cs-CZ" i="1" dirty="0" smtClean="0"/>
              <a:t>růže</a:t>
            </a:r>
            <a:endParaRPr lang="cs-CZ" i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6850" y="2463006"/>
            <a:ext cx="9258300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815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Kromě na </a:t>
            </a:r>
            <a:r>
              <a:rPr lang="cs-CZ" i="1" dirty="0" smtClean="0"/>
              <a:t>-</a:t>
            </a:r>
            <a:r>
              <a:rPr lang="cs-CZ" i="1" dirty="0" err="1" smtClean="0"/>
              <a:t>ice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34164" y="1825625"/>
            <a:ext cx="392367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6193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N-filtr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0020" y="1825625"/>
            <a:ext cx="441196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6745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 na 11. 11.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Podobným způsobem zpracujte pravidla distribuce koncovek </a:t>
            </a:r>
            <a:r>
              <a:rPr lang="cs-CZ" i="1" dirty="0" smtClean="0"/>
              <a:t>–u/-e/-i</a:t>
            </a:r>
            <a:r>
              <a:rPr lang="cs-CZ" dirty="0" smtClean="0"/>
              <a:t> ve vokativu </a:t>
            </a:r>
            <a:r>
              <a:rPr lang="cs-CZ" dirty="0" err="1" smtClean="0"/>
              <a:t>sg</a:t>
            </a:r>
            <a:r>
              <a:rPr lang="cs-CZ" dirty="0" smtClean="0"/>
              <a:t>. maskulin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161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2100" y="2286794"/>
            <a:ext cx="90678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084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uži – Češi - zástupci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67336" y="1825625"/>
            <a:ext cx="365732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480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?vzor </a:t>
            </a:r>
            <a:r>
              <a:rPr lang="cs-CZ" i="1" dirty="0" smtClean="0"/>
              <a:t> předseda</a:t>
            </a:r>
            <a:r>
              <a:rPr lang="de-DE" i="1" dirty="0" smtClean="0"/>
              <a:t> </a:t>
            </a:r>
            <a:r>
              <a:rPr lang="cs-CZ" dirty="0" smtClean="0"/>
              <a:t>[</a:t>
            </a:r>
            <a:r>
              <a:rPr lang="en-US" dirty="0" smtClean="0"/>
              <a:t>lemma</a:t>
            </a:r>
            <a:r>
              <a:rPr lang="cs-CZ" dirty="0" smtClean="0"/>
              <a:t>=".*</a:t>
            </a:r>
            <a:r>
              <a:rPr lang="en-US" dirty="0" smtClean="0"/>
              <a:t>a</a:t>
            </a:r>
            <a:r>
              <a:rPr lang="cs-CZ" dirty="0" smtClean="0"/>
              <a:t>"]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4340" y="1825625"/>
            <a:ext cx="376331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930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</a:t>
            </a:r>
            <a:r>
              <a:rPr lang="cs-CZ" dirty="0" err="1" smtClean="0"/>
              <a:t>ové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5425" y="2258219"/>
            <a:ext cx="920115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392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</a:t>
            </a:r>
            <a:r>
              <a:rPr lang="cs-CZ" dirty="0" smtClean="0"/>
              <a:t>lenové – vítězové - starostové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0148" y="1825625"/>
            <a:ext cx="449170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601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?vzor </a:t>
            </a:r>
            <a:r>
              <a:rPr lang="cs-CZ" i="1" dirty="0" smtClean="0"/>
              <a:t>soudce </a:t>
            </a:r>
            <a:r>
              <a:rPr lang="cs-CZ" dirty="0" smtClean="0"/>
              <a:t>[</a:t>
            </a:r>
            <a:r>
              <a:rPr lang="en-US" dirty="0" smtClean="0"/>
              <a:t>lemma</a:t>
            </a:r>
            <a:r>
              <a:rPr lang="cs-CZ" dirty="0" smtClean="0"/>
              <a:t>=".*</a:t>
            </a:r>
            <a:r>
              <a:rPr lang="en-US" dirty="0" smtClean="0"/>
              <a:t>[e</a:t>
            </a:r>
            <a:r>
              <a:rPr lang="cs-CZ" dirty="0" smtClean="0"/>
              <a:t>ě</a:t>
            </a:r>
            <a:r>
              <a:rPr lang="en-US" dirty="0" smtClean="0"/>
              <a:t>]</a:t>
            </a:r>
            <a:r>
              <a:rPr lang="cs-CZ" dirty="0" smtClean="0"/>
              <a:t>"]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47646" y="1825625"/>
            <a:ext cx="409670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557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-é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495425"/>
            <a:ext cx="10668000" cy="3867150"/>
          </a:xfrm>
          <a:prstGeom prst="rect">
            <a:avLst/>
          </a:prstGeom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0492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234</Words>
  <Application>Microsoft Office PowerPoint</Application>
  <PresentationFormat>Vlastní</PresentationFormat>
  <Paragraphs>43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Office</vt:lpstr>
      <vt:lpstr>CJBB84</vt:lpstr>
      <vt:lpstr>-i/-ové/-é</vt:lpstr>
      <vt:lpstr>-i</vt:lpstr>
      <vt:lpstr>muži – Češi - zástupci</vt:lpstr>
      <vt:lpstr>?vzor  předseda [lemma=".*a"]</vt:lpstr>
      <vt:lpstr>-ové</vt:lpstr>
      <vt:lpstr>členové – vítězové - starostové</vt:lpstr>
      <vt:lpstr>?vzor soudce [lemma=".*[eě]"]</vt:lpstr>
      <vt:lpstr>-é</vt:lpstr>
      <vt:lpstr>lidé – policisté- hosté – obyvatelé - občané </vt:lpstr>
      <vt:lpstr>?vzor soudce [lemma=".*[eě]"]</vt:lpstr>
      <vt:lpstr>-e/-ě</vt:lpstr>
      <vt:lpstr>rodiče – koně - prarodiče</vt:lpstr>
      <vt:lpstr>dublety</vt:lpstr>
      <vt:lpstr>-ech/-ích/-ách</vt:lpstr>
      <vt:lpstr>? -ách</vt:lpstr>
      <vt:lpstr>kolečko - sen</vt:lpstr>
      <vt:lpstr>? M [tag="NNM.*"]</vt:lpstr>
      <vt:lpstr>Distribuce -ích/-ech </vt:lpstr>
      <vt:lpstr>-0 v gen. pl.</vt:lpstr>
      <vt:lpstr>koruna - procento</vt:lpstr>
      <vt:lpstr>? kromě žena/město</vt:lpstr>
      <vt:lpstr>Peněz – přátel – Čech – zvířat - silnic</vt:lpstr>
      <vt:lpstr>?vzor moře </vt:lpstr>
      <vt:lpstr>kromě vzoru kuře</vt:lpstr>
      <vt:lpstr>?vzor růže</vt:lpstr>
      <vt:lpstr>Kromě na -ice</vt:lpstr>
      <vt:lpstr>N-filtr</vt:lpstr>
      <vt:lpstr>Domácí úkol na 11. 11. 2015</vt:lpstr>
    </vt:vector>
  </TitlesOfParts>
  <Company>FFMU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CJBB84</dc:title>
  <dc:creator>petr</dc:creator>
  <cp:lastModifiedBy>plin</cp:lastModifiedBy>
  <cp:revision>8</cp:revision>
  <dcterms:created xsi:type="dcterms:W3CDTF">2015-11-03T14:50:20Z</dcterms:created>
  <dcterms:modified xsi:type="dcterms:W3CDTF">2015-11-04T06:52:08Z</dcterms:modified>
</cp:coreProperties>
</file>