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2" r:id="rId5"/>
    <p:sldId id="260" r:id="rId6"/>
    <p:sldId id="261" r:id="rId7"/>
    <p:sldId id="263" r:id="rId8"/>
    <p:sldId id="264" r:id="rId9"/>
    <p:sldId id="288" r:id="rId10"/>
    <p:sldId id="266" r:id="rId11"/>
    <p:sldId id="269" r:id="rId12"/>
    <p:sldId id="265" r:id="rId13"/>
    <p:sldId id="268" r:id="rId14"/>
    <p:sldId id="270"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3258" autoAdjust="0"/>
  </p:normalViewPr>
  <p:slideViewPr>
    <p:cSldViewPr snapToGrid="0">
      <p:cViewPr>
        <p:scale>
          <a:sx n="86" d="100"/>
          <a:sy n="86" d="100"/>
        </p:scale>
        <p:origin x="-1428" y="-72"/>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89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D8EDA7-663D-44CA-96E5-102CBA36BE0C}" type="datetimeFigureOut">
              <a:rPr lang="cs-CZ" smtClean="0"/>
              <a:t>13.11.2015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8C4B44-343A-474D-8E29-6A235941B946}" type="slidenum">
              <a:rPr lang="cs-CZ" smtClean="0"/>
              <a:t>‹#›</a:t>
            </a:fld>
            <a:endParaRPr lang="cs-CZ"/>
          </a:p>
        </p:txBody>
      </p:sp>
    </p:spTree>
    <p:extLst>
      <p:ext uri="{BB962C8B-B14F-4D97-AF65-F5344CB8AC3E}">
        <p14:creationId xmlns:p14="http://schemas.microsoft.com/office/powerpoint/2010/main" val="3251335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base"/>
            <a:r>
              <a:rPr lang="cs-CZ" dirty="0"/>
              <a:t>Na státní úrovni jsou zpracovávány rámcové vzdělávací programy (RVP) pro jednotlivé obory vzdělání. Tyto programové dokumenty konkretizují obecné cíle vzdělávání, specifikují klíčové kompetence důležité pro rozvoj osobnosti žáků, vymezují věcné oblasti vzdělávání a jejich obsahy, charakterizují očekávané výsledky vzdělávání a stanovují rámce a pravidla pro tvorbu školních vzdělávacích programů, včetně učebních plánů.</a:t>
            </a:r>
          </a:p>
          <a:p>
            <a:pPr fontAlgn="base"/>
            <a:r>
              <a:rPr lang="cs-CZ" dirty="0"/>
              <a:t>Na základě rámcových vzdělávacích programů a pravidel v nich stanovených si jednotlivé školy vytvářejí své realizační programové dokumenty – školní vzdělávací programy. Dosud (ke 31. 12. 2012) byly vydány rámcové vzdělávací programy pro předškolní vzdělávání, pro základní vzdělávání (včetně programu pro základní školu speciální), pro 284 oborů středního vzdělávání, včetně konzervatoří, pro jazykové školy s právem státní jazykové zkoušky a pro základní umělecké školy</a:t>
            </a:r>
            <a:r>
              <a:rPr lang="cs-CZ" dirty="0" smtClean="0"/>
              <a:t>.</a:t>
            </a:r>
          </a:p>
          <a:p>
            <a:pPr marL="0" marR="0" indent="0" algn="l" defTabSz="914400" rtl="0" eaLnBrk="1" fontAlgn="base" latinLnBrk="0" hangingPunct="1">
              <a:lnSpc>
                <a:spcPct val="100000"/>
              </a:lnSpc>
              <a:spcBef>
                <a:spcPts val="0"/>
              </a:spcBef>
              <a:spcAft>
                <a:spcPts val="0"/>
              </a:spcAft>
              <a:buClrTx/>
              <a:buSzTx/>
              <a:buFontTx/>
              <a:buNone/>
              <a:tabLst/>
              <a:defRPr/>
            </a:pPr>
            <a:r>
              <a:rPr lang="cs-CZ" sz="1200" dirty="0" smtClean="0"/>
              <a:t>) v 1. vlně 63 oborů, ve 2. vlně 82 oborů, ve 3. vlně 82 oborů, ve 4. vlně 49 oborů a v 5. vlně 4 obory, v 6. vlně 1 obor</a:t>
            </a:r>
          </a:p>
          <a:p>
            <a:pPr fontAlgn="base"/>
            <a:endParaRPr lang="cs-CZ" dirty="0"/>
          </a:p>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10</a:t>
            </a:fld>
            <a:endParaRPr lang="cs-CZ"/>
          </a:p>
        </p:txBody>
      </p:sp>
    </p:spTree>
    <p:extLst>
      <p:ext uri="{BB962C8B-B14F-4D97-AF65-F5344CB8AC3E}">
        <p14:creationId xmlns:p14="http://schemas.microsoft.com/office/powerpoint/2010/main" val="2147287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13</a:t>
            </a:fld>
            <a:endParaRPr lang="cs-CZ"/>
          </a:p>
        </p:txBody>
      </p:sp>
    </p:spTree>
    <p:extLst>
      <p:ext uri="{BB962C8B-B14F-4D97-AF65-F5344CB8AC3E}">
        <p14:creationId xmlns:p14="http://schemas.microsoft.com/office/powerpoint/2010/main" val="1458758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480224B-72A8-4E3E-BC0D-5DEC8FA4990B}" type="datetimeFigureOut">
              <a:rPr lang="cs-CZ" smtClean="0"/>
              <a:t>13.11.2015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89978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480224B-72A8-4E3E-BC0D-5DEC8FA4990B}" type="datetimeFigureOut">
              <a:rPr lang="cs-CZ" smtClean="0"/>
              <a:t>13.11.2015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3269764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480224B-72A8-4E3E-BC0D-5DEC8FA4990B}" type="datetimeFigureOut">
              <a:rPr lang="cs-CZ" smtClean="0"/>
              <a:t>13.11.2015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4185397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480224B-72A8-4E3E-BC0D-5DEC8FA4990B}" type="datetimeFigureOut">
              <a:rPr lang="cs-CZ" smtClean="0"/>
              <a:t>13.11.2015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261176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480224B-72A8-4E3E-BC0D-5DEC8FA4990B}" type="datetimeFigureOut">
              <a:rPr lang="cs-CZ" smtClean="0"/>
              <a:t>13.11.2015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143938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480224B-72A8-4E3E-BC0D-5DEC8FA4990B}" type="datetimeFigureOut">
              <a:rPr lang="cs-CZ" smtClean="0"/>
              <a:t>13.11.2015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2127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480224B-72A8-4E3E-BC0D-5DEC8FA4990B}" type="datetimeFigureOut">
              <a:rPr lang="cs-CZ" smtClean="0"/>
              <a:t>13.11.2015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3191476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480224B-72A8-4E3E-BC0D-5DEC8FA4990B}" type="datetimeFigureOut">
              <a:rPr lang="cs-CZ" smtClean="0"/>
              <a:t>13.11.2015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529858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480224B-72A8-4E3E-BC0D-5DEC8FA4990B}" type="datetimeFigureOut">
              <a:rPr lang="cs-CZ" smtClean="0"/>
              <a:t>13.11.2015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690769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480224B-72A8-4E3E-BC0D-5DEC8FA4990B}" type="datetimeFigureOut">
              <a:rPr lang="cs-CZ" smtClean="0"/>
              <a:t>13.11.2015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301631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480224B-72A8-4E3E-BC0D-5DEC8FA4990B}" type="datetimeFigureOut">
              <a:rPr lang="cs-CZ" smtClean="0"/>
              <a:t>13.11.2015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D5F089D-ABCB-4B37-8479-254A7F1A4F01}" type="slidenum">
              <a:rPr lang="cs-CZ" smtClean="0"/>
              <a:t>‹#›</a:t>
            </a:fld>
            <a:endParaRPr lang="cs-CZ"/>
          </a:p>
        </p:txBody>
      </p:sp>
    </p:spTree>
    <p:extLst>
      <p:ext uri="{BB962C8B-B14F-4D97-AF65-F5344CB8AC3E}">
        <p14:creationId xmlns:p14="http://schemas.microsoft.com/office/powerpoint/2010/main" val="2552789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0224B-72A8-4E3E-BC0D-5DEC8FA4990B}" type="datetimeFigureOut">
              <a:rPr lang="cs-CZ" smtClean="0"/>
              <a:t>13.11.2015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5F089D-ABCB-4B37-8479-254A7F1A4F01}" type="slidenum">
              <a:rPr lang="cs-CZ" smtClean="0"/>
              <a:t>‹#›</a:t>
            </a:fld>
            <a:endParaRPr lang="cs-CZ"/>
          </a:p>
        </p:txBody>
      </p:sp>
    </p:spTree>
    <p:extLst>
      <p:ext uri="{BB962C8B-B14F-4D97-AF65-F5344CB8AC3E}">
        <p14:creationId xmlns:p14="http://schemas.microsoft.com/office/powerpoint/2010/main" val="1358383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1007708"/>
            <a:ext cx="12192000" cy="3286123"/>
          </a:xfrm>
          <a:solidFill>
            <a:schemeClr val="accent1">
              <a:alpha val="96000"/>
            </a:schemeClr>
          </a:solidFill>
        </p:spPr>
        <p:txBody>
          <a:bodyPr anchor="ctr">
            <a:normAutofit/>
          </a:bodyPr>
          <a:lstStyle/>
          <a:p>
            <a:r>
              <a:rPr lang="cs-CZ" sz="6600" b="1" dirty="0" smtClean="0">
                <a:solidFill>
                  <a:schemeClr val="bg1"/>
                </a:solidFill>
                <a:latin typeface="+mn-lt"/>
              </a:rPr>
              <a:t>Kurikulum</a:t>
            </a:r>
            <a:endParaRPr lang="cs-CZ" sz="6600" b="1" dirty="0">
              <a:solidFill>
                <a:schemeClr val="bg1"/>
              </a:solidFill>
              <a:latin typeface="+mn-lt"/>
            </a:endParaRPr>
          </a:p>
        </p:txBody>
      </p:sp>
      <p:sp>
        <p:nvSpPr>
          <p:cNvPr id="3" name="Podnadpis 2"/>
          <p:cNvSpPr>
            <a:spLocks noGrp="1"/>
          </p:cNvSpPr>
          <p:nvPr>
            <p:ph type="subTitle" idx="1"/>
          </p:nvPr>
        </p:nvSpPr>
        <p:spPr>
          <a:xfrm>
            <a:off x="2875620" y="3916626"/>
            <a:ext cx="6440760" cy="2137792"/>
          </a:xfrm>
        </p:spPr>
        <p:txBody>
          <a:bodyPr>
            <a:normAutofit/>
          </a:bodyPr>
          <a:lstStyle/>
          <a:p>
            <a:r>
              <a:rPr lang="cs-CZ" dirty="0" smtClean="0">
                <a:solidFill>
                  <a:schemeClr val="tx1">
                    <a:lumMod val="50000"/>
                    <a:lumOff val="50000"/>
                  </a:schemeClr>
                </a:solidFill>
              </a:rPr>
              <a:t>   </a:t>
            </a:r>
          </a:p>
        </p:txBody>
      </p:sp>
      <p:cxnSp>
        <p:nvCxnSpPr>
          <p:cNvPr id="5" name="Přímá spojnice 4"/>
          <p:cNvCxnSpPr/>
          <p:nvPr/>
        </p:nvCxnSpPr>
        <p:spPr>
          <a:xfrm>
            <a:off x="0" y="3286125"/>
            <a:ext cx="12192000" cy="0"/>
          </a:xfrm>
          <a:prstGeom prst="line">
            <a:avLst/>
          </a:prstGeom>
          <a:ln w="76200"/>
        </p:spPr>
        <p:style>
          <a:lnRef idx="3">
            <a:schemeClr val="accent2"/>
          </a:lnRef>
          <a:fillRef idx="0">
            <a:schemeClr val="accent2"/>
          </a:fillRef>
          <a:effectRef idx="2">
            <a:schemeClr val="accent2"/>
          </a:effectRef>
          <a:fontRef idx="minor">
            <a:schemeClr val="tx1"/>
          </a:fontRef>
        </p:style>
      </p:cxnSp>
      <p:sp>
        <p:nvSpPr>
          <p:cNvPr id="4" name="TextovéPole 3"/>
          <p:cNvSpPr txBox="1"/>
          <p:nvPr/>
        </p:nvSpPr>
        <p:spPr>
          <a:xfrm>
            <a:off x="3632718" y="4481627"/>
            <a:ext cx="4926564" cy="461665"/>
          </a:xfrm>
          <a:prstGeom prst="rect">
            <a:avLst/>
          </a:prstGeom>
          <a:noFill/>
        </p:spPr>
        <p:txBody>
          <a:bodyPr wrap="square" rtlCol="0">
            <a:spAutoFit/>
          </a:bodyPr>
          <a:lstStyle/>
          <a:p>
            <a:pPr algn="ctr"/>
            <a:r>
              <a:rPr lang="cs-CZ" sz="2400" dirty="0" smtClean="0">
                <a:solidFill>
                  <a:schemeClr val="tx1">
                    <a:lumMod val="65000"/>
                    <a:lumOff val="35000"/>
                  </a:schemeClr>
                </a:solidFill>
              </a:rPr>
              <a:t>Mgr. Zuzana Šalamounová, Ph.D.</a:t>
            </a:r>
            <a:endParaRPr lang="cs-CZ" sz="2400" dirty="0">
              <a:solidFill>
                <a:schemeClr val="tx1">
                  <a:lumMod val="65000"/>
                  <a:lumOff val="35000"/>
                </a:schemeClr>
              </a:solidFill>
            </a:endParaRPr>
          </a:p>
        </p:txBody>
      </p:sp>
    </p:spTree>
    <p:extLst>
      <p:ext uri="{BB962C8B-B14F-4D97-AF65-F5344CB8AC3E}">
        <p14:creationId xmlns:p14="http://schemas.microsoft.com/office/powerpoint/2010/main" val="968589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1844823"/>
          </a:xfrm>
          <a:solidFill>
            <a:schemeClr val="accent1">
              <a:alpha val="96000"/>
            </a:schemeClr>
          </a:solidFill>
        </p:spPr>
        <p:txBody>
          <a:bodyPr anchor="ctr"/>
          <a:lstStyle/>
          <a:p>
            <a:r>
              <a:rPr lang="cs-CZ" b="1" dirty="0" smtClean="0">
                <a:solidFill>
                  <a:schemeClr val="bg1"/>
                </a:solidFill>
                <a:latin typeface="+mn-lt"/>
              </a:rPr>
              <a:t>Rámcový vzdělávací program</a:t>
            </a:r>
            <a:endParaRPr lang="cs-CZ" b="1" dirty="0">
              <a:solidFill>
                <a:schemeClr val="bg1"/>
              </a:solidFill>
              <a:latin typeface="+mn-lt"/>
            </a:endParaRPr>
          </a:p>
        </p:txBody>
      </p:sp>
      <p:sp>
        <p:nvSpPr>
          <p:cNvPr id="3" name="Podnadpis 2"/>
          <p:cNvSpPr>
            <a:spLocks noGrp="1"/>
          </p:cNvSpPr>
          <p:nvPr>
            <p:ph type="subTitle" idx="1"/>
          </p:nvPr>
        </p:nvSpPr>
        <p:spPr>
          <a:xfrm>
            <a:off x="186612" y="2019637"/>
            <a:ext cx="11686301" cy="4329953"/>
          </a:xfrm>
        </p:spPr>
        <p:txBody>
          <a:bodyPr numCol="1">
            <a:noAutofit/>
          </a:bodyPr>
          <a:lstStyle/>
          <a:p>
            <a:pPr marL="571500" indent="-571500" algn="l">
              <a:lnSpc>
                <a:spcPct val="160000"/>
              </a:lnSpc>
              <a:spcBef>
                <a:spcPts val="0"/>
              </a:spcBef>
              <a:buClr>
                <a:schemeClr val="accent2"/>
              </a:buClr>
              <a:buFont typeface="Wingdings" panose="05000000000000000000" pitchFamily="2" charset="2"/>
              <a:buChar char="§"/>
              <a:defRPr/>
            </a:pPr>
            <a:r>
              <a:rPr lang="cs-CZ" sz="3600" dirty="0" smtClean="0"/>
              <a:t>RVP ZV: 2005</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t>RVP PV: 2007</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t>RVP G: 2009</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t>RVP OV: postupně pro </a:t>
            </a:r>
            <a:r>
              <a:rPr lang="cs-CZ" sz="3600" dirty="0"/>
              <a:t>jednotlivé obory </a:t>
            </a:r>
            <a:r>
              <a:rPr lang="cs-CZ" sz="3600" dirty="0" smtClean="0"/>
              <a:t>2007 </a:t>
            </a:r>
            <a:r>
              <a:rPr lang="cs-CZ" sz="3600" dirty="0"/>
              <a:t>– </a:t>
            </a:r>
            <a:r>
              <a:rPr lang="cs-CZ" sz="3600" dirty="0" smtClean="0"/>
              <a:t>2012 (6 vln)</a:t>
            </a:r>
          </a:p>
        </p:txBody>
      </p:sp>
    </p:spTree>
    <p:extLst>
      <p:ext uri="{BB962C8B-B14F-4D97-AF65-F5344CB8AC3E}">
        <p14:creationId xmlns:p14="http://schemas.microsoft.com/office/powerpoint/2010/main" val="842176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5658" y="864062"/>
            <a:ext cx="9013371" cy="5241472"/>
          </a:xfrm>
          <a:prstGeom prst="rect">
            <a:avLst/>
          </a:prstGeom>
        </p:spPr>
      </p:pic>
    </p:spTree>
    <p:extLst>
      <p:ext uri="{BB962C8B-B14F-4D97-AF65-F5344CB8AC3E}">
        <p14:creationId xmlns:p14="http://schemas.microsoft.com/office/powerpoint/2010/main" val="4105138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6063" y="746578"/>
            <a:ext cx="3901810" cy="556401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4247" y="750122"/>
            <a:ext cx="3926541" cy="56149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556478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1844823"/>
          </a:xfrm>
          <a:solidFill>
            <a:schemeClr val="accent1">
              <a:alpha val="96000"/>
            </a:schemeClr>
          </a:solidFill>
        </p:spPr>
        <p:txBody>
          <a:bodyPr anchor="ctr"/>
          <a:lstStyle/>
          <a:p>
            <a:r>
              <a:rPr lang="cs-CZ" b="1" dirty="0" smtClean="0">
                <a:solidFill>
                  <a:schemeClr val="bg1"/>
                </a:solidFill>
                <a:latin typeface="+mn-lt"/>
              </a:rPr>
              <a:t>Rámcový vzdělávací program</a:t>
            </a:r>
            <a:endParaRPr lang="cs-CZ" b="1" dirty="0">
              <a:solidFill>
                <a:schemeClr val="bg1"/>
              </a:solidFill>
              <a:latin typeface="+mn-lt"/>
            </a:endParaRPr>
          </a:p>
        </p:txBody>
      </p:sp>
      <p:sp>
        <p:nvSpPr>
          <p:cNvPr id="3" name="Podnadpis 2"/>
          <p:cNvSpPr>
            <a:spLocks noGrp="1"/>
          </p:cNvSpPr>
          <p:nvPr>
            <p:ph type="subTitle" idx="1"/>
          </p:nvPr>
        </p:nvSpPr>
        <p:spPr>
          <a:xfrm>
            <a:off x="252849" y="1844823"/>
            <a:ext cx="11686301" cy="4329953"/>
          </a:xfrm>
        </p:spPr>
        <p:txBody>
          <a:bodyPr numCol="1">
            <a:noAutofit/>
          </a:bodyPr>
          <a:lstStyle/>
          <a:p>
            <a:pPr marL="571500" indent="-571500" algn="l">
              <a:lnSpc>
                <a:spcPct val="160000"/>
              </a:lnSpc>
              <a:spcBef>
                <a:spcPts val="0"/>
              </a:spcBef>
              <a:buClr>
                <a:schemeClr val="accent2"/>
              </a:buClr>
              <a:buFont typeface="Wingdings" panose="05000000000000000000" pitchFamily="2" charset="2"/>
              <a:buChar char="§"/>
              <a:defRPr/>
            </a:pPr>
            <a:r>
              <a:rPr lang="cs-CZ" sz="3600" dirty="0" smtClean="0"/>
              <a:t>Zavedení nových pojmů: </a:t>
            </a:r>
          </a:p>
          <a:p>
            <a:pPr marL="1485900" lvl="2" indent="-571500" algn="l">
              <a:lnSpc>
                <a:spcPct val="160000"/>
              </a:lnSpc>
              <a:spcBef>
                <a:spcPts val="0"/>
              </a:spcBef>
              <a:buClr>
                <a:schemeClr val="accent2"/>
              </a:buClr>
              <a:buFont typeface="Wingdings" panose="05000000000000000000" pitchFamily="2" charset="2"/>
              <a:buChar char="§"/>
              <a:defRPr/>
            </a:pPr>
            <a:r>
              <a:rPr lang="cs-CZ" sz="3000" dirty="0" smtClean="0"/>
              <a:t>vzdělávací oblasti</a:t>
            </a:r>
          </a:p>
          <a:p>
            <a:pPr marL="1485900" lvl="2" indent="-571500" algn="l">
              <a:lnSpc>
                <a:spcPct val="160000"/>
              </a:lnSpc>
              <a:spcBef>
                <a:spcPts val="0"/>
              </a:spcBef>
              <a:buClr>
                <a:schemeClr val="accent2"/>
              </a:buClr>
              <a:buFont typeface="Wingdings" panose="05000000000000000000" pitchFamily="2" charset="2"/>
              <a:buChar char="§"/>
              <a:defRPr/>
            </a:pPr>
            <a:r>
              <a:rPr lang="cs-CZ" sz="3000" dirty="0"/>
              <a:t>o</a:t>
            </a:r>
            <a:r>
              <a:rPr lang="cs-CZ" sz="3000" dirty="0" smtClean="0"/>
              <a:t>čekávané výstupy</a:t>
            </a:r>
          </a:p>
          <a:p>
            <a:pPr marL="1485900" lvl="2" indent="-571500" algn="l">
              <a:lnSpc>
                <a:spcPct val="160000"/>
              </a:lnSpc>
              <a:spcBef>
                <a:spcPts val="0"/>
              </a:spcBef>
              <a:buClr>
                <a:schemeClr val="accent2"/>
              </a:buClr>
              <a:buFont typeface="Wingdings" panose="05000000000000000000" pitchFamily="2" charset="2"/>
              <a:buChar char="§"/>
              <a:defRPr/>
            </a:pPr>
            <a:r>
              <a:rPr lang="cs-CZ" sz="3000" dirty="0"/>
              <a:t>p</a:t>
            </a:r>
            <a:r>
              <a:rPr lang="cs-CZ" sz="3000" dirty="0" smtClean="0"/>
              <a:t>růřezová témata </a:t>
            </a:r>
            <a:r>
              <a:rPr lang="cs-CZ" sz="2800" dirty="0" smtClean="0"/>
              <a:t>(</a:t>
            </a:r>
            <a:r>
              <a:rPr lang="cs-CZ" sz="2400" dirty="0" smtClean="0"/>
              <a:t>OSV, Výchova </a:t>
            </a:r>
            <a:r>
              <a:rPr lang="cs-CZ" sz="2400" dirty="0"/>
              <a:t>k myšlení v evropských a globálních </a:t>
            </a:r>
            <a:r>
              <a:rPr lang="cs-CZ" sz="2400" dirty="0" smtClean="0"/>
              <a:t>souvislostech, Multikulturní výchova, Environmentální výchova, Mediální výchova)</a:t>
            </a:r>
          </a:p>
          <a:p>
            <a:pPr marL="1485900" lvl="2" indent="-571500" algn="l">
              <a:lnSpc>
                <a:spcPct val="160000"/>
              </a:lnSpc>
              <a:spcBef>
                <a:spcPts val="0"/>
              </a:spcBef>
              <a:buClr>
                <a:schemeClr val="accent2"/>
              </a:buClr>
              <a:buFont typeface="Wingdings" panose="05000000000000000000" pitchFamily="2" charset="2"/>
              <a:buChar char="§"/>
              <a:defRPr/>
            </a:pPr>
            <a:r>
              <a:rPr lang="cs-CZ" sz="2800" dirty="0"/>
              <a:t>klíčové kompetence</a:t>
            </a:r>
          </a:p>
          <a:p>
            <a:pPr marL="1485900" lvl="2" indent="-571500" algn="l">
              <a:lnSpc>
                <a:spcPct val="160000"/>
              </a:lnSpc>
              <a:spcBef>
                <a:spcPts val="0"/>
              </a:spcBef>
              <a:buClr>
                <a:schemeClr val="accent2"/>
              </a:buClr>
              <a:buFont typeface="Wingdings" panose="05000000000000000000" pitchFamily="2" charset="2"/>
              <a:buChar char="§"/>
              <a:defRPr/>
            </a:pPr>
            <a:endParaRPr lang="cs-CZ" sz="3000" dirty="0" smtClean="0"/>
          </a:p>
          <a:p>
            <a:pPr marL="571500" indent="-571500" algn="l">
              <a:lnSpc>
                <a:spcPct val="160000"/>
              </a:lnSpc>
              <a:spcBef>
                <a:spcPts val="0"/>
              </a:spcBef>
              <a:buClr>
                <a:schemeClr val="accent2"/>
              </a:buClr>
              <a:buFont typeface="Wingdings" panose="05000000000000000000" pitchFamily="2" charset="2"/>
              <a:buChar char="§"/>
              <a:defRPr/>
            </a:pPr>
            <a:endParaRPr lang="cs-CZ" sz="3600" dirty="0"/>
          </a:p>
        </p:txBody>
      </p:sp>
    </p:spTree>
    <p:extLst>
      <p:ext uri="{BB962C8B-B14F-4D97-AF65-F5344CB8AC3E}">
        <p14:creationId xmlns:p14="http://schemas.microsoft.com/office/powerpoint/2010/main" val="1840804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548" y="195584"/>
            <a:ext cx="11530282" cy="6490556"/>
          </a:xfrm>
          <a:prstGeom prst="rect">
            <a:avLst/>
          </a:prstGeom>
        </p:spPr>
      </p:pic>
    </p:spTree>
    <p:extLst>
      <p:ext uri="{BB962C8B-B14F-4D97-AF65-F5344CB8AC3E}">
        <p14:creationId xmlns:p14="http://schemas.microsoft.com/office/powerpoint/2010/main" val="835445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Curriculum</a:t>
            </a:r>
            <a:endParaRPr lang="cs-CZ" b="1" dirty="0">
              <a:solidFill>
                <a:schemeClr val="bg1"/>
              </a:solidFill>
              <a:latin typeface="+mn-lt"/>
            </a:endParaRPr>
          </a:p>
        </p:txBody>
      </p:sp>
      <p:sp>
        <p:nvSpPr>
          <p:cNvPr id="3" name="Podnadpis 2"/>
          <p:cNvSpPr>
            <a:spLocks noGrp="1"/>
          </p:cNvSpPr>
          <p:nvPr>
            <p:ph type="subTitle" idx="1"/>
          </p:nvPr>
        </p:nvSpPr>
        <p:spPr>
          <a:xfrm>
            <a:off x="658906" y="4867837"/>
            <a:ext cx="10663518" cy="1600200"/>
          </a:xfrm>
        </p:spPr>
        <p:txBody>
          <a:bodyPr>
            <a:normAutofit/>
          </a:bodyPr>
          <a:lstStyle/>
          <a:p>
            <a:pPr>
              <a:spcBef>
                <a:spcPts val="0"/>
              </a:spcBef>
              <a:buClr>
                <a:schemeClr val="accent3"/>
              </a:buClr>
              <a:defRPr/>
            </a:pPr>
            <a:r>
              <a:rPr lang="cs-CZ" sz="4400" dirty="0" smtClean="0">
                <a:solidFill>
                  <a:schemeClr val="tx1">
                    <a:lumMod val="65000"/>
                    <a:lumOff val="35000"/>
                  </a:schemeClr>
                </a:solidFill>
              </a:rPr>
              <a:t>Běžet, běh, závod</a:t>
            </a:r>
            <a:endParaRPr lang="cs-CZ" sz="4400" dirty="0">
              <a:solidFill>
                <a:schemeClr val="tx1">
                  <a:lumMod val="65000"/>
                  <a:lumOff val="35000"/>
                </a:schemeClr>
              </a:solidFill>
            </a:endParaRP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9253" y="2196727"/>
            <a:ext cx="9626600" cy="2222500"/>
          </a:xfrm>
          <a:prstGeom prst="rect">
            <a:avLst/>
          </a:prstGeom>
        </p:spPr>
      </p:pic>
    </p:spTree>
    <p:extLst>
      <p:ext uri="{BB962C8B-B14F-4D97-AF65-F5344CB8AC3E}">
        <p14:creationId xmlns:p14="http://schemas.microsoft.com/office/powerpoint/2010/main" val="2099741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Kurikulum</a:t>
            </a:r>
            <a:endParaRPr lang="cs-CZ" b="1" dirty="0">
              <a:solidFill>
                <a:schemeClr val="bg1"/>
              </a:solidFill>
              <a:latin typeface="+mn-lt"/>
            </a:endParaRPr>
          </a:p>
        </p:txBody>
      </p:sp>
      <p:sp>
        <p:nvSpPr>
          <p:cNvPr id="3" name="Podnadpis 2"/>
          <p:cNvSpPr>
            <a:spLocks noGrp="1"/>
          </p:cNvSpPr>
          <p:nvPr>
            <p:ph type="subTitle" idx="1"/>
          </p:nvPr>
        </p:nvSpPr>
        <p:spPr>
          <a:xfrm>
            <a:off x="791135" y="2339788"/>
            <a:ext cx="10609730" cy="3644155"/>
          </a:xfrm>
        </p:spPr>
        <p:txBody>
          <a:bodyPr>
            <a:normAutofit/>
          </a:bodyPr>
          <a:lstStyle/>
          <a:p>
            <a:pPr>
              <a:spcBef>
                <a:spcPts val="0"/>
              </a:spcBef>
              <a:buClr>
                <a:schemeClr val="accent3"/>
              </a:buClr>
              <a:defRPr/>
            </a:pPr>
            <a:r>
              <a:rPr lang="cs-CZ" sz="4400" dirty="0">
                <a:solidFill>
                  <a:schemeClr val="tx1">
                    <a:lumMod val="65000"/>
                    <a:lumOff val="35000"/>
                  </a:schemeClr>
                </a:solidFill>
              </a:rPr>
              <a:t>Obsah veškeré zkušenosti, </a:t>
            </a:r>
            <a:r>
              <a:rPr lang="cs-CZ" sz="4400" dirty="0" smtClean="0">
                <a:solidFill>
                  <a:schemeClr val="tx1">
                    <a:lumMod val="65000"/>
                    <a:lumOff val="35000"/>
                  </a:schemeClr>
                </a:solidFill>
              </a:rPr>
              <a:t>kterou </a:t>
            </a:r>
            <a:r>
              <a:rPr lang="cs-CZ" sz="4400" dirty="0">
                <a:solidFill>
                  <a:schemeClr val="tx1">
                    <a:lumMod val="65000"/>
                    <a:lumOff val="35000"/>
                  </a:schemeClr>
                </a:solidFill>
              </a:rPr>
              <a:t>žáci získávají ve škole a v činnostech ke škole se vztahujících, její plánování a hodnocení</a:t>
            </a:r>
          </a:p>
        </p:txBody>
      </p:sp>
    </p:spTree>
    <p:extLst>
      <p:ext uri="{BB962C8B-B14F-4D97-AF65-F5344CB8AC3E}">
        <p14:creationId xmlns:p14="http://schemas.microsoft.com/office/powerpoint/2010/main" val="773479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Kurikulum</a:t>
            </a:r>
            <a:endParaRPr lang="cs-CZ" b="1" dirty="0">
              <a:solidFill>
                <a:schemeClr val="bg1"/>
              </a:solidFill>
              <a:latin typeface="+mn-lt"/>
            </a:endParaRPr>
          </a:p>
        </p:txBody>
      </p:sp>
      <p:sp>
        <p:nvSpPr>
          <p:cNvPr id="3" name="Podnadpis 2"/>
          <p:cNvSpPr>
            <a:spLocks noGrp="1"/>
          </p:cNvSpPr>
          <p:nvPr>
            <p:ph type="subTitle" idx="1"/>
          </p:nvPr>
        </p:nvSpPr>
        <p:spPr>
          <a:xfrm>
            <a:off x="491965" y="2339788"/>
            <a:ext cx="10609730" cy="3644155"/>
          </a:xfrm>
        </p:spPr>
        <p:txBody>
          <a:bodyPr>
            <a:normAutofit/>
          </a:bodyPr>
          <a:lstStyle/>
          <a:p>
            <a:pPr>
              <a:spcBef>
                <a:spcPts val="0"/>
              </a:spcBef>
              <a:buClr>
                <a:schemeClr val="accent3"/>
              </a:buClr>
              <a:defRPr/>
            </a:pPr>
            <a:r>
              <a:rPr lang="cs-CZ" sz="4400" dirty="0">
                <a:solidFill>
                  <a:schemeClr val="tx1">
                    <a:lumMod val="65000"/>
                    <a:lumOff val="35000"/>
                  </a:schemeClr>
                </a:solidFill>
              </a:rPr>
              <a:t>Obsah veškeré zkušenosti, </a:t>
            </a:r>
            <a:r>
              <a:rPr lang="cs-CZ" sz="4400" dirty="0" smtClean="0">
                <a:solidFill>
                  <a:schemeClr val="tx1">
                    <a:lumMod val="65000"/>
                    <a:lumOff val="35000"/>
                  </a:schemeClr>
                </a:solidFill>
              </a:rPr>
              <a:t>kterou </a:t>
            </a:r>
            <a:r>
              <a:rPr lang="cs-CZ" sz="4400" dirty="0">
                <a:solidFill>
                  <a:schemeClr val="tx1">
                    <a:lumMod val="65000"/>
                    <a:lumOff val="35000"/>
                  </a:schemeClr>
                </a:solidFill>
              </a:rPr>
              <a:t>žáci získávají ve škole a v činnostech ke škole se vztahujících, její plánování a hodnocení</a:t>
            </a:r>
          </a:p>
        </p:txBody>
      </p:sp>
      <p:sp>
        <p:nvSpPr>
          <p:cNvPr id="4" name="Šipka dolů 3"/>
          <p:cNvSpPr/>
          <p:nvPr/>
        </p:nvSpPr>
        <p:spPr>
          <a:xfrm rot="14106091">
            <a:off x="2266976" y="4182057"/>
            <a:ext cx="1062318" cy="1152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p:cNvSpPr/>
          <p:nvPr/>
        </p:nvSpPr>
        <p:spPr>
          <a:xfrm rot="10800000">
            <a:off x="5265672" y="4552629"/>
            <a:ext cx="1062318" cy="1152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rot="8337695">
            <a:off x="8401650" y="4182057"/>
            <a:ext cx="1062318" cy="1152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1417624" y="5107487"/>
            <a:ext cx="2458170" cy="646331"/>
          </a:xfrm>
          <a:prstGeom prst="rect">
            <a:avLst/>
          </a:prstGeom>
          <a:noFill/>
        </p:spPr>
        <p:txBody>
          <a:bodyPr wrap="square" rtlCol="0">
            <a:spAutoFit/>
          </a:bodyPr>
          <a:lstStyle/>
          <a:p>
            <a:r>
              <a:rPr lang="cs-CZ" sz="3600" b="1" dirty="0" smtClean="0">
                <a:solidFill>
                  <a:schemeClr val="accent2"/>
                </a:solidFill>
              </a:rPr>
              <a:t>Co? </a:t>
            </a:r>
            <a:endParaRPr lang="cs-CZ" sz="3600" b="1" dirty="0">
              <a:solidFill>
                <a:schemeClr val="accent2"/>
              </a:solidFill>
            </a:endParaRPr>
          </a:p>
        </p:txBody>
      </p:sp>
      <p:sp>
        <p:nvSpPr>
          <p:cNvPr id="8" name="TextovéPole 7"/>
          <p:cNvSpPr txBox="1"/>
          <p:nvPr/>
        </p:nvSpPr>
        <p:spPr>
          <a:xfrm>
            <a:off x="5360375" y="5792200"/>
            <a:ext cx="2217616" cy="646331"/>
          </a:xfrm>
          <a:prstGeom prst="rect">
            <a:avLst/>
          </a:prstGeom>
          <a:noFill/>
        </p:spPr>
        <p:txBody>
          <a:bodyPr wrap="square" rtlCol="0">
            <a:spAutoFit/>
          </a:bodyPr>
          <a:lstStyle/>
          <a:p>
            <a:r>
              <a:rPr lang="cs-CZ" sz="3600" b="1" dirty="0" smtClean="0">
                <a:solidFill>
                  <a:schemeClr val="accent2"/>
                </a:solidFill>
              </a:rPr>
              <a:t>Jak? </a:t>
            </a:r>
            <a:endParaRPr lang="cs-CZ" sz="3600" b="1" dirty="0">
              <a:solidFill>
                <a:schemeClr val="accent2"/>
              </a:solidFill>
            </a:endParaRPr>
          </a:p>
        </p:txBody>
      </p:sp>
      <p:sp>
        <p:nvSpPr>
          <p:cNvPr id="9" name="TextovéPole 8"/>
          <p:cNvSpPr txBox="1"/>
          <p:nvPr/>
        </p:nvSpPr>
        <p:spPr>
          <a:xfrm>
            <a:off x="9443104" y="5235536"/>
            <a:ext cx="2094523" cy="646331"/>
          </a:xfrm>
          <a:prstGeom prst="rect">
            <a:avLst/>
          </a:prstGeom>
          <a:noFill/>
        </p:spPr>
        <p:txBody>
          <a:bodyPr wrap="square" rtlCol="0">
            <a:spAutoFit/>
          </a:bodyPr>
          <a:lstStyle/>
          <a:p>
            <a:r>
              <a:rPr lang="cs-CZ" sz="3600" b="1" dirty="0" smtClean="0">
                <a:solidFill>
                  <a:schemeClr val="accent2"/>
                </a:solidFill>
              </a:rPr>
              <a:t>Proč? </a:t>
            </a:r>
            <a:endParaRPr lang="cs-CZ" sz="3600" b="1" dirty="0">
              <a:solidFill>
                <a:schemeClr val="accent2"/>
              </a:solidFill>
            </a:endParaRPr>
          </a:p>
        </p:txBody>
      </p:sp>
    </p:spTree>
    <p:extLst>
      <p:ext uri="{BB962C8B-B14F-4D97-AF65-F5344CB8AC3E}">
        <p14:creationId xmlns:p14="http://schemas.microsoft.com/office/powerpoint/2010/main" val="3490296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Kurikulum</a:t>
            </a:r>
            <a:endParaRPr lang="cs-CZ" b="1" dirty="0">
              <a:solidFill>
                <a:schemeClr val="bg1"/>
              </a:solidFill>
              <a:latin typeface="+mn-lt"/>
            </a:endParaRPr>
          </a:p>
        </p:txBody>
      </p:sp>
      <p:sp>
        <p:nvSpPr>
          <p:cNvPr id="3" name="Podnadpis 2"/>
          <p:cNvSpPr>
            <a:spLocks noGrp="1"/>
          </p:cNvSpPr>
          <p:nvPr>
            <p:ph type="subTitle" idx="1"/>
          </p:nvPr>
        </p:nvSpPr>
        <p:spPr>
          <a:xfrm>
            <a:off x="491965" y="2339788"/>
            <a:ext cx="10609730" cy="3644155"/>
          </a:xfrm>
        </p:spPr>
        <p:txBody>
          <a:bodyPr>
            <a:normAutofit/>
          </a:bodyPr>
          <a:lstStyle/>
          <a:p>
            <a:pPr>
              <a:spcBef>
                <a:spcPts val="0"/>
              </a:spcBef>
              <a:buClr>
                <a:schemeClr val="accent3"/>
              </a:buClr>
              <a:defRPr/>
            </a:pPr>
            <a:r>
              <a:rPr lang="cs-CZ" sz="4400" dirty="0">
                <a:solidFill>
                  <a:schemeClr val="tx1">
                    <a:lumMod val="65000"/>
                    <a:lumOff val="35000"/>
                  </a:schemeClr>
                </a:solidFill>
              </a:rPr>
              <a:t>Obsah veškeré zkušenosti, </a:t>
            </a:r>
            <a:r>
              <a:rPr lang="cs-CZ" sz="4400" dirty="0" smtClean="0">
                <a:solidFill>
                  <a:schemeClr val="tx1">
                    <a:lumMod val="65000"/>
                    <a:lumOff val="35000"/>
                  </a:schemeClr>
                </a:solidFill>
              </a:rPr>
              <a:t>kterou </a:t>
            </a:r>
            <a:r>
              <a:rPr lang="cs-CZ" sz="4400" dirty="0">
                <a:solidFill>
                  <a:schemeClr val="tx1">
                    <a:lumMod val="65000"/>
                    <a:lumOff val="35000"/>
                  </a:schemeClr>
                </a:solidFill>
              </a:rPr>
              <a:t>žáci získávají ve škole a v činnostech ke škole se vztahujících, její plánování a hodnocení</a:t>
            </a:r>
          </a:p>
        </p:txBody>
      </p:sp>
      <p:sp>
        <p:nvSpPr>
          <p:cNvPr id="4" name="Šipka dolů 3"/>
          <p:cNvSpPr/>
          <p:nvPr/>
        </p:nvSpPr>
        <p:spPr>
          <a:xfrm rot="14106091">
            <a:off x="2266976" y="4182057"/>
            <a:ext cx="1062318" cy="1152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p:cNvSpPr/>
          <p:nvPr/>
        </p:nvSpPr>
        <p:spPr>
          <a:xfrm rot="10800000">
            <a:off x="5265672" y="4552629"/>
            <a:ext cx="1062318" cy="1152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rot="8337695">
            <a:off x="8401650" y="4182057"/>
            <a:ext cx="1062318" cy="1152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921472" y="5128918"/>
            <a:ext cx="2458170" cy="646331"/>
          </a:xfrm>
          <a:prstGeom prst="rect">
            <a:avLst/>
          </a:prstGeom>
          <a:noFill/>
        </p:spPr>
        <p:txBody>
          <a:bodyPr wrap="square" rtlCol="0">
            <a:spAutoFit/>
          </a:bodyPr>
          <a:lstStyle/>
          <a:p>
            <a:r>
              <a:rPr lang="cs-CZ" sz="3600" b="1" dirty="0" smtClean="0">
                <a:solidFill>
                  <a:schemeClr val="accent2"/>
                </a:solidFill>
              </a:rPr>
              <a:t>Obsah</a:t>
            </a:r>
            <a:endParaRPr lang="cs-CZ" sz="3600" b="1" dirty="0">
              <a:solidFill>
                <a:schemeClr val="accent2"/>
              </a:solidFill>
            </a:endParaRPr>
          </a:p>
        </p:txBody>
      </p:sp>
      <p:sp>
        <p:nvSpPr>
          <p:cNvPr id="8" name="TextovéPole 7"/>
          <p:cNvSpPr txBox="1"/>
          <p:nvPr/>
        </p:nvSpPr>
        <p:spPr>
          <a:xfrm>
            <a:off x="4688022" y="5832575"/>
            <a:ext cx="2217616" cy="646331"/>
          </a:xfrm>
          <a:prstGeom prst="rect">
            <a:avLst/>
          </a:prstGeom>
          <a:noFill/>
        </p:spPr>
        <p:txBody>
          <a:bodyPr wrap="square" rtlCol="0">
            <a:spAutoFit/>
          </a:bodyPr>
          <a:lstStyle/>
          <a:p>
            <a:pPr algn="ctr"/>
            <a:r>
              <a:rPr lang="cs-CZ" sz="3600" b="1" dirty="0" smtClean="0">
                <a:solidFill>
                  <a:schemeClr val="accent2"/>
                </a:solidFill>
              </a:rPr>
              <a:t>Plán</a:t>
            </a:r>
            <a:endParaRPr lang="cs-CZ" sz="3600" b="1" dirty="0">
              <a:solidFill>
                <a:schemeClr val="accent2"/>
              </a:solidFill>
            </a:endParaRPr>
          </a:p>
        </p:txBody>
      </p:sp>
      <p:sp>
        <p:nvSpPr>
          <p:cNvPr id="9" name="TextovéPole 8"/>
          <p:cNvSpPr txBox="1"/>
          <p:nvPr/>
        </p:nvSpPr>
        <p:spPr>
          <a:xfrm>
            <a:off x="9443104" y="5235536"/>
            <a:ext cx="2592014" cy="646331"/>
          </a:xfrm>
          <a:prstGeom prst="rect">
            <a:avLst/>
          </a:prstGeom>
          <a:noFill/>
        </p:spPr>
        <p:txBody>
          <a:bodyPr wrap="square" rtlCol="0">
            <a:spAutoFit/>
          </a:bodyPr>
          <a:lstStyle/>
          <a:p>
            <a:r>
              <a:rPr lang="cs-CZ" sz="3600" b="1" dirty="0" smtClean="0">
                <a:solidFill>
                  <a:schemeClr val="accent2"/>
                </a:solidFill>
              </a:rPr>
              <a:t>Cíle, výstupy</a:t>
            </a:r>
            <a:endParaRPr lang="cs-CZ" sz="3600" b="1" dirty="0">
              <a:solidFill>
                <a:schemeClr val="accent2"/>
              </a:solidFill>
            </a:endParaRPr>
          </a:p>
        </p:txBody>
      </p:sp>
    </p:spTree>
    <p:extLst>
      <p:ext uri="{BB962C8B-B14F-4D97-AF65-F5344CB8AC3E}">
        <p14:creationId xmlns:p14="http://schemas.microsoft.com/office/powerpoint/2010/main" val="1299373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Úkol: Formy kurikula</a:t>
            </a:r>
            <a:endParaRPr lang="cs-CZ" b="1" dirty="0">
              <a:solidFill>
                <a:schemeClr val="bg1"/>
              </a:solidFill>
              <a:latin typeface="+mn-lt"/>
            </a:endParaRPr>
          </a:p>
        </p:txBody>
      </p:sp>
      <p:sp>
        <p:nvSpPr>
          <p:cNvPr id="3" name="Podnadpis 2"/>
          <p:cNvSpPr>
            <a:spLocks noGrp="1"/>
          </p:cNvSpPr>
          <p:nvPr>
            <p:ph type="subTitle" idx="1"/>
          </p:nvPr>
        </p:nvSpPr>
        <p:spPr>
          <a:xfrm>
            <a:off x="779929" y="2019637"/>
            <a:ext cx="9598961" cy="4329953"/>
          </a:xfrm>
        </p:spPr>
        <p:txBody>
          <a:bodyPr numCol="1">
            <a:noAutofit/>
          </a:bodyPr>
          <a:lstStyle/>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Pokuste se roztřídit jednotlivé ukázky podle forem kurikula.</a:t>
            </a:r>
          </a:p>
          <a:p>
            <a:pPr marL="571500" indent="-571500" algn="l">
              <a:lnSpc>
                <a:spcPct val="160000"/>
              </a:lnSpc>
              <a:spcBef>
                <a:spcPts val="0"/>
              </a:spcBef>
              <a:buClr>
                <a:schemeClr val="accent2"/>
              </a:buClr>
              <a:buFont typeface="Wingdings" panose="05000000000000000000" pitchFamily="2" charset="2"/>
              <a:buChar char="§"/>
              <a:defRPr/>
            </a:pPr>
            <a:endParaRPr lang="cs-CZ" sz="3600" dirty="0">
              <a:solidFill>
                <a:schemeClr val="tx1">
                  <a:lumMod val="65000"/>
                  <a:lumOff val="35000"/>
                </a:schemeClr>
              </a:solidFill>
            </a:endParaRP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Navrhněte pro jednotlivé ukázky kurikula pojmenování. </a:t>
            </a:r>
          </a:p>
          <a:p>
            <a:pPr marL="571500" indent="-571500" algn="l">
              <a:lnSpc>
                <a:spcPct val="160000"/>
              </a:lnSpc>
              <a:spcBef>
                <a:spcPts val="0"/>
              </a:spcBef>
              <a:buClr>
                <a:schemeClr val="accent2"/>
              </a:buClr>
              <a:buFont typeface="Wingdings" panose="05000000000000000000" pitchFamily="2" charset="2"/>
              <a:buChar char="§"/>
              <a:defRPr/>
            </a:pPr>
            <a:endParaRPr lang="cs-CZ" sz="3600" dirty="0">
              <a:solidFill>
                <a:schemeClr val="tx1">
                  <a:lumMod val="65000"/>
                  <a:lumOff val="35000"/>
                </a:schemeClr>
              </a:solidFill>
            </a:endParaRPr>
          </a:p>
        </p:txBody>
      </p:sp>
    </p:spTree>
    <p:extLst>
      <p:ext uri="{BB962C8B-B14F-4D97-AF65-F5344CB8AC3E}">
        <p14:creationId xmlns:p14="http://schemas.microsoft.com/office/powerpoint/2010/main" val="2543334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Formy kurikula</a:t>
            </a:r>
            <a:endParaRPr lang="cs-CZ" b="1" dirty="0">
              <a:solidFill>
                <a:schemeClr val="bg1"/>
              </a:solidFill>
              <a:latin typeface="+mn-lt"/>
            </a:endParaRPr>
          </a:p>
        </p:txBody>
      </p:sp>
      <p:sp>
        <p:nvSpPr>
          <p:cNvPr id="3" name="Podnadpis 2"/>
          <p:cNvSpPr>
            <a:spLocks noGrp="1"/>
          </p:cNvSpPr>
          <p:nvPr>
            <p:ph type="subTitle" idx="1"/>
          </p:nvPr>
        </p:nvSpPr>
        <p:spPr>
          <a:xfrm>
            <a:off x="2380130" y="2019637"/>
            <a:ext cx="7998760" cy="4329953"/>
          </a:xfrm>
        </p:spPr>
        <p:txBody>
          <a:bodyPr numCol="2">
            <a:noAutofit/>
          </a:bodyPr>
          <a:lstStyle/>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Předepsané</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Realizované </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Dosažené </a:t>
            </a:r>
          </a:p>
          <a:p>
            <a:pPr marL="571500" indent="-571500" algn="l">
              <a:lnSpc>
                <a:spcPct val="160000"/>
              </a:lnSpc>
              <a:spcBef>
                <a:spcPts val="0"/>
              </a:spcBef>
              <a:buClr>
                <a:schemeClr val="accent2"/>
              </a:buClr>
              <a:buFont typeface="Wingdings" panose="05000000000000000000" pitchFamily="2" charset="2"/>
              <a:buChar char="§"/>
              <a:defRPr/>
            </a:pPr>
            <a:endParaRPr lang="cs-CZ" sz="3600" dirty="0" smtClean="0">
              <a:solidFill>
                <a:schemeClr val="tx1">
                  <a:lumMod val="65000"/>
                  <a:lumOff val="35000"/>
                </a:schemeClr>
              </a:solidFill>
            </a:endParaRP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Hodnocené</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Nulové </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Skryté</a:t>
            </a:r>
            <a:endParaRPr lang="cs-CZ" sz="3600" dirty="0">
              <a:solidFill>
                <a:schemeClr val="tx1">
                  <a:lumMod val="65000"/>
                  <a:lumOff val="35000"/>
                </a:schemeClr>
              </a:solidFill>
            </a:endParaRPr>
          </a:p>
        </p:txBody>
      </p:sp>
    </p:spTree>
    <p:extLst>
      <p:ext uri="{BB962C8B-B14F-4D97-AF65-F5344CB8AC3E}">
        <p14:creationId xmlns:p14="http://schemas.microsoft.com/office/powerpoint/2010/main" val="3592435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Vzdělávací program</a:t>
            </a:r>
            <a:endParaRPr lang="cs-CZ" b="1" dirty="0">
              <a:solidFill>
                <a:schemeClr val="bg1"/>
              </a:solidFill>
              <a:latin typeface="+mn-lt"/>
            </a:endParaRPr>
          </a:p>
        </p:txBody>
      </p:sp>
      <p:sp>
        <p:nvSpPr>
          <p:cNvPr id="3" name="Podnadpis 2"/>
          <p:cNvSpPr>
            <a:spLocks noGrp="1"/>
          </p:cNvSpPr>
          <p:nvPr>
            <p:ph type="subTitle" idx="1"/>
          </p:nvPr>
        </p:nvSpPr>
        <p:spPr>
          <a:xfrm>
            <a:off x="779929" y="2019637"/>
            <a:ext cx="9598961" cy="4329953"/>
          </a:xfrm>
        </p:spPr>
        <p:txBody>
          <a:bodyPr numCol="1">
            <a:noAutofit/>
          </a:bodyPr>
          <a:lstStyle/>
          <a:p>
            <a:pPr marL="571500" indent="-571500" algn="l">
              <a:lnSpc>
                <a:spcPct val="160000"/>
              </a:lnSpc>
              <a:spcBef>
                <a:spcPts val="0"/>
              </a:spcBef>
              <a:buClr>
                <a:schemeClr val="accent2"/>
              </a:buClr>
              <a:buFont typeface="Wingdings" panose="05000000000000000000" pitchFamily="2" charset="2"/>
              <a:buChar char="§"/>
              <a:defRPr/>
            </a:pPr>
            <a:r>
              <a:rPr lang="cs-CZ" sz="3600" dirty="0">
                <a:solidFill>
                  <a:schemeClr val="tx1">
                    <a:lumMod val="65000"/>
                    <a:lumOff val="35000"/>
                  </a:schemeClr>
                </a:solidFill>
              </a:rPr>
              <a:t>Dvouúrovňový </a:t>
            </a:r>
            <a:endParaRPr lang="cs-CZ" sz="3600" dirty="0" smtClean="0">
              <a:solidFill>
                <a:schemeClr val="tx1">
                  <a:lumMod val="65000"/>
                  <a:lumOff val="35000"/>
                </a:schemeClr>
              </a:solidFill>
            </a:endParaRPr>
          </a:p>
          <a:p>
            <a:pPr marL="571500" indent="-571500" algn="l">
              <a:lnSpc>
                <a:spcPct val="160000"/>
              </a:lnSpc>
              <a:spcBef>
                <a:spcPts val="0"/>
              </a:spcBef>
              <a:buClr>
                <a:schemeClr val="accent2"/>
              </a:buClr>
              <a:buFont typeface="Wingdings" panose="05000000000000000000" pitchFamily="2" charset="2"/>
              <a:buChar char="§"/>
              <a:defRPr/>
            </a:pPr>
            <a:endParaRPr lang="cs-CZ" sz="3600" dirty="0">
              <a:solidFill>
                <a:schemeClr val="tx1">
                  <a:lumMod val="65000"/>
                  <a:lumOff val="35000"/>
                </a:schemeClr>
              </a:solidFill>
            </a:endParaRPr>
          </a:p>
          <a:p>
            <a:pPr marL="571500" indent="-571500" algn="l">
              <a:lnSpc>
                <a:spcPct val="160000"/>
              </a:lnSpc>
              <a:spcBef>
                <a:spcPts val="0"/>
              </a:spcBef>
              <a:buClr>
                <a:schemeClr val="accent2"/>
              </a:buClr>
              <a:buFont typeface="Wingdings" panose="05000000000000000000" pitchFamily="2" charset="2"/>
              <a:buChar char="§"/>
              <a:defRPr/>
            </a:pPr>
            <a:endParaRPr lang="cs-CZ" sz="3600" dirty="0">
              <a:solidFill>
                <a:schemeClr val="tx1">
                  <a:lumMod val="65000"/>
                  <a:lumOff val="35000"/>
                </a:schemeClr>
              </a:solidFill>
            </a:endParaRPr>
          </a:p>
        </p:txBody>
      </p:sp>
    </p:spTree>
    <p:extLst>
      <p:ext uri="{BB962C8B-B14F-4D97-AF65-F5344CB8AC3E}">
        <p14:creationId xmlns:p14="http://schemas.microsoft.com/office/powerpoint/2010/main" val="3314767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Národní vzdělávací program</a:t>
            </a:r>
            <a:endParaRPr lang="cs-CZ" b="1" dirty="0">
              <a:solidFill>
                <a:schemeClr val="bg1"/>
              </a:solidFill>
              <a:latin typeface="+mn-lt"/>
            </a:endParaRPr>
          </a:p>
        </p:txBody>
      </p:sp>
      <p:sp>
        <p:nvSpPr>
          <p:cNvPr id="3" name="Podnadpis 2"/>
          <p:cNvSpPr>
            <a:spLocks noGrp="1"/>
          </p:cNvSpPr>
          <p:nvPr>
            <p:ph type="subTitle" idx="1"/>
          </p:nvPr>
        </p:nvSpPr>
        <p:spPr>
          <a:xfrm>
            <a:off x="779929" y="2019637"/>
            <a:ext cx="9598961" cy="4329953"/>
          </a:xfrm>
        </p:spPr>
        <p:txBody>
          <a:bodyPr numCol="1">
            <a:noAutofit/>
          </a:bodyPr>
          <a:lstStyle/>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Vymezuje kurikulum </a:t>
            </a:r>
            <a:r>
              <a:rPr lang="cs-CZ" sz="3600" dirty="0">
                <a:solidFill>
                  <a:schemeClr val="tx1">
                    <a:lumMod val="65000"/>
                    <a:lumOff val="35000"/>
                  </a:schemeClr>
                </a:solidFill>
              </a:rPr>
              <a:t>v daném </a:t>
            </a:r>
            <a:r>
              <a:rPr lang="cs-CZ" sz="3600" dirty="0" smtClean="0">
                <a:solidFill>
                  <a:schemeClr val="tx1">
                    <a:lumMod val="65000"/>
                    <a:lumOff val="35000"/>
                  </a:schemeClr>
                </a:solidFill>
              </a:rPr>
              <a:t>státě</a:t>
            </a:r>
          </a:p>
          <a:p>
            <a:pPr marL="571500" indent="-571500" algn="l">
              <a:lnSpc>
                <a:spcPct val="160000"/>
              </a:lnSpc>
              <a:spcBef>
                <a:spcPts val="0"/>
              </a:spcBef>
              <a:buClr>
                <a:schemeClr val="accent2"/>
              </a:buClr>
              <a:buFont typeface="Wingdings" panose="05000000000000000000" pitchFamily="2" charset="2"/>
              <a:buChar char="§"/>
              <a:defRPr/>
            </a:pPr>
            <a:r>
              <a:rPr lang="cs-CZ" sz="3600" dirty="0">
                <a:solidFill>
                  <a:schemeClr val="tx1">
                    <a:lumMod val="65000"/>
                    <a:lumOff val="35000"/>
                  </a:schemeClr>
                </a:solidFill>
              </a:rPr>
              <a:t>V</a:t>
            </a:r>
            <a:r>
              <a:rPr lang="cs-CZ" sz="3600" dirty="0" smtClean="0">
                <a:solidFill>
                  <a:schemeClr val="tx1">
                    <a:lumMod val="65000"/>
                    <a:lumOff val="35000"/>
                  </a:schemeClr>
                </a:solidFill>
              </a:rPr>
              <a:t>ytvořen </a:t>
            </a:r>
            <a:r>
              <a:rPr lang="cs-CZ" sz="3600" dirty="0">
                <a:solidFill>
                  <a:schemeClr val="tx1">
                    <a:lumMod val="65000"/>
                    <a:lumOff val="35000"/>
                  </a:schemeClr>
                </a:solidFill>
              </a:rPr>
              <a:t>a schválen </a:t>
            </a:r>
            <a:r>
              <a:rPr lang="cs-CZ" sz="3600" dirty="0" smtClean="0">
                <a:solidFill>
                  <a:schemeClr val="tx1">
                    <a:lumMod val="65000"/>
                    <a:lumOff val="35000"/>
                  </a:schemeClr>
                </a:solidFill>
              </a:rPr>
              <a:t>MŠMT</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Formuluje </a:t>
            </a:r>
            <a:r>
              <a:rPr lang="cs-CZ" sz="3600" dirty="0">
                <a:solidFill>
                  <a:schemeClr val="tx1">
                    <a:lumMod val="65000"/>
                    <a:lumOff val="35000"/>
                  </a:schemeClr>
                </a:solidFill>
              </a:rPr>
              <a:t>cíle vzdělávání, učební plány, </a:t>
            </a:r>
            <a:r>
              <a:rPr lang="cs-CZ" sz="3600" dirty="0" smtClean="0">
                <a:solidFill>
                  <a:schemeClr val="tx1">
                    <a:lumMod val="65000"/>
                    <a:lumOff val="35000"/>
                  </a:schemeClr>
                </a:solidFill>
              </a:rPr>
              <a:t>učivo</a:t>
            </a:r>
          </a:p>
          <a:p>
            <a:pPr marL="571500" indent="-571500" algn="l">
              <a:lnSpc>
                <a:spcPct val="160000"/>
              </a:lnSpc>
              <a:spcBef>
                <a:spcPts val="0"/>
              </a:spcBef>
              <a:buClr>
                <a:schemeClr val="accent2"/>
              </a:buClr>
              <a:buFont typeface="Wingdings" panose="05000000000000000000" pitchFamily="2" charset="2"/>
              <a:buChar char="§"/>
              <a:defRPr/>
            </a:pPr>
            <a:endParaRPr lang="cs-CZ" sz="3600" dirty="0">
              <a:solidFill>
                <a:schemeClr val="tx1">
                  <a:lumMod val="65000"/>
                  <a:lumOff val="35000"/>
                </a:schemeClr>
              </a:solidFill>
            </a:endParaRPr>
          </a:p>
        </p:txBody>
      </p:sp>
    </p:spTree>
    <p:extLst>
      <p:ext uri="{BB962C8B-B14F-4D97-AF65-F5344CB8AC3E}">
        <p14:creationId xmlns:p14="http://schemas.microsoft.com/office/powerpoint/2010/main" val="951728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TotalTime>
  <Words>387</Words>
  <Application>Microsoft Office PowerPoint</Application>
  <PresentationFormat>Vlastní</PresentationFormat>
  <Paragraphs>51</Paragraphs>
  <Slides>14</Slides>
  <Notes>2</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Office</vt:lpstr>
      <vt:lpstr>Kurikulum</vt:lpstr>
      <vt:lpstr>Curriculum</vt:lpstr>
      <vt:lpstr>Kurikulum</vt:lpstr>
      <vt:lpstr>Kurikulum</vt:lpstr>
      <vt:lpstr>Kurikulum</vt:lpstr>
      <vt:lpstr>Úkol: Formy kurikula</vt:lpstr>
      <vt:lpstr>Formy kurikula</vt:lpstr>
      <vt:lpstr>Vzdělávací program</vt:lpstr>
      <vt:lpstr>Národní vzdělávací program</vt:lpstr>
      <vt:lpstr>Rámcový vzdělávací program</vt:lpstr>
      <vt:lpstr>Prezentace aplikace PowerPoint</vt:lpstr>
      <vt:lpstr>Prezentace aplikace PowerPoint</vt:lpstr>
      <vt:lpstr>Rámcový vzdělávací program</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Kurikulum</dc:title>
  <dc:creator>z</dc:creator>
  <cp:lastModifiedBy>Kateřina Trnková</cp:lastModifiedBy>
  <cp:revision>16</cp:revision>
  <dcterms:created xsi:type="dcterms:W3CDTF">2015-10-22T10:19:17Z</dcterms:created>
  <dcterms:modified xsi:type="dcterms:W3CDTF">2015-11-13T12:12:06Z</dcterms:modified>
</cp:coreProperties>
</file>