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65" r:id="rId6"/>
    <p:sldId id="262" r:id="rId7"/>
    <p:sldId id="261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80" r:id="rId23"/>
    <p:sldId id="279" r:id="rId24"/>
    <p:sldId id="26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4660"/>
  </p:normalViewPr>
  <p:slideViewPr>
    <p:cSldViewPr>
      <p:cViewPr>
        <p:scale>
          <a:sx n="60" d="100"/>
          <a:sy n="60" d="100"/>
        </p:scale>
        <p:origin x="-170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7. 12. 2015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296144"/>
          </a:xfrm>
        </p:spPr>
        <p:txBody>
          <a:bodyPr>
            <a:normAutofit/>
          </a:bodyPr>
          <a:lstStyle/>
          <a:p>
            <a:r>
              <a:rPr lang="cs-CZ" b="1" dirty="0" smtClean="0"/>
              <a:t>Kréta</a:t>
            </a:r>
            <a:endParaRPr lang="cs-CZ" b="1" dirty="0"/>
          </a:p>
        </p:txBody>
      </p:sp>
      <p:pic>
        <p:nvPicPr>
          <p:cNvPr id="4" name="Picture 2" descr="C:\Users\aaa\Desktop\sk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0"/>
            <a:ext cx="9144000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1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b="1" u="sng" dirty="0" smtClean="0"/>
              <a:t>MYKÉNY</a:t>
            </a:r>
            <a:endParaRPr lang="cs-CZ" b="1" u="sng" dirty="0"/>
          </a:p>
        </p:txBody>
      </p:sp>
      <p:pic>
        <p:nvPicPr>
          <p:cNvPr id="2050" name="Picture 2" descr="C:\Users\aaa\Desktop\Mykensky_valecny_v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60848"/>
            <a:ext cx="7990007" cy="425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5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Výsada aristokracie</a:t>
            </a:r>
          </a:p>
          <a:p>
            <a:pPr lvl="1"/>
            <a:r>
              <a:rPr lang="cs-CZ" dirty="0" smtClean="0"/>
              <a:t>V prvních řadách</a:t>
            </a:r>
          </a:p>
          <a:p>
            <a:pPr lvl="1"/>
            <a:r>
              <a:rPr lang="cs-CZ" dirty="0" smtClean="0"/>
              <a:t>Otroci</a:t>
            </a:r>
          </a:p>
          <a:p>
            <a:pPr lvl="2"/>
            <a:r>
              <a:rPr lang="cs-CZ" i="1" dirty="0"/>
              <a:t>„Zejména v něm a ve zbrani, třímané svalnatou rukou, cvičenou paží, byla nejvýznamnější, nejúčinnější záruka bezmezné poslušnosti vykořisťovaných i panského blahobytu.“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Lov – </a:t>
            </a:r>
            <a:r>
              <a:rPr lang="cs-CZ" dirty="0" err="1" smtClean="0"/>
              <a:t>zk</a:t>
            </a:r>
            <a:r>
              <a:rPr lang="cs-CZ" dirty="0" smtClean="0"/>
              <a:t> statečnosti, vytrvalosti, síly</a:t>
            </a:r>
          </a:p>
          <a:p>
            <a:pPr lvl="1"/>
            <a:r>
              <a:rPr lang="cs-CZ" i="1" dirty="0" smtClean="0"/>
              <a:t>„stěží </a:t>
            </a:r>
            <a:r>
              <a:rPr lang="cs-CZ" i="1" dirty="0"/>
              <a:t>by se našla situace, která se vyskytuje ve válce a která by chyběla při lovu“ </a:t>
            </a:r>
            <a:r>
              <a:rPr lang="cs-CZ" dirty="0"/>
              <a:t>(Xenofón, 1970, 28). </a:t>
            </a:r>
            <a:endParaRPr lang="cs-CZ" dirty="0" smtClean="0"/>
          </a:p>
          <a:p>
            <a:pPr lvl="1"/>
            <a:r>
              <a:rPr lang="cs-CZ" dirty="0" smtClean="0"/>
              <a:t>Na kance (</a:t>
            </a:r>
            <a:r>
              <a:rPr lang="cs-CZ" i="1" dirty="0"/>
              <a:t>„Nejběžnějším a zároveň, abychom tak řekli, nejsportovnějším druhem lovu je lov na kance. Máme zachován podrobný popis lovu, při němž Odysseus utržil hlubokou ránu na stehně, podle jejíž jizvy ho mohla poznat stará </a:t>
            </a:r>
            <a:r>
              <a:rPr lang="cs-CZ" i="1" dirty="0" err="1"/>
              <a:t>Eurykleia</a:t>
            </a:r>
            <a:r>
              <a:rPr lang="cs-CZ" i="1" dirty="0"/>
              <a:t>, když mu myla nohy“</a:t>
            </a:r>
            <a:r>
              <a:rPr lang="cs-CZ" dirty="0"/>
              <a:t> (Mireaux, 1980, 47-48</a:t>
            </a:r>
            <a:r>
              <a:rPr lang="cs-CZ" dirty="0" smtClean="0"/>
              <a:t>).)</a:t>
            </a:r>
          </a:p>
          <a:p>
            <a:pPr lvl="1"/>
            <a:r>
              <a:rPr lang="cs-CZ" dirty="0" smtClean="0"/>
              <a:t>Divoké šelmy (</a:t>
            </a:r>
            <a:r>
              <a:rPr lang="cs-CZ" u="sng" dirty="0" smtClean="0"/>
              <a:t>lev</a:t>
            </a:r>
            <a:r>
              <a:rPr lang="cs-CZ" dirty="0" smtClean="0"/>
              <a:t>, vlk, </a:t>
            </a:r>
            <a:r>
              <a:rPr lang="cs-CZ" u="sng" dirty="0" smtClean="0"/>
              <a:t>pardál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Hon zajíc, „divoké kozy“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02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-20899" y="90872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i="1" dirty="0"/>
              <a:t>„Achilleus z druhé strany jak loupežný lev se naň řítil, </a:t>
            </a:r>
            <a:endParaRPr lang="cs-CZ" sz="2400" dirty="0"/>
          </a:p>
          <a:p>
            <a:pPr algn="ctr"/>
            <a:r>
              <a:rPr lang="cs-CZ" sz="2400" i="1" dirty="0"/>
              <a:t>kterého občané shluklí, ba celá vesnice, dychtí </a:t>
            </a:r>
            <a:endParaRPr lang="cs-CZ" sz="2400" dirty="0"/>
          </a:p>
          <a:p>
            <a:pPr algn="ctr"/>
            <a:r>
              <a:rPr lang="cs-CZ" sz="2400" i="1" dirty="0"/>
              <a:t>usmrtit. Zpočátku lev jde dopředu bez povšimnutí, </a:t>
            </a:r>
            <a:endParaRPr lang="cs-CZ" sz="2400" dirty="0"/>
          </a:p>
          <a:p>
            <a:pPr algn="ctr"/>
            <a:r>
              <a:rPr lang="cs-CZ" sz="2400" i="1" dirty="0"/>
              <a:t>ale když z bojových chlapců ho některý zasáhne kopím, </a:t>
            </a:r>
            <a:endParaRPr lang="cs-CZ" sz="2400" dirty="0"/>
          </a:p>
          <a:p>
            <a:pPr algn="ctr"/>
            <a:r>
              <a:rPr lang="cs-CZ" sz="2400" i="1" dirty="0"/>
              <a:t>otevře tlamu a skrčí se ke skoku, pěna kol zubů </a:t>
            </a:r>
            <a:endParaRPr lang="cs-CZ" sz="2400" dirty="0"/>
          </a:p>
          <a:p>
            <a:pPr algn="ctr"/>
            <a:r>
              <a:rPr lang="cs-CZ" sz="2400" i="1" dirty="0"/>
              <a:t>vyvstane, udatné srdce mu v útrobách sténá, on vztekle </a:t>
            </a:r>
            <a:endParaRPr lang="cs-CZ" sz="2400" dirty="0"/>
          </a:p>
          <a:p>
            <a:pPr algn="ctr"/>
            <a:r>
              <a:rPr lang="cs-CZ" sz="2400" i="1" dirty="0"/>
              <a:t>ocasem z obou stran se do boků, do žeber šlehá, </a:t>
            </a:r>
            <a:endParaRPr lang="cs-CZ" sz="2400" dirty="0"/>
          </a:p>
          <a:p>
            <a:pPr algn="ctr"/>
            <a:r>
              <a:rPr lang="cs-CZ" sz="2400" i="1" dirty="0"/>
              <a:t>pobízí k boji sám sebe, též očima svítí a vztekem </a:t>
            </a:r>
            <a:endParaRPr lang="cs-CZ" sz="2400" dirty="0"/>
          </a:p>
          <a:p>
            <a:pPr algn="ctr"/>
            <a:r>
              <a:rPr lang="cs-CZ" sz="2400" i="1" dirty="0"/>
              <a:t>přímo se dopředu žene, zda mohl by někoho z mužů </a:t>
            </a:r>
            <a:endParaRPr lang="cs-CZ" sz="2400" dirty="0"/>
          </a:p>
          <a:p>
            <a:pPr algn="ctr"/>
            <a:r>
              <a:rPr lang="cs-CZ" sz="2400" i="1" dirty="0"/>
              <a:t>zardousit, anebo sám aby zahynul vpředu v tom chumlu: </a:t>
            </a:r>
            <a:endParaRPr lang="cs-CZ" sz="2400" dirty="0"/>
          </a:p>
          <a:p>
            <a:pPr algn="ctr"/>
            <a:r>
              <a:rPr lang="cs-CZ" sz="2400" i="1" dirty="0"/>
              <a:t>takto statečný duch a síla podněcovala </a:t>
            </a:r>
            <a:endParaRPr lang="cs-CZ" sz="2400" dirty="0"/>
          </a:p>
          <a:p>
            <a:pPr algn="ctr"/>
            <a:r>
              <a:rPr lang="cs-CZ" sz="2400" i="1" dirty="0"/>
              <a:t>Achilla, aby se utkal již s Aineiem, srdnatým rekem.“</a:t>
            </a:r>
            <a:r>
              <a:rPr lang="cs-CZ" sz="2400" dirty="0"/>
              <a:t> </a:t>
            </a:r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231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- „</a:t>
            </a:r>
            <a:r>
              <a:rPr lang="cs-CZ" dirty="0"/>
              <a:t>Achilleus, rychlý v běhu“. </a:t>
            </a:r>
          </a:p>
        </p:txBody>
      </p:sp>
    </p:spTree>
    <p:extLst>
      <p:ext uri="{BB962C8B-B14F-4D97-AF65-F5344CB8AC3E}">
        <p14:creationId xmlns:p14="http://schemas.microsoft.com/office/powerpoint/2010/main" val="409870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Boj se zbraněmi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0" y="408098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i="1" dirty="0"/>
              <a:t>„Zblízka obojí vojsko se na sebe pro </a:t>
            </a:r>
            <a:r>
              <a:rPr lang="cs-CZ" sz="1600" i="1" dirty="0" err="1"/>
              <a:t>Alkathoa</a:t>
            </a:r>
            <a:endParaRPr lang="cs-CZ" sz="1600" dirty="0"/>
          </a:p>
          <a:p>
            <a:pPr algn="ctr"/>
            <a:r>
              <a:rPr lang="cs-CZ" sz="1600" i="1" dirty="0"/>
              <a:t>s dlouhými oštěpy vrhlo; jim krunýře drnčely strašně</a:t>
            </a:r>
            <a:endParaRPr lang="cs-CZ" sz="1600" dirty="0"/>
          </a:p>
          <a:p>
            <a:pPr algn="ctr"/>
            <a:r>
              <a:rPr lang="cs-CZ" sz="1600" i="1" dirty="0"/>
              <a:t>na prsou, jak tam v davu muž na muže oštěpy metal. </a:t>
            </a:r>
            <a:endParaRPr lang="cs-CZ" sz="1600" dirty="0"/>
          </a:p>
          <a:p>
            <a:pPr algn="ctr"/>
            <a:r>
              <a:rPr lang="cs-CZ" sz="1600" i="1" dirty="0"/>
              <a:t>Obzvláště mužové dva, co nad jiné bojovní byli, </a:t>
            </a:r>
            <a:endParaRPr lang="cs-CZ" sz="1600" dirty="0"/>
          </a:p>
          <a:p>
            <a:pPr algn="ctr"/>
            <a:r>
              <a:rPr lang="cs-CZ" sz="1600" i="1" dirty="0" err="1"/>
              <a:t>Aineiás</a:t>
            </a:r>
            <a:r>
              <a:rPr lang="cs-CZ" sz="1600" i="1" dirty="0"/>
              <a:t> s Ídomeneem, ti oba dva Areu rovní, </a:t>
            </a:r>
            <a:endParaRPr lang="cs-CZ" sz="1600" dirty="0"/>
          </a:p>
          <a:p>
            <a:pPr algn="ctr"/>
            <a:r>
              <a:rPr lang="cs-CZ" sz="1600" i="1" dirty="0"/>
              <a:t>jeden druhému dychtil kov ukrutný do těla vrazit. </a:t>
            </a:r>
            <a:endParaRPr lang="cs-CZ" sz="1600" dirty="0"/>
          </a:p>
          <a:p>
            <a:pPr algn="ctr"/>
            <a:r>
              <a:rPr lang="cs-CZ" sz="1600" i="1" dirty="0" err="1"/>
              <a:t>Aineás</a:t>
            </a:r>
            <a:r>
              <a:rPr lang="cs-CZ" sz="1600" i="1" dirty="0"/>
              <a:t> oštěpem první chtěl zasáhnout </a:t>
            </a:r>
            <a:r>
              <a:rPr lang="cs-CZ" sz="1600" i="1" dirty="0" err="1"/>
              <a:t>Ídomenea</a:t>
            </a:r>
            <a:r>
              <a:rPr lang="cs-CZ" sz="1600" i="1" dirty="0"/>
              <a:t>; </a:t>
            </a:r>
            <a:endParaRPr lang="cs-CZ" sz="1600" dirty="0"/>
          </a:p>
          <a:p>
            <a:pPr algn="ctr"/>
            <a:r>
              <a:rPr lang="cs-CZ" sz="1600" i="1" dirty="0"/>
              <a:t>ten se však nadmíru </a:t>
            </a:r>
            <a:r>
              <a:rPr lang="cs-CZ" sz="1600" i="1" dirty="0" err="1"/>
              <a:t>uhl</a:t>
            </a:r>
            <a:r>
              <a:rPr lang="cs-CZ" sz="1600" i="1" dirty="0"/>
              <a:t>, jak zahlédl kovové kopí; </a:t>
            </a:r>
            <a:endParaRPr lang="cs-CZ" sz="1600" dirty="0"/>
          </a:p>
          <a:p>
            <a:pPr algn="ctr"/>
            <a:r>
              <a:rPr lang="cs-CZ" sz="1600" i="1" dirty="0"/>
              <a:t>do země </a:t>
            </a:r>
            <a:r>
              <a:rPr lang="cs-CZ" sz="1600" i="1" dirty="0" err="1"/>
              <a:t>Aineiův</a:t>
            </a:r>
            <a:r>
              <a:rPr lang="cs-CZ" sz="1600" i="1" dirty="0"/>
              <a:t> oštěp, jenž chvěl se při letu, zajel, </a:t>
            </a:r>
            <a:endParaRPr lang="cs-CZ" sz="1600" dirty="0"/>
          </a:p>
          <a:p>
            <a:pPr algn="ctr"/>
            <a:r>
              <a:rPr lang="cs-CZ" sz="1600" i="1" dirty="0"/>
              <a:t>neboť z pravice pádné ho nadarmo vymrštil. Vbodl </a:t>
            </a:r>
            <a:endParaRPr lang="cs-CZ" sz="1600" dirty="0"/>
          </a:p>
          <a:p>
            <a:pPr algn="ctr"/>
            <a:r>
              <a:rPr lang="cs-CZ" sz="1600" i="1" dirty="0" err="1"/>
              <a:t>Ídomeneus</a:t>
            </a:r>
            <a:r>
              <a:rPr lang="cs-CZ" sz="1600" i="1" dirty="0"/>
              <a:t> pak doprostřed břicha hrot </a:t>
            </a:r>
            <a:r>
              <a:rPr lang="cs-CZ" sz="1600" i="1" dirty="0" err="1"/>
              <a:t>Oinomaovi</a:t>
            </a:r>
            <a:r>
              <a:rPr lang="cs-CZ" sz="1600" i="1" dirty="0"/>
              <a:t>: </a:t>
            </a:r>
            <a:endParaRPr lang="cs-CZ" sz="1600" dirty="0"/>
          </a:p>
          <a:p>
            <a:pPr algn="ctr"/>
            <a:r>
              <a:rPr lang="cs-CZ" sz="1600" i="1" dirty="0"/>
              <a:t>prorazil krunýře plát a oštěp mu vnitřnostmi projel; </a:t>
            </a:r>
            <a:endParaRPr lang="cs-CZ" sz="1600" dirty="0"/>
          </a:p>
          <a:p>
            <a:pPr algn="ctr"/>
            <a:r>
              <a:rPr lang="cs-CZ" sz="1600" i="1" dirty="0"/>
              <a:t>raněný do prachu klesl a prsty se do země zaryl.</a:t>
            </a:r>
            <a:endParaRPr lang="cs-CZ" sz="1600" dirty="0"/>
          </a:p>
          <a:p>
            <a:pPr algn="ctr"/>
            <a:r>
              <a:rPr lang="cs-CZ" sz="1600" i="1" dirty="0"/>
              <a:t> </a:t>
            </a:r>
            <a:endParaRPr lang="cs-CZ" sz="1600" dirty="0"/>
          </a:p>
          <a:p>
            <a:pPr algn="ctr"/>
            <a:r>
              <a:rPr lang="cs-CZ" sz="1600" i="1" dirty="0"/>
              <a:t>Z mrtvoly </a:t>
            </a:r>
            <a:r>
              <a:rPr lang="cs-CZ" sz="1600" i="1" dirty="0" err="1"/>
              <a:t>Ídomeneus</a:t>
            </a:r>
            <a:r>
              <a:rPr lang="cs-CZ" sz="1600" i="1" dirty="0"/>
              <a:t> své stinné kopí sic vyrval, </a:t>
            </a:r>
            <a:endParaRPr lang="cs-CZ" sz="1600" dirty="0"/>
          </a:p>
          <a:p>
            <a:pPr algn="ctr"/>
            <a:r>
              <a:rPr lang="cs-CZ" sz="1600" i="1" dirty="0"/>
              <a:t>avšak nemohl navíc též krásnou výzbroj mu z plecí</a:t>
            </a:r>
            <a:endParaRPr lang="cs-CZ" sz="1600" dirty="0"/>
          </a:p>
          <a:p>
            <a:pPr algn="ctr"/>
            <a:r>
              <a:rPr lang="cs-CZ" sz="1600" i="1" dirty="0"/>
              <a:t>odejmout, neboť ho tísnil mrak oštěpů. Neměl už klouby</a:t>
            </a:r>
            <a:endParaRPr lang="cs-CZ" sz="1600" dirty="0"/>
          </a:p>
          <a:p>
            <a:pPr algn="ctr"/>
            <a:r>
              <a:rPr lang="cs-CZ" sz="1600" i="1" dirty="0"/>
              <a:t>u nohou v pohybu pevné, a proto už nemohl rychle </a:t>
            </a:r>
            <a:endParaRPr lang="cs-CZ" sz="1600" dirty="0"/>
          </a:p>
          <a:p>
            <a:pPr algn="ctr"/>
            <a:r>
              <a:rPr lang="cs-CZ" sz="1600" i="1" dirty="0"/>
              <a:t>přiskočit se svým kopím neb nepřátel střelám se vyhnout. </a:t>
            </a:r>
            <a:endParaRPr lang="cs-CZ" sz="1600" dirty="0"/>
          </a:p>
          <a:p>
            <a:pPr algn="ctr"/>
            <a:r>
              <a:rPr lang="cs-CZ" sz="1600" i="1" dirty="0"/>
              <a:t>Proto své záhuby den jen odvracel vestoje, avšak </a:t>
            </a:r>
            <a:endParaRPr lang="cs-CZ" sz="1600" dirty="0"/>
          </a:p>
          <a:p>
            <a:pPr algn="ctr"/>
            <a:r>
              <a:rPr lang="cs-CZ" sz="1600" i="1" dirty="0"/>
              <a:t>k rychlému útěku z bitvy jej nohy už nechtěly nosit. </a:t>
            </a:r>
            <a:endParaRPr lang="cs-CZ" sz="1600" dirty="0"/>
          </a:p>
          <a:p>
            <a:pPr algn="ctr"/>
            <a:r>
              <a:rPr lang="cs-CZ" sz="1600" i="1" dirty="0"/>
              <a:t>Když krok za krokem couval, tu lesklým oštěpem po něm </a:t>
            </a:r>
            <a:endParaRPr lang="cs-CZ" sz="1600" dirty="0"/>
          </a:p>
          <a:p>
            <a:pPr algn="ctr"/>
            <a:r>
              <a:rPr lang="cs-CZ" sz="1600" i="1" dirty="0"/>
              <a:t>hodil rek </a:t>
            </a:r>
            <a:r>
              <a:rPr lang="cs-CZ" sz="1600" i="1" dirty="0" err="1"/>
              <a:t>Déifobos</a:t>
            </a:r>
            <a:r>
              <a:rPr lang="cs-CZ" sz="1600" i="1" dirty="0"/>
              <a:t>, vždyť stále se na něho hněval. </a:t>
            </a:r>
            <a:endParaRPr lang="cs-CZ" sz="1600" dirty="0"/>
          </a:p>
          <a:p>
            <a:pPr algn="ctr"/>
            <a:r>
              <a:rPr lang="cs-CZ" sz="1600" i="1" dirty="0"/>
              <a:t>Ale i tehdy se chybil a ránu syn </a:t>
            </a:r>
            <a:r>
              <a:rPr lang="cs-CZ" sz="1600" i="1" dirty="0" err="1"/>
              <a:t>Areův</a:t>
            </a:r>
            <a:r>
              <a:rPr lang="cs-CZ" sz="1600" i="1" dirty="0"/>
              <a:t> dostal, </a:t>
            </a:r>
            <a:endParaRPr lang="cs-CZ" sz="1600" dirty="0"/>
          </a:p>
          <a:p>
            <a:pPr algn="ctr"/>
            <a:r>
              <a:rPr lang="cs-CZ" sz="1600" i="1" dirty="0" err="1"/>
              <a:t>Askalafos</a:t>
            </a:r>
            <a:r>
              <a:rPr lang="cs-CZ" sz="1600" i="1" dirty="0"/>
              <a:t> – skrze rámě ten obrovský oštěp mu projel – </a:t>
            </a:r>
            <a:endParaRPr lang="cs-CZ" sz="1600" dirty="0"/>
          </a:p>
          <a:p>
            <a:pPr algn="ctr"/>
            <a:r>
              <a:rPr lang="cs-CZ" sz="1600" i="1" dirty="0"/>
              <a:t>raněný do prachu klesl a prsty se do země zaryl.“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0620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i="1" dirty="0" smtClean="0"/>
              <a:t>Áthla</a:t>
            </a:r>
            <a:r>
              <a:rPr lang="cs-CZ" dirty="0" smtClean="0"/>
              <a:t> </a:t>
            </a:r>
            <a:r>
              <a:rPr lang="cs-CZ" i="1" dirty="0" err="1"/>
              <a:t>epi</a:t>
            </a:r>
            <a:r>
              <a:rPr lang="cs-CZ" i="1" dirty="0"/>
              <a:t> </a:t>
            </a:r>
            <a:r>
              <a:rPr lang="cs-CZ" i="1" dirty="0" err="1" smtClean="0"/>
              <a:t>Patrokló</a:t>
            </a:r>
            <a:r>
              <a:rPr lang="cs-CZ" i="1" dirty="0" smtClean="0"/>
              <a:t>:</a:t>
            </a:r>
          </a:p>
          <a:p>
            <a:r>
              <a:rPr lang="cs-CZ" dirty="0"/>
              <a:t>Prvně k poctě Patrokla nechal Achilles uspořádat závod v jízdě dvojspřeží na válečných vozech. Jako odměny pro vítěze zde stanovil: </a:t>
            </a:r>
          </a:p>
          <a:p>
            <a:pPr lvl="0"/>
            <a:r>
              <a:rPr lang="cs-CZ" dirty="0"/>
              <a:t>1. místo: dvouuchá trojnožka a mladá dívka </a:t>
            </a:r>
          </a:p>
          <a:p>
            <a:pPr lvl="0"/>
            <a:r>
              <a:rPr lang="cs-CZ" dirty="0"/>
              <a:t>2. místo: šestiletá těhotná divoká klisna </a:t>
            </a:r>
          </a:p>
          <a:p>
            <a:pPr lvl="0"/>
            <a:r>
              <a:rPr lang="cs-CZ" dirty="0"/>
              <a:t>3. místo: nový kotel </a:t>
            </a:r>
          </a:p>
          <a:p>
            <a:pPr lvl="0"/>
            <a:r>
              <a:rPr lang="cs-CZ" dirty="0"/>
              <a:t>4. místo: dva talenty zlata </a:t>
            </a:r>
          </a:p>
          <a:p>
            <a:pPr lvl="0"/>
            <a:r>
              <a:rPr lang="cs-CZ" dirty="0"/>
              <a:t>5. místo: dvouuchý pohár</a:t>
            </a:r>
          </a:p>
          <a:p>
            <a:r>
              <a:rPr lang="cs-CZ" dirty="0"/>
              <a:t>	Závodu na válečných vozech se zúčastnili a v soutěži dopadli takto:</a:t>
            </a:r>
          </a:p>
          <a:p>
            <a:pPr lvl="0"/>
            <a:r>
              <a:rPr lang="cs-CZ" dirty="0"/>
              <a:t>král Argu a jeden z největších řeckých hrdinů Diomédés </a:t>
            </a:r>
          </a:p>
          <a:p>
            <a:pPr lvl="0"/>
            <a:r>
              <a:rPr lang="cs-CZ" dirty="0"/>
              <a:t>řecký rek Antilochos </a:t>
            </a:r>
          </a:p>
          <a:p>
            <a:pPr lvl="0"/>
            <a:r>
              <a:rPr lang="cs-CZ" dirty="0"/>
              <a:t>Spartský král a manžel Heleny Meneláos </a:t>
            </a:r>
          </a:p>
          <a:p>
            <a:pPr lvl="0"/>
            <a:r>
              <a:rPr lang="cs-CZ" dirty="0"/>
              <a:t>Spolu s krétským králem Ídomeneem velitel Kréťanů Mérionés </a:t>
            </a:r>
          </a:p>
          <a:p>
            <a:pPr lvl="0"/>
            <a:r>
              <a:rPr lang="cs-CZ" dirty="0"/>
              <a:t>Syn </a:t>
            </a:r>
            <a:r>
              <a:rPr lang="cs-CZ" dirty="0" err="1"/>
              <a:t>férského</a:t>
            </a:r>
            <a:r>
              <a:rPr lang="cs-CZ" dirty="0"/>
              <a:t> krále </a:t>
            </a:r>
            <a:r>
              <a:rPr lang="cs-CZ" dirty="0" err="1"/>
              <a:t>Adméta</a:t>
            </a:r>
            <a:r>
              <a:rPr lang="cs-CZ" dirty="0"/>
              <a:t> Eumélos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-- Antilochos x Meneláos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0938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box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1684784"/>
          </a:xfrm>
        </p:spPr>
        <p:txBody>
          <a:bodyPr/>
          <a:lstStyle/>
          <a:p>
            <a:r>
              <a:rPr lang="cs-CZ" dirty="0"/>
              <a:t>V souboji se utkali </a:t>
            </a:r>
            <a:r>
              <a:rPr lang="cs-CZ" dirty="0" err="1"/>
              <a:t>Epeios</a:t>
            </a:r>
            <a:r>
              <a:rPr lang="cs-CZ" dirty="0"/>
              <a:t>, syn </a:t>
            </a:r>
            <a:r>
              <a:rPr lang="cs-CZ" dirty="0" err="1"/>
              <a:t>Panopéův</a:t>
            </a:r>
            <a:r>
              <a:rPr lang="cs-CZ" dirty="0"/>
              <a:t>, a </a:t>
            </a:r>
            <a:r>
              <a:rPr lang="cs-CZ" dirty="0" err="1"/>
              <a:t>Argosan</a:t>
            </a:r>
            <a:r>
              <a:rPr lang="cs-CZ" dirty="0"/>
              <a:t> </a:t>
            </a:r>
            <a:r>
              <a:rPr lang="cs-CZ" dirty="0" err="1"/>
              <a:t>Euryalos</a:t>
            </a:r>
            <a:r>
              <a:rPr lang="cs-CZ" dirty="0"/>
              <a:t>, syn </a:t>
            </a:r>
            <a:r>
              <a:rPr lang="cs-CZ" dirty="0" err="1"/>
              <a:t>Mékisteův</a:t>
            </a:r>
            <a:r>
              <a:rPr lang="cs-CZ" dirty="0"/>
              <a:t>. Vítězem se stal prvně jmenovaný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314096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i="1" dirty="0"/>
              <a:t>„Nejdříve na boky pás mu přiložil </a:t>
            </a:r>
            <a:r>
              <a:rPr lang="cs-CZ" sz="2000" dirty="0"/>
              <a:t>(Diomédés – pozn. autora)</a:t>
            </a:r>
            <a:r>
              <a:rPr lang="cs-CZ" sz="2000" i="1" dirty="0"/>
              <a:t>, potom mu podal </a:t>
            </a:r>
            <a:endParaRPr lang="cs-CZ" sz="2000" dirty="0"/>
          </a:p>
          <a:p>
            <a:pPr algn="ctr"/>
            <a:r>
              <a:rPr lang="cs-CZ" sz="2000" i="1" dirty="0"/>
              <a:t>řemeny z tažného býka, tak dovedně vykrajované. </a:t>
            </a:r>
            <a:endParaRPr lang="cs-CZ" sz="2000" dirty="0"/>
          </a:p>
          <a:p>
            <a:pPr algn="ctr"/>
            <a:r>
              <a:rPr lang="cs-CZ" sz="2000" i="1" dirty="0"/>
              <a:t>Oba pak, chráněni pásem, již do středu bojiště vešli, </a:t>
            </a:r>
            <a:endParaRPr lang="cs-CZ" sz="2000" dirty="0"/>
          </a:p>
          <a:p>
            <a:pPr algn="ctr"/>
            <a:r>
              <a:rPr lang="cs-CZ" sz="2000" i="1" dirty="0"/>
              <a:t>pozvedli naproti sobě již oba dva pádné své ruce, </a:t>
            </a:r>
            <a:endParaRPr lang="cs-CZ" sz="2000" dirty="0"/>
          </a:p>
          <a:p>
            <a:pPr algn="ctr"/>
            <a:r>
              <a:rPr lang="cs-CZ" sz="2000" i="1" dirty="0"/>
              <a:t>naráz se na sebe vrhli a pravice těžké se střetly. </a:t>
            </a:r>
            <a:endParaRPr lang="cs-CZ" sz="2000" dirty="0"/>
          </a:p>
          <a:p>
            <a:pPr algn="ctr"/>
            <a:r>
              <a:rPr lang="cs-CZ" sz="2000" i="1" dirty="0"/>
              <a:t>Čelistí strašlivý skřípot se ozýval, odevšad z údů </a:t>
            </a:r>
            <a:endParaRPr lang="cs-CZ" sz="2000" dirty="0"/>
          </a:p>
          <a:p>
            <a:pPr algn="ctr"/>
            <a:r>
              <a:rPr lang="cs-CZ" sz="2000" i="1" dirty="0"/>
              <a:t>proudem řinul se pot. Vtom </a:t>
            </a:r>
            <a:r>
              <a:rPr lang="cs-CZ" sz="2000" i="1" dirty="0" err="1"/>
              <a:t>Epeios</a:t>
            </a:r>
            <a:r>
              <a:rPr lang="cs-CZ" sz="2000" i="1" dirty="0"/>
              <a:t> slavný se vztyčil, </a:t>
            </a:r>
            <a:endParaRPr lang="cs-CZ" sz="2000" dirty="0"/>
          </a:p>
          <a:p>
            <a:pPr algn="ctr"/>
            <a:r>
              <a:rPr lang="cs-CZ" sz="2000" i="1" dirty="0"/>
              <a:t>udeřil soupeře v tvář, když kolem se rozhlížel – ten pak </a:t>
            </a:r>
            <a:endParaRPr lang="cs-CZ" sz="2000" dirty="0"/>
          </a:p>
          <a:p>
            <a:pPr algn="ctr"/>
            <a:r>
              <a:rPr lang="cs-CZ" sz="2000" i="1" dirty="0"/>
              <a:t>déle už nemohl stát, vždyť nádherné údy mu klesly.“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2365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zápas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cs-CZ" dirty="0"/>
              <a:t>Střetl se zde </a:t>
            </a:r>
            <a:r>
              <a:rPr lang="cs-CZ" dirty="0" err="1"/>
              <a:t>salamínský</a:t>
            </a:r>
            <a:r>
              <a:rPr lang="cs-CZ" dirty="0"/>
              <a:t> král Aiás s Odysseem. Boj vypadal následovně </a:t>
            </a:r>
          </a:p>
        </p:txBody>
      </p:sp>
    </p:spTree>
    <p:extLst>
      <p:ext uri="{BB962C8B-B14F-4D97-AF65-F5344CB8AC3E}">
        <p14:creationId xmlns:p14="http://schemas.microsoft.com/office/powerpoint/2010/main" val="135171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běh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72608"/>
          </a:xfrm>
        </p:spPr>
        <p:txBody>
          <a:bodyPr/>
          <a:lstStyle/>
          <a:p>
            <a:r>
              <a:rPr lang="cs-CZ" dirty="0"/>
              <a:t>cenou pro vítěze bylo to nejkrásnější stříbrné </a:t>
            </a:r>
            <a:r>
              <a:rPr lang="cs-CZ" dirty="0" smtClean="0"/>
              <a:t>měsidlo</a:t>
            </a:r>
          </a:p>
          <a:p>
            <a:r>
              <a:rPr lang="cs-CZ" dirty="0" smtClean="0"/>
              <a:t>X</a:t>
            </a:r>
          </a:p>
          <a:p>
            <a:r>
              <a:rPr lang="cs-CZ" dirty="0" smtClean="0"/>
              <a:t>druhý </a:t>
            </a:r>
            <a:r>
              <a:rPr lang="cs-CZ" dirty="0"/>
              <a:t>dostal velkého tučného býka </a:t>
            </a:r>
            <a:endParaRPr lang="cs-CZ" dirty="0"/>
          </a:p>
          <a:p>
            <a:r>
              <a:rPr lang="cs-CZ" dirty="0" smtClean="0"/>
              <a:t>X</a:t>
            </a:r>
          </a:p>
          <a:p>
            <a:r>
              <a:rPr lang="cs-CZ" dirty="0" smtClean="0"/>
              <a:t>třetí </a:t>
            </a:r>
            <a:r>
              <a:rPr lang="cs-CZ" dirty="0"/>
              <a:t>půl talentu zlata.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Odysseus</a:t>
            </a:r>
            <a:r>
              <a:rPr lang="cs-CZ" dirty="0"/>
              <a:t>, Aiás, Antilochos </a:t>
            </a:r>
          </a:p>
        </p:txBody>
      </p:sp>
    </p:spTree>
    <p:extLst>
      <p:ext uri="{BB962C8B-B14F-4D97-AF65-F5344CB8AC3E}">
        <p14:creationId xmlns:p14="http://schemas.microsoft.com/office/powerpoint/2010/main" val="1217172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oštěp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Aiás x Diomédés, remíza</a:t>
            </a:r>
          </a:p>
          <a:p>
            <a:r>
              <a:rPr lang="cs-CZ" dirty="0"/>
              <a:t>Odměnou pro vítězného reka byl </a:t>
            </a:r>
            <a:r>
              <a:rPr lang="cs-CZ" dirty="0" err="1"/>
              <a:t>dalekostinný</a:t>
            </a:r>
            <a:r>
              <a:rPr lang="cs-CZ" dirty="0"/>
              <a:t> oštěp, štít a přilba; výzbroj, kterou odňal </a:t>
            </a:r>
            <a:r>
              <a:rPr lang="cs-CZ" dirty="0" err="1"/>
              <a:t>Patroklos</a:t>
            </a:r>
            <a:r>
              <a:rPr lang="cs-CZ" dirty="0"/>
              <a:t> zabitému </a:t>
            </a:r>
            <a:r>
              <a:rPr lang="cs-CZ" dirty="0" err="1"/>
              <a:t>Sarpédóntovi</a:t>
            </a:r>
            <a:r>
              <a:rPr lang="cs-CZ" dirty="0"/>
              <a:t>, veliteli </a:t>
            </a:r>
            <a:r>
              <a:rPr lang="cs-CZ" dirty="0" err="1"/>
              <a:t>Lyků</a:t>
            </a:r>
            <a:r>
              <a:rPr lang="cs-CZ" dirty="0"/>
              <a:t> (spojenců </a:t>
            </a:r>
            <a:r>
              <a:rPr lang="cs-CZ" dirty="0" err="1"/>
              <a:t>Trójanů</a:t>
            </a:r>
            <a:r>
              <a:rPr lang="cs-CZ" dirty="0"/>
              <a:t>). K tomu Achilleus přidal nádherný thrácký meč zdobený stříbrem, jenž sám ukořistil </a:t>
            </a:r>
            <a:r>
              <a:rPr lang="cs-CZ" dirty="0" err="1"/>
              <a:t>Asteropaiu</a:t>
            </a:r>
            <a:r>
              <a:rPr lang="cs-CZ" dirty="0"/>
              <a:t> z </a:t>
            </a:r>
            <a:r>
              <a:rPr lang="cs-CZ" dirty="0" err="1"/>
              <a:t>Paionie</a:t>
            </a:r>
            <a:r>
              <a:rPr lang="cs-CZ" dirty="0"/>
              <a:t>. Oba reky navíc čekala skvělá hostina v Achilleově stanu</a:t>
            </a:r>
          </a:p>
        </p:txBody>
      </p:sp>
    </p:spTree>
    <p:extLst>
      <p:ext uri="{BB962C8B-B14F-4D97-AF65-F5344CB8AC3E}">
        <p14:creationId xmlns:p14="http://schemas.microsoft.com/office/powerpoint/2010/main" val="2524579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disk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Vítěz měl nárok na železný kotouč uchvácený Achilleem na </a:t>
            </a:r>
            <a:r>
              <a:rPr lang="cs-CZ" dirty="0" err="1"/>
              <a:t>Éetiónovi</a:t>
            </a:r>
            <a:r>
              <a:rPr lang="cs-CZ" dirty="0"/>
              <a:t>. Tento kotouč byl tak velký, že měl vítězi stačit po pět let, i když by onen měl mnoho úrodných polí. O výhru se zde utkali </a:t>
            </a:r>
            <a:r>
              <a:rPr lang="cs-CZ" dirty="0" err="1"/>
              <a:t>Polypoités</a:t>
            </a:r>
            <a:r>
              <a:rPr lang="cs-CZ" dirty="0"/>
              <a:t>, </a:t>
            </a:r>
            <a:r>
              <a:rPr lang="cs-CZ" dirty="0" err="1"/>
              <a:t>Leonteus</a:t>
            </a:r>
            <a:r>
              <a:rPr lang="cs-CZ" dirty="0"/>
              <a:t>, Aiás a </a:t>
            </a:r>
            <a:r>
              <a:rPr lang="cs-CZ" dirty="0" err="1"/>
              <a:t>Epeios</a:t>
            </a:r>
            <a:r>
              <a:rPr lang="cs-CZ" dirty="0"/>
              <a:t>. Zvítězil </a:t>
            </a:r>
            <a:r>
              <a:rPr lang="cs-CZ" dirty="0" err="1"/>
              <a:t>Polypoités</a:t>
            </a:r>
            <a:r>
              <a:rPr lang="cs-CZ" dirty="0"/>
              <a:t>, který přehodil disk přes celou dráhu; druhé nejdelší vzdálenosti dosáhl Aiás</a:t>
            </a:r>
          </a:p>
        </p:txBody>
      </p:sp>
    </p:spTree>
    <p:extLst>
      <p:ext uri="{BB962C8B-B14F-4D97-AF65-F5344CB8AC3E}">
        <p14:creationId xmlns:p14="http://schemas.microsoft.com/office/powerpoint/2010/main" val="326581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3823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- výklad </a:t>
            </a:r>
            <a:r>
              <a:rPr lang="cs-CZ" sz="1600" dirty="0"/>
              <a:t>soustředit na Krétu, Mykény a rozbor Homérových eposů</a:t>
            </a:r>
            <a:r>
              <a:rPr lang="cs-CZ" sz="1600" dirty="0" smtClean="0"/>
              <a:t>.</a:t>
            </a:r>
            <a:endParaRPr lang="cs-CZ" sz="1600" dirty="0"/>
          </a:p>
          <a:p>
            <a:r>
              <a:rPr lang="cs-CZ" sz="1600" dirty="0" smtClean="0"/>
              <a:t>- </a:t>
            </a:r>
            <a:r>
              <a:rPr lang="cs-CZ" sz="1600" dirty="0" err="1" smtClean="0"/>
              <a:t>Kaftor</a:t>
            </a:r>
            <a:r>
              <a:rPr lang="cs-CZ" sz="1600" dirty="0" smtClean="0"/>
              <a:t>, kultura doby </a:t>
            </a:r>
            <a:r>
              <a:rPr lang="cs-CZ" sz="1600" dirty="0"/>
              <a:t>bronzové, </a:t>
            </a:r>
            <a:r>
              <a:rPr lang="cs-CZ" sz="1600" dirty="0" smtClean="0"/>
              <a:t>kultura </a:t>
            </a:r>
            <a:r>
              <a:rPr lang="cs-CZ" sz="1600" dirty="0" err="1" smtClean="0"/>
              <a:t>mínójská</a:t>
            </a:r>
            <a:r>
              <a:rPr lang="cs-CZ" sz="1600" dirty="0" smtClean="0"/>
              <a:t> </a:t>
            </a:r>
          </a:p>
          <a:p>
            <a:endParaRPr lang="cs-CZ" sz="1600" dirty="0" smtClean="0"/>
          </a:p>
          <a:p>
            <a:pPr marL="285750" indent="-285750">
              <a:buFontTx/>
              <a:buChar char="-"/>
            </a:pPr>
            <a:r>
              <a:rPr lang="cs-CZ" sz="1600" dirty="0" smtClean="0"/>
              <a:t>Významné </a:t>
            </a:r>
            <a:r>
              <a:rPr lang="cs-CZ" sz="1600" dirty="0"/>
              <a:t>postavení měl tento ostrov i v řecké mytologii: </a:t>
            </a:r>
            <a:endParaRPr lang="cs-CZ" sz="1600" dirty="0" smtClean="0"/>
          </a:p>
          <a:p>
            <a:pPr marL="742950" lvl="1" indent="-285750">
              <a:buFontTx/>
              <a:buChar char="-"/>
            </a:pPr>
            <a:r>
              <a:rPr lang="cs-CZ" sz="1600" dirty="0" smtClean="0"/>
              <a:t>v</a:t>
            </a:r>
            <a:r>
              <a:rPr lang="cs-CZ" sz="1600" dirty="0"/>
              <a:t> jedné z jeskyň krétské hory </a:t>
            </a:r>
            <a:r>
              <a:rPr lang="cs-CZ" sz="1600" dirty="0" err="1"/>
              <a:t>Ídy</a:t>
            </a:r>
            <a:r>
              <a:rPr lang="cs-CZ" sz="1600" dirty="0"/>
              <a:t> se narodil vládce bohů Zeus; působil zde bájný </a:t>
            </a:r>
            <a:r>
              <a:rPr lang="cs-CZ" sz="1600" dirty="0" err="1"/>
              <a:t>Mínótaurus</a:t>
            </a:r>
            <a:r>
              <a:rPr lang="cs-CZ" sz="1600" dirty="0"/>
              <a:t> („</a:t>
            </a:r>
            <a:r>
              <a:rPr lang="cs-CZ" sz="1600" dirty="0" err="1"/>
              <a:t>Mínóův</a:t>
            </a:r>
            <a:r>
              <a:rPr lang="cs-CZ" sz="1600" dirty="0"/>
              <a:t> býk“) </a:t>
            </a:r>
          </a:p>
          <a:p>
            <a:pPr marL="742950" lvl="1" indent="-285750">
              <a:buFontTx/>
              <a:buChar char="-"/>
            </a:pPr>
            <a:r>
              <a:rPr lang="cs-CZ" sz="1600" dirty="0" smtClean="0"/>
              <a:t>ostrov </a:t>
            </a:r>
            <a:r>
              <a:rPr lang="cs-CZ" sz="1600" dirty="0"/>
              <a:t>ochraňoval </a:t>
            </a:r>
            <a:r>
              <a:rPr lang="cs-CZ" sz="1600" b="1" dirty="0" err="1" smtClean="0"/>
              <a:t>Talós</a:t>
            </a:r>
            <a:r>
              <a:rPr lang="cs-CZ" sz="1600" dirty="0"/>
              <a:t>. </a:t>
            </a:r>
            <a:endParaRPr lang="cs-CZ" sz="1600" dirty="0" smtClean="0"/>
          </a:p>
          <a:p>
            <a:pPr marL="1200150" lvl="2" indent="-285750">
              <a:buFontTx/>
              <a:buChar char="-"/>
            </a:pPr>
            <a:r>
              <a:rPr lang="cs-CZ" sz="1600" dirty="0" smtClean="0"/>
              <a:t> </a:t>
            </a:r>
            <a:r>
              <a:rPr lang="cs-CZ" sz="1600" i="1" dirty="0"/>
              <a:t>„Je dost možné, že tato pověst zachycuje něčí povinnost třikrát denně vyjíždět k pobřeží a pozorovat okolí.“</a:t>
            </a:r>
            <a:r>
              <a:rPr lang="cs-CZ" sz="1600" dirty="0"/>
              <a:t> </a:t>
            </a:r>
            <a:endParaRPr lang="cs-CZ" sz="1600" dirty="0" smtClean="0"/>
          </a:p>
          <a:p>
            <a:pPr marL="1200150" lvl="2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dirty="0" smtClean="0"/>
              <a:t>Symbolem </a:t>
            </a:r>
            <a:r>
              <a:rPr lang="cs-CZ" sz="1600" i="1" dirty="0" err="1" smtClean="0"/>
              <a:t>labrys</a:t>
            </a:r>
            <a:r>
              <a:rPr lang="cs-CZ" sz="1600" dirty="0" smtClean="0"/>
              <a:t> </a:t>
            </a:r>
            <a:r>
              <a:rPr lang="cs-CZ" sz="1600" dirty="0"/>
              <a:t>(dvojbřitá sekera), odtud vzešel onen známý Labyrint (od slova </a:t>
            </a:r>
            <a:r>
              <a:rPr lang="cs-CZ" sz="1600" i="1" dirty="0" err="1"/>
              <a:t>labyrintos</a:t>
            </a:r>
            <a:r>
              <a:rPr lang="cs-CZ" sz="1600" dirty="0"/>
              <a:t>), čili Dům dvojbřitých seker, </a:t>
            </a:r>
            <a:r>
              <a:rPr lang="cs-CZ" sz="1600" dirty="0" smtClean="0"/>
              <a:t>palác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  <a:p>
            <a:r>
              <a:rPr lang="cs-CZ" sz="1600" dirty="0" smtClean="0"/>
              <a:t>- Palác ve </a:t>
            </a:r>
            <a:r>
              <a:rPr lang="cs-CZ" sz="1600" dirty="0"/>
              <a:t>středu sídliště, nikoli na kopci jako paláce mykénské, neměl ani </a:t>
            </a:r>
            <a:r>
              <a:rPr lang="cs-CZ" sz="1600" dirty="0" smtClean="0"/>
              <a:t>hradby</a:t>
            </a:r>
          </a:p>
          <a:p>
            <a:endParaRPr lang="cs-CZ" sz="1600" dirty="0"/>
          </a:p>
          <a:p>
            <a:r>
              <a:rPr lang="cs-CZ" sz="1600" dirty="0" smtClean="0"/>
              <a:t>- </a:t>
            </a:r>
            <a:r>
              <a:rPr lang="cs-CZ" sz="1600" dirty="0" err="1" smtClean="0"/>
              <a:t>Faistos</a:t>
            </a:r>
            <a:r>
              <a:rPr lang="cs-CZ" sz="1600" dirty="0"/>
              <a:t>, </a:t>
            </a:r>
            <a:r>
              <a:rPr lang="cs-CZ" sz="1600" dirty="0" err="1"/>
              <a:t>Mallia</a:t>
            </a:r>
            <a:r>
              <a:rPr lang="cs-CZ" sz="1600" dirty="0"/>
              <a:t>, </a:t>
            </a:r>
            <a:r>
              <a:rPr lang="cs-CZ" sz="1600" dirty="0" err="1"/>
              <a:t>Palaikastro</a:t>
            </a:r>
            <a:r>
              <a:rPr lang="cs-CZ" sz="1600" dirty="0"/>
              <a:t>, </a:t>
            </a:r>
            <a:r>
              <a:rPr lang="cs-CZ" sz="1600" dirty="0" err="1"/>
              <a:t>Gurnia</a:t>
            </a:r>
            <a:r>
              <a:rPr lang="cs-CZ" sz="1600" dirty="0"/>
              <a:t>, Hagia </a:t>
            </a:r>
            <a:r>
              <a:rPr lang="cs-CZ" sz="1600" dirty="0" err="1"/>
              <a:t>Triada</a:t>
            </a:r>
            <a:r>
              <a:rPr lang="cs-CZ" sz="1600" dirty="0"/>
              <a:t> </a:t>
            </a:r>
          </a:p>
          <a:p>
            <a:endParaRPr lang="cs-CZ" sz="1600" dirty="0" smtClean="0"/>
          </a:p>
          <a:p>
            <a:r>
              <a:rPr lang="cs-CZ" sz="1600" dirty="0" smtClean="0"/>
              <a:t>- vodovody</a:t>
            </a:r>
            <a:r>
              <a:rPr lang="cs-CZ" sz="1600" dirty="0"/>
              <a:t>, kanalizace, kašny, dlážděné ulice, splachovací záchody, koupelny, trůnní sál, královské sklady (</a:t>
            </a:r>
            <a:r>
              <a:rPr lang="cs-CZ" sz="1600" i="1" dirty="0" err="1"/>
              <a:t>magazines</a:t>
            </a:r>
            <a:r>
              <a:rPr lang="cs-CZ" sz="1600" dirty="0"/>
              <a:t>), obytné budovy, okrouhlé studně (</a:t>
            </a:r>
            <a:r>
              <a:rPr lang="cs-CZ" sz="1600" i="1" dirty="0" err="1"/>
              <a:t>kouloures</a:t>
            </a:r>
            <a:r>
              <a:rPr lang="cs-CZ" sz="1600" dirty="0"/>
              <a:t>), </a:t>
            </a:r>
            <a:r>
              <a:rPr lang="cs-CZ" sz="1600" dirty="0" err="1"/>
              <a:t>polythyron</a:t>
            </a:r>
            <a:r>
              <a:rPr lang="cs-CZ" sz="1600" dirty="0"/>
              <a:t>, </a:t>
            </a:r>
            <a:r>
              <a:rPr lang="cs-CZ" sz="1600" i="1" dirty="0" err="1"/>
              <a:t>lustral</a:t>
            </a:r>
            <a:r>
              <a:rPr lang="cs-CZ" sz="1600" i="1" dirty="0"/>
              <a:t> </a:t>
            </a:r>
            <a:r>
              <a:rPr lang="cs-CZ" sz="1600" i="1" dirty="0" err="1"/>
              <a:t>basin</a:t>
            </a:r>
            <a:r>
              <a:rPr lang="cs-CZ" sz="1600" dirty="0"/>
              <a:t> (nevíme, k čemu sloužil)</a:t>
            </a:r>
          </a:p>
        </p:txBody>
      </p:sp>
    </p:spTree>
    <p:extLst>
      <p:ext uri="{BB962C8B-B14F-4D97-AF65-F5344CB8AC3E}">
        <p14:creationId xmlns:p14="http://schemas.microsoft.com/office/powerpoint/2010/main" val="296756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luk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odměnou za trefení holoubka za nohu stužkou připoutaného k stožáru bylo deset </a:t>
            </a:r>
            <a:r>
              <a:rPr lang="cs-CZ" dirty="0" err="1"/>
              <a:t>dvojsekyr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Za </a:t>
            </a:r>
            <a:r>
              <a:rPr lang="cs-CZ" dirty="0"/>
              <a:t>trefení samotné stužky se udělila cena deseti sekyrek. </a:t>
            </a:r>
            <a:endParaRPr lang="cs-CZ" dirty="0" smtClean="0"/>
          </a:p>
          <a:p>
            <a:r>
              <a:rPr lang="cs-CZ" dirty="0" smtClean="0"/>
              <a:t>Mérionés </a:t>
            </a:r>
            <a:r>
              <a:rPr lang="cs-CZ" dirty="0"/>
              <a:t>a nevlastní bratr </a:t>
            </a:r>
            <a:r>
              <a:rPr lang="cs-CZ" dirty="0" err="1"/>
              <a:t>Aianta</a:t>
            </a:r>
            <a:r>
              <a:rPr lang="cs-CZ" dirty="0"/>
              <a:t> král </a:t>
            </a:r>
            <a:r>
              <a:rPr lang="cs-CZ" dirty="0" err="1"/>
              <a:t>Teukros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Posledně </a:t>
            </a:r>
            <a:r>
              <a:rPr lang="cs-CZ" dirty="0"/>
              <a:t>jmenovaný střílel jako první a trefil stužku, čímž holuba uvolnil, ovšem Mérionés neváhal, vytrhl </a:t>
            </a:r>
            <a:r>
              <a:rPr lang="cs-CZ" dirty="0" err="1"/>
              <a:t>Teukrovi</a:t>
            </a:r>
            <a:r>
              <a:rPr lang="cs-CZ" dirty="0"/>
              <a:t> luk z rukou, a přesnou ranou holuba v letu zasáhl a v duelu po právu zvítězil </a:t>
            </a:r>
          </a:p>
        </p:txBody>
      </p:sp>
    </p:spTree>
    <p:extLst>
      <p:ext uri="{BB962C8B-B14F-4D97-AF65-F5344CB8AC3E}">
        <p14:creationId xmlns:p14="http://schemas.microsoft.com/office/powerpoint/2010/main" val="89736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Hod kopím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Jako výhru zde Achilleus stanovil nový květy zdobený kotel v hodnotě býka. </a:t>
            </a:r>
            <a:endParaRPr lang="cs-CZ" dirty="0" smtClean="0"/>
          </a:p>
          <a:p>
            <a:r>
              <a:rPr lang="cs-CZ" dirty="0" smtClean="0"/>
              <a:t>král </a:t>
            </a:r>
            <a:r>
              <a:rPr lang="cs-CZ" dirty="0"/>
              <a:t>Agamemnón a Mérionés. </a:t>
            </a:r>
            <a:endParaRPr lang="cs-CZ" dirty="0" smtClean="0"/>
          </a:p>
          <a:p>
            <a:r>
              <a:rPr lang="cs-CZ" dirty="0" smtClean="0"/>
              <a:t>Souboj </a:t>
            </a:r>
            <a:r>
              <a:rPr lang="cs-CZ" dirty="0"/>
              <a:t>se </a:t>
            </a:r>
            <a:r>
              <a:rPr lang="cs-CZ" dirty="0" smtClean="0"/>
              <a:t>nekonal </a:t>
            </a:r>
            <a:r>
              <a:rPr lang="cs-CZ" dirty="0"/>
              <a:t>(Achilleus nechtěl, aby náhodou nebyl Agamemnón poražen a neutrpěla tak prestiž hlavního velitele řeckého vojska). Achilleus tuto soutěž doporučil ukončit a výhru přisoudit Agamemnónovi. Jeho soupeř Mérionés pak jako náhradu za neuskutečněné klání obdržel bronzové kopí, s nímž se mělo soutěžit</a:t>
            </a:r>
          </a:p>
        </p:txBody>
      </p:sp>
    </p:spTree>
    <p:extLst>
      <p:ext uri="{BB962C8B-B14F-4D97-AF65-F5344CB8AC3E}">
        <p14:creationId xmlns:p14="http://schemas.microsoft.com/office/powerpoint/2010/main" val="873193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286" y="620688"/>
            <a:ext cx="911371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/>
              <a:t>sestupně (</a:t>
            </a:r>
            <a:r>
              <a:rPr lang="cs-CZ" sz="2800" b="1" dirty="0" err="1"/>
              <a:t>Decker</a:t>
            </a:r>
            <a:r>
              <a:rPr lang="cs-CZ" sz="2800" b="1" dirty="0"/>
              <a:t>, 1995; </a:t>
            </a:r>
            <a:r>
              <a:rPr lang="cs-CZ" sz="2800" b="1" dirty="0" err="1"/>
              <a:t>Ὅμηρος</a:t>
            </a:r>
            <a:r>
              <a:rPr lang="cs-CZ" sz="2800" b="1" dirty="0"/>
              <a:t>, 1898; Prach, 1998): </a:t>
            </a:r>
            <a:endParaRPr lang="cs-CZ" sz="2800" b="1" dirty="0" smtClean="0"/>
          </a:p>
          <a:p>
            <a:endParaRPr lang="cs-CZ" sz="800" b="1" dirty="0"/>
          </a:p>
          <a:p>
            <a:pPr lvl="0"/>
            <a:r>
              <a:rPr lang="cs-CZ" sz="2800" dirty="0" smtClean="0"/>
              <a:t>- závod </a:t>
            </a:r>
            <a:r>
              <a:rPr lang="cs-CZ" sz="2800" dirty="0"/>
              <a:t>dvojspřeží válečných vozů (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συνωρίς</a:t>
            </a:r>
            <a:r>
              <a:rPr lang="cs-CZ" sz="2800" dirty="0"/>
              <a:t>) – 391 veršů, </a:t>
            </a:r>
          </a:p>
          <a:p>
            <a:pPr lvl="0"/>
            <a:r>
              <a:rPr lang="cs-CZ" sz="2800" dirty="0" smtClean="0"/>
              <a:t>- běh </a:t>
            </a:r>
            <a:r>
              <a:rPr lang="cs-CZ" sz="2800" dirty="0"/>
              <a:t>(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οδωκείην</a:t>
            </a:r>
            <a:r>
              <a:rPr lang="cs-CZ" sz="2800" dirty="0"/>
              <a:t>) – 58 veršů, </a:t>
            </a:r>
          </a:p>
          <a:p>
            <a:pPr lvl="0"/>
            <a:r>
              <a:rPr lang="cs-CZ" sz="2800" dirty="0" smtClean="0"/>
              <a:t>- pěstní </a:t>
            </a:r>
            <a:r>
              <a:rPr lang="cs-CZ" sz="2800" dirty="0"/>
              <a:t>souboj (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υγμή</a:t>
            </a:r>
            <a:r>
              <a:rPr lang="cs-CZ" sz="2800" dirty="0"/>
              <a:t>) – 47 veršů, </a:t>
            </a:r>
          </a:p>
          <a:p>
            <a:pPr lvl="0"/>
            <a:r>
              <a:rPr lang="cs-CZ" sz="2800" dirty="0" smtClean="0"/>
              <a:t>- zápas </a:t>
            </a:r>
            <a:r>
              <a:rPr lang="cs-CZ" sz="2800" dirty="0"/>
              <a:t>(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άλη</a:t>
            </a:r>
            <a:r>
              <a:rPr lang="cs-CZ" sz="2800" dirty="0"/>
              <a:t>) – 40 veršů, </a:t>
            </a:r>
          </a:p>
          <a:p>
            <a:pPr lvl="0"/>
            <a:r>
              <a:rPr lang="cs-CZ" sz="2800" dirty="0" smtClean="0"/>
              <a:t>- lukostřelba </a:t>
            </a:r>
            <a:r>
              <a:rPr lang="cs-CZ" sz="2800" dirty="0"/>
              <a:t>(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τοξικός</a:t>
            </a:r>
            <a:r>
              <a:rPr lang="cs-CZ" sz="2800" dirty="0"/>
              <a:t>) – 34 veršů, </a:t>
            </a:r>
          </a:p>
          <a:p>
            <a:pPr lvl="0"/>
            <a:r>
              <a:rPr lang="cs-CZ" sz="2800" dirty="0" smtClean="0"/>
              <a:t>- </a:t>
            </a:r>
            <a:r>
              <a:rPr lang="cs-CZ" sz="2800" dirty="0" smtClean="0"/>
              <a:t>souboj </a:t>
            </a:r>
            <a:r>
              <a:rPr lang="cs-CZ" sz="2800" dirty="0"/>
              <a:t>s </a:t>
            </a:r>
            <a:r>
              <a:rPr lang="cs-CZ" sz="2800" dirty="0" err="1"/>
              <a:t>dalekostinným</a:t>
            </a:r>
            <a:r>
              <a:rPr lang="cs-CZ" sz="2800" dirty="0"/>
              <a:t> oštěpem (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ὁπ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λομ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αχίᾱ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/>
              <a:t>s 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δολιχόσκιος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ἔγχος</a:t>
            </a:r>
            <a:r>
              <a:rPr lang="cs-CZ" sz="2800" dirty="0"/>
              <a:t>) – 28 veršů, </a:t>
            </a:r>
          </a:p>
          <a:p>
            <a:pPr lvl="0"/>
            <a:r>
              <a:rPr lang="cs-CZ" sz="2800" dirty="0" smtClean="0"/>
              <a:t>- hod </a:t>
            </a:r>
            <a:r>
              <a:rPr lang="cs-CZ" sz="2800" dirty="0"/>
              <a:t>železným kotoučem/ diskem (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ολή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σόλος</a:t>
            </a:r>
            <a:r>
              <a:rPr lang="cs-CZ" sz="2800" dirty="0"/>
              <a:t>/ 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δίσκος</a:t>
            </a:r>
            <a:r>
              <a:rPr lang="cs-CZ" sz="2800" dirty="0"/>
              <a:t>) – 24 veršů, </a:t>
            </a:r>
          </a:p>
          <a:p>
            <a:pPr lvl="0"/>
            <a:r>
              <a:rPr lang="cs-CZ" sz="2800" dirty="0" smtClean="0"/>
              <a:t>- hod </a:t>
            </a:r>
            <a:r>
              <a:rPr lang="cs-CZ" sz="2800" dirty="0"/>
              <a:t>kopím (</a:t>
            </a:r>
            <a:r>
              <a:rPr lang="cs-CZ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ἥμ</a:t>
            </a:r>
            <a:r>
              <a:rPr lang="cs-CZ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cs-CZ" sz="2800" dirty="0"/>
              <a:t>) – 14 veršů. </a:t>
            </a:r>
          </a:p>
        </p:txBody>
      </p:sp>
    </p:spTree>
    <p:extLst>
      <p:ext uri="{BB962C8B-B14F-4D97-AF65-F5344CB8AC3E}">
        <p14:creationId xmlns:p14="http://schemas.microsoft.com/office/powerpoint/2010/main" val="930211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Odyssea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cs-CZ" dirty="0" smtClean="0"/>
              <a:t>Tanec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2551836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Král </a:t>
            </a:r>
            <a:r>
              <a:rPr lang="cs-CZ" sz="2400" b="1" dirty="0" err="1" smtClean="0"/>
              <a:t>Faiáků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Alkinoos</a:t>
            </a:r>
            <a:endParaRPr lang="cs-CZ" sz="2400" b="1" dirty="0" smtClean="0"/>
          </a:p>
          <a:p>
            <a:pPr marL="342900" indent="-342900">
              <a:buFontTx/>
              <a:buChar char="-"/>
            </a:pPr>
            <a:r>
              <a:rPr lang="cs-CZ" sz="2400" dirty="0" smtClean="0"/>
              <a:t>soutěže </a:t>
            </a:r>
            <a:r>
              <a:rPr lang="cs-CZ" sz="2400" dirty="0"/>
              <a:t>v zápasu, boxu, hodu diskem, běhu a skoku. </a:t>
            </a:r>
            <a:endParaRPr lang="cs-CZ" sz="2400" dirty="0" smtClean="0"/>
          </a:p>
          <a:p>
            <a:pPr marL="800100" lvl="1" indent="-342900">
              <a:buFontTx/>
              <a:buChar char="-"/>
            </a:pPr>
            <a:r>
              <a:rPr lang="cs-CZ" sz="2400" dirty="0" smtClean="0"/>
              <a:t>šestnáct </a:t>
            </a:r>
            <a:r>
              <a:rPr lang="cs-CZ" sz="2400" dirty="0"/>
              <a:t>mladíků, včetně tří synů krále. </a:t>
            </a:r>
            <a:endParaRPr lang="cs-CZ" sz="2400" dirty="0" smtClean="0"/>
          </a:p>
          <a:p>
            <a:pPr marL="800100" lvl="1" indent="-342900">
              <a:buFontTx/>
              <a:buChar char="-"/>
            </a:pPr>
            <a:r>
              <a:rPr lang="cs-CZ" sz="2400" dirty="0" smtClean="0"/>
              <a:t>V</a:t>
            </a:r>
            <a:r>
              <a:rPr lang="cs-CZ" sz="2400" dirty="0"/>
              <a:t> běhu zvítězil </a:t>
            </a:r>
            <a:r>
              <a:rPr lang="cs-CZ" sz="2400" dirty="0" err="1"/>
              <a:t>Klytonéos</a:t>
            </a:r>
            <a:r>
              <a:rPr lang="cs-CZ" sz="2400" dirty="0"/>
              <a:t>, </a:t>
            </a:r>
            <a:endParaRPr lang="cs-CZ" sz="2400" dirty="0" smtClean="0"/>
          </a:p>
          <a:p>
            <a:pPr marL="800100" lvl="1" indent="-342900">
              <a:buFontTx/>
              <a:buChar char="-"/>
            </a:pPr>
            <a:r>
              <a:rPr lang="cs-CZ" sz="2400" dirty="0" smtClean="0"/>
              <a:t>v</a:t>
            </a:r>
            <a:r>
              <a:rPr lang="cs-CZ" sz="2400" dirty="0"/>
              <a:t> zápase </a:t>
            </a:r>
            <a:r>
              <a:rPr lang="cs-CZ" sz="2400" dirty="0" err="1"/>
              <a:t>Euryalos</a:t>
            </a:r>
            <a:r>
              <a:rPr lang="cs-CZ" sz="2400" dirty="0"/>
              <a:t>, </a:t>
            </a:r>
            <a:endParaRPr lang="cs-CZ" sz="2400" dirty="0" smtClean="0"/>
          </a:p>
          <a:p>
            <a:pPr marL="800100" lvl="1" indent="-342900">
              <a:buFontTx/>
              <a:buChar char="-"/>
            </a:pPr>
            <a:r>
              <a:rPr lang="cs-CZ" sz="2400" dirty="0" smtClean="0"/>
              <a:t>ve </a:t>
            </a:r>
            <a:r>
              <a:rPr lang="cs-CZ" sz="2400" dirty="0"/>
              <a:t>skoku </a:t>
            </a:r>
            <a:r>
              <a:rPr lang="cs-CZ" sz="2400" dirty="0" err="1"/>
              <a:t>Amfialos</a:t>
            </a:r>
            <a:r>
              <a:rPr lang="cs-CZ" sz="2400" dirty="0"/>
              <a:t>, </a:t>
            </a:r>
            <a:endParaRPr lang="cs-CZ" sz="2400" dirty="0" smtClean="0"/>
          </a:p>
          <a:p>
            <a:pPr marL="800100" lvl="1" indent="-342900">
              <a:buFontTx/>
              <a:buChar char="-"/>
            </a:pPr>
            <a:r>
              <a:rPr lang="cs-CZ" sz="2400" dirty="0" smtClean="0"/>
              <a:t>v</a:t>
            </a:r>
            <a:r>
              <a:rPr lang="cs-CZ" sz="2400" dirty="0"/>
              <a:t> disku Elatreus </a:t>
            </a:r>
            <a:endParaRPr lang="cs-CZ" sz="2400" dirty="0"/>
          </a:p>
          <a:p>
            <a:pPr marL="800100" lvl="1" indent="-342900">
              <a:buFontTx/>
              <a:buChar char="-"/>
            </a:pPr>
            <a:r>
              <a:rPr lang="cs-CZ" sz="2400" dirty="0" smtClean="0"/>
              <a:t>v</a:t>
            </a:r>
            <a:r>
              <a:rPr lang="cs-CZ" sz="2400" dirty="0"/>
              <a:t> boxu </a:t>
            </a:r>
            <a:r>
              <a:rPr lang="cs-CZ" sz="2400" dirty="0" err="1"/>
              <a:t>Láodamás</a:t>
            </a:r>
            <a:r>
              <a:rPr 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204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6" y="332656"/>
            <a:ext cx="9034830" cy="114300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Přechod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3" y="1844824"/>
            <a:ext cx="9036497" cy="4860776"/>
          </a:xfrm>
        </p:spPr>
        <p:txBody>
          <a:bodyPr/>
          <a:lstStyle/>
          <a:p>
            <a:pPr marL="0" indent="0" algn="just">
              <a:buNone/>
            </a:pPr>
            <a:endParaRPr lang="cs-CZ" sz="1000" dirty="0" smtClean="0"/>
          </a:p>
          <a:p>
            <a:pPr marL="0" indent="0" algn="just">
              <a:buNone/>
            </a:pPr>
            <a:r>
              <a:rPr lang="cs-CZ" u="sng" dirty="0" smtClean="0"/>
              <a:t>- transformace vojenského systému:</a:t>
            </a:r>
          </a:p>
          <a:p>
            <a:pPr algn="just"/>
            <a:endParaRPr lang="cs-CZ" sz="1000" dirty="0" smtClean="0"/>
          </a:p>
          <a:p>
            <a:pPr marL="0" indent="0" algn="just">
              <a:buNone/>
            </a:pPr>
            <a:r>
              <a:rPr lang="cs-CZ" dirty="0" smtClean="0"/>
              <a:t>	</a:t>
            </a:r>
            <a:r>
              <a:rPr lang="cs-CZ" i="1" dirty="0" smtClean="0"/>
              <a:t>- došlo k rozdílnému pojetí aristei u hippeis a hoplítes.</a:t>
            </a:r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 smtClean="0"/>
              <a:t>- </a:t>
            </a:r>
            <a:r>
              <a:rPr lang="cs-CZ" i="1" dirty="0" err="1" smtClean="0"/>
              <a:t>thymos</a:t>
            </a:r>
            <a:r>
              <a:rPr lang="cs-CZ" i="1" dirty="0" smtClean="0"/>
              <a:t>  x sófrosyné </a:t>
            </a:r>
          </a:p>
          <a:p>
            <a:pPr marL="0" indent="0" algn="just">
              <a:buNone/>
            </a:pPr>
            <a:endParaRPr lang="cs-CZ" sz="1000" i="1" dirty="0" smtClean="0"/>
          </a:p>
          <a:p>
            <a:pPr marL="0" indent="0" algn="just">
              <a:buNone/>
            </a:pPr>
            <a:endParaRPr lang="cs-CZ" sz="1000" i="1" dirty="0" smtClean="0"/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3230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Tělesná cvičení </a:t>
            </a:r>
            <a:r>
              <a:rPr lang="cs-CZ" dirty="0" smtClean="0"/>
              <a:t>na </a:t>
            </a:r>
            <a:r>
              <a:rPr lang="cs-CZ" dirty="0"/>
              <a:t>vysoké </a:t>
            </a:r>
            <a:r>
              <a:rPr lang="cs-CZ" dirty="0" smtClean="0"/>
              <a:t>úrovni., ale </a:t>
            </a:r>
            <a:r>
              <a:rPr lang="cs-CZ" dirty="0" err="1" smtClean="0"/>
              <a:t>Mínójce</a:t>
            </a:r>
            <a:r>
              <a:rPr lang="cs-CZ" dirty="0" smtClean="0"/>
              <a:t> jen </a:t>
            </a:r>
            <a:r>
              <a:rPr lang="cs-CZ" dirty="0"/>
              <a:t>asi 1,65 m 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dirty="0"/>
              <a:t>sportoviště“ </a:t>
            </a:r>
            <a:r>
              <a:rPr lang="cs-CZ" dirty="0" smtClean="0"/>
              <a:t>na centrálním </a:t>
            </a:r>
            <a:r>
              <a:rPr lang="cs-CZ" dirty="0"/>
              <a:t>dvoře </a:t>
            </a:r>
            <a:r>
              <a:rPr lang="cs-CZ" dirty="0" smtClean="0"/>
              <a:t>ve </a:t>
            </a:r>
            <a:r>
              <a:rPr lang="cs-CZ" dirty="0"/>
              <a:t>středu paláce; </a:t>
            </a:r>
            <a:r>
              <a:rPr lang="cs-CZ" dirty="0" smtClean="0"/>
              <a:t>náboženské </a:t>
            </a:r>
            <a:r>
              <a:rPr lang="cs-CZ" dirty="0"/>
              <a:t>obřady tvořené hrami s býky, </a:t>
            </a:r>
            <a:r>
              <a:rPr lang="cs-CZ" dirty="0" smtClean="0"/>
              <a:t>(muži i ženy).</a:t>
            </a:r>
          </a:p>
          <a:p>
            <a:r>
              <a:rPr lang="cs-CZ" dirty="0" smtClean="0"/>
              <a:t>mladé </a:t>
            </a:r>
            <a:r>
              <a:rPr lang="cs-CZ" dirty="0"/>
              <a:t>ženy a muži skákali přes záda býka přemety a prováděli různé nebezpečné gymnastické cviky. </a:t>
            </a:r>
            <a:endParaRPr lang="cs-CZ" dirty="0" smtClean="0"/>
          </a:p>
          <a:p>
            <a:pPr lvl="1"/>
            <a:r>
              <a:rPr lang="cs-CZ" dirty="0" smtClean="0"/>
              <a:t>přeskok </a:t>
            </a:r>
            <a:r>
              <a:rPr lang="cs-CZ" dirty="0"/>
              <a:t>přes býka byl </a:t>
            </a:r>
            <a:r>
              <a:rPr lang="cs-CZ" dirty="0" smtClean="0"/>
              <a:t>čelný; scénář: </a:t>
            </a:r>
          </a:p>
          <a:p>
            <a:pPr lvl="2"/>
            <a:r>
              <a:rPr lang="cs-CZ" dirty="0" smtClean="0"/>
              <a:t>uchopení </a:t>
            </a:r>
            <a:r>
              <a:rPr lang="cs-CZ" dirty="0"/>
              <a:t>rohů – býkovo vyhození akrobata do vzduchu – navázání saltem či dvěma přemety – dopad na hřbet býka – konečný přemet akrobata na zem. </a:t>
            </a:r>
            <a:endParaRPr lang="cs-CZ" dirty="0" smtClean="0"/>
          </a:p>
          <a:p>
            <a:pPr lvl="1"/>
            <a:r>
              <a:rPr lang="cs-CZ" dirty="0" smtClean="0"/>
              <a:t>bočný skok, jednodušší: </a:t>
            </a:r>
          </a:p>
          <a:p>
            <a:pPr lvl="2"/>
            <a:r>
              <a:rPr lang="cs-CZ" dirty="0" smtClean="0"/>
              <a:t>nástup </a:t>
            </a:r>
            <a:r>
              <a:rPr lang="cs-CZ" dirty="0"/>
              <a:t>z boku býka – uchopení zvířete za rohy – přenesení vlastního těla přes býka na druhou stranu na zem. </a:t>
            </a:r>
            <a:endParaRPr lang="cs-CZ" dirty="0" smtClean="0"/>
          </a:p>
          <a:p>
            <a:r>
              <a:rPr lang="cs-CZ" dirty="0" smtClean="0"/>
              <a:t>především kult</a:t>
            </a:r>
          </a:p>
          <a:p>
            <a:pPr lvl="1"/>
            <a:r>
              <a:rPr lang="cs-CZ" dirty="0" smtClean="0"/>
              <a:t>vedly jej ženy, muži </a:t>
            </a:r>
            <a:r>
              <a:rPr lang="cs-CZ" dirty="0"/>
              <a:t>se na něj většinou oblékali do ženských </a:t>
            </a:r>
            <a:r>
              <a:rPr lang="cs-CZ" dirty="0" smtClean="0"/>
              <a:t>šatů</a:t>
            </a:r>
          </a:p>
          <a:p>
            <a:r>
              <a:rPr lang="cs-CZ" dirty="0"/>
              <a:t>František Krátký (1970</a:t>
            </a:r>
            <a:r>
              <a:rPr lang="cs-CZ" dirty="0" smtClean="0"/>
              <a:t>): na </a:t>
            </a:r>
            <a:r>
              <a:rPr lang="cs-CZ" dirty="0"/>
              <a:t>koni a </a:t>
            </a:r>
            <a:r>
              <a:rPr lang="cs-CZ" dirty="0" smtClean="0"/>
              <a:t>bradlech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79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00953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stěny </a:t>
            </a:r>
            <a:r>
              <a:rPr lang="cs-CZ" dirty="0"/>
              <a:t>s </a:t>
            </a:r>
            <a:r>
              <a:rPr lang="cs-CZ" dirty="0" smtClean="0"/>
              <a:t>freskami.; často živá </a:t>
            </a:r>
            <a:r>
              <a:rPr lang="cs-CZ" dirty="0"/>
              <a:t>a realistická zobrazení, </a:t>
            </a:r>
            <a:r>
              <a:rPr lang="cs-CZ" dirty="0" smtClean="0"/>
              <a:t>někdy </a:t>
            </a:r>
            <a:r>
              <a:rPr lang="cs-CZ" dirty="0"/>
              <a:t>bez skutečných obrysů a barev (např. opice s modrou srstí). </a:t>
            </a:r>
            <a:endParaRPr lang="cs-CZ" dirty="0" smtClean="0"/>
          </a:p>
          <a:p>
            <a:pPr lvl="1"/>
            <a:r>
              <a:rPr lang="cs-CZ" dirty="0" smtClean="0"/>
              <a:t>kupř</a:t>
            </a:r>
            <a:r>
              <a:rPr lang="cs-CZ" dirty="0"/>
              <a:t>. zápas/ box – </a:t>
            </a:r>
            <a:r>
              <a:rPr lang="cs-CZ" b="1" dirty="0"/>
              <a:t>dva zápasící chlapci na fresce z Théry </a:t>
            </a:r>
            <a:r>
              <a:rPr lang="cs-CZ" dirty="0" smtClean="0"/>
              <a:t>či </a:t>
            </a:r>
            <a:r>
              <a:rPr lang="cs-CZ" b="1" dirty="0"/>
              <a:t>rhyt se zápasníky z Hagia Triady</a:t>
            </a:r>
            <a:r>
              <a:rPr lang="cs-CZ" dirty="0"/>
              <a:t> (oba zhruba z 16. století př. Kr</a:t>
            </a:r>
            <a:r>
              <a:rPr lang="cs-CZ" dirty="0" smtClean="0"/>
              <a:t>.); </a:t>
            </a:r>
          </a:p>
          <a:p>
            <a:pPr lvl="2"/>
            <a:r>
              <a:rPr lang="cs-CZ" dirty="0" smtClean="0"/>
              <a:t>významně </a:t>
            </a:r>
            <a:r>
              <a:rPr lang="cs-CZ" dirty="0"/>
              <a:t>liší </a:t>
            </a:r>
          </a:p>
          <a:p>
            <a:pPr lvl="3"/>
            <a:r>
              <a:rPr lang="cs-CZ" dirty="0" smtClean="0"/>
              <a:t>na </a:t>
            </a:r>
            <a:r>
              <a:rPr lang="cs-CZ" dirty="0"/>
              <a:t>fresce z Théry </a:t>
            </a:r>
            <a:r>
              <a:rPr lang="cs-CZ" dirty="0" smtClean="0"/>
              <a:t>1 rukavice</a:t>
            </a:r>
          </a:p>
          <a:p>
            <a:pPr lvl="3"/>
            <a:r>
              <a:rPr lang="cs-CZ" dirty="0" smtClean="0"/>
              <a:t>na </a:t>
            </a:r>
            <a:r>
              <a:rPr lang="cs-CZ" dirty="0"/>
              <a:t>rhytu z Hagia Triady </a:t>
            </a:r>
            <a:r>
              <a:rPr lang="cs-CZ" dirty="0" smtClean="0"/>
              <a:t>skutečné </a:t>
            </a:r>
            <a:r>
              <a:rPr lang="cs-CZ" dirty="0"/>
              <a:t>boxery a helmice s lícními </a:t>
            </a:r>
            <a:r>
              <a:rPr lang="cs-CZ" dirty="0" smtClean="0"/>
              <a:t>chrániči </a:t>
            </a:r>
          </a:p>
          <a:p>
            <a:pPr lvl="1"/>
            <a:r>
              <a:rPr lang="cs-CZ" dirty="0" smtClean="0"/>
              <a:t>akrobacie </a:t>
            </a:r>
            <a:r>
              <a:rPr lang="cs-CZ" dirty="0"/>
              <a:t>s býky </a:t>
            </a:r>
            <a:r>
              <a:rPr lang="cs-CZ" dirty="0" smtClean="0"/>
              <a:t>– vchod </a:t>
            </a:r>
            <a:r>
              <a:rPr lang="cs-CZ" dirty="0"/>
              <a:t>do knósského paláce, </a:t>
            </a:r>
            <a:endParaRPr lang="cs-CZ" dirty="0" smtClean="0"/>
          </a:p>
          <a:p>
            <a:pPr lvl="2"/>
            <a:r>
              <a:rPr lang="cs-CZ" dirty="0" smtClean="0"/>
              <a:t>freska </a:t>
            </a:r>
            <a:r>
              <a:rPr lang="cs-CZ" dirty="0"/>
              <a:t>akrobata na býku a dvou žen stojících u něj (všech pouze v bederních zástěrách) z východního palácového </a:t>
            </a:r>
            <a:r>
              <a:rPr lang="cs-CZ" dirty="0" smtClean="0"/>
              <a:t>křídla (3 akrobaté </a:t>
            </a:r>
            <a:r>
              <a:rPr lang="cs-CZ" dirty="0"/>
              <a:t>skákající současně, nebo </a:t>
            </a:r>
            <a:r>
              <a:rPr lang="cs-CZ" dirty="0" smtClean="0"/>
              <a:t>3 fáze </a:t>
            </a:r>
            <a:r>
              <a:rPr lang="cs-CZ" dirty="0"/>
              <a:t>přeskoku býka jedním akrobatem; </a:t>
            </a:r>
            <a:endParaRPr lang="cs-CZ" dirty="0" smtClean="0"/>
          </a:p>
          <a:p>
            <a:pPr lvl="3"/>
            <a:r>
              <a:rPr lang="cs-CZ" dirty="0" smtClean="0"/>
              <a:t>španělský toreador </a:t>
            </a:r>
            <a:r>
              <a:rPr lang="cs-CZ" dirty="0"/>
              <a:t>první poloviny 20. století, </a:t>
            </a:r>
            <a:endParaRPr lang="cs-CZ" dirty="0" smtClean="0"/>
          </a:p>
          <a:p>
            <a:r>
              <a:rPr lang="cs-CZ" dirty="0" smtClean="0"/>
              <a:t>Akrobacie – aristokracie</a:t>
            </a:r>
          </a:p>
          <a:p>
            <a:r>
              <a:rPr lang="cs-CZ" dirty="0" smtClean="0"/>
              <a:t>pěstní </a:t>
            </a:r>
            <a:r>
              <a:rPr lang="cs-CZ" dirty="0"/>
              <a:t>boj, zápas, bojový styl připomínající karate, skoky, běhy a </a:t>
            </a:r>
            <a:r>
              <a:rPr lang="cs-CZ" dirty="0" smtClean="0"/>
              <a:t>plavání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07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Tanec 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apř</a:t>
            </a:r>
            <a:r>
              <a:rPr lang="cs-CZ" dirty="0"/>
              <a:t>. rituální svatební tanec inspirovaný mýtem, </a:t>
            </a:r>
            <a:r>
              <a:rPr lang="cs-CZ" dirty="0" smtClean="0"/>
              <a:t>býčí </a:t>
            </a:r>
            <a:r>
              <a:rPr lang="cs-CZ" dirty="0"/>
              <a:t>masky. Král-kněz </a:t>
            </a:r>
            <a:r>
              <a:rPr lang="cs-CZ" dirty="0" smtClean="0"/>
              <a:t>a kněžka (kráva) - posvátná svatba </a:t>
            </a:r>
          </a:p>
          <a:p>
            <a:pPr lvl="1"/>
            <a:r>
              <a:rPr lang="cs-CZ" dirty="0" smtClean="0"/>
              <a:t> </a:t>
            </a:r>
            <a:r>
              <a:rPr lang="cs-CZ" i="1" dirty="0"/>
              <a:t>„Je velmi pravděpodobné, že extatické tance kněžek, možná za zvuků hudebních nástrojů, měly přivábit božské bytosti na zem. Lidé omámení vířivým pohybem je viděli doopravdy“</a:t>
            </a:r>
            <a:r>
              <a:rPr lang="cs-CZ" dirty="0"/>
              <a:t> (Pressová, 1978, 168). </a:t>
            </a:r>
            <a:endParaRPr lang="cs-CZ" dirty="0" smtClean="0"/>
          </a:p>
          <a:p>
            <a:r>
              <a:rPr lang="cs-CZ" dirty="0" smtClean="0"/>
              <a:t>Mýtus - </a:t>
            </a:r>
            <a:r>
              <a:rPr lang="cs-CZ" dirty="0"/>
              <a:t>první impulz ve „sportu“, </a:t>
            </a:r>
            <a:r>
              <a:rPr lang="cs-CZ" dirty="0" smtClean="0"/>
              <a:t>mýtus </a:t>
            </a:r>
            <a:r>
              <a:rPr lang="cs-CZ" dirty="0"/>
              <a:t>o </a:t>
            </a:r>
            <a:r>
              <a:rPr lang="cs-CZ" dirty="0" err="1" smtClean="0"/>
              <a:t>Mínótaurovi</a:t>
            </a:r>
            <a:r>
              <a:rPr lang="cs-CZ" dirty="0" smtClean="0"/>
              <a:t>, zavražděn </a:t>
            </a:r>
            <a:r>
              <a:rPr lang="cs-CZ" dirty="0"/>
              <a:t>jediný </a:t>
            </a:r>
            <a:r>
              <a:rPr lang="cs-CZ" dirty="0" err="1"/>
              <a:t>Mínóův</a:t>
            </a:r>
            <a:r>
              <a:rPr lang="cs-CZ" dirty="0"/>
              <a:t> syn, </a:t>
            </a:r>
            <a:r>
              <a:rPr lang="cs-CZ" dirty="0" err="1"/>
              <a:t>Androgeós</a:t>
            </a:r>
            <a:r>
              <a:rPr lang="cs-CZ" dirty="0"/>
              <a:t>,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Zánik Knóssu je datován do 14. století př. Kr. (někdy kolem roku 1375 př. Kr. vyhořel knósský palác) </a:t>
            </a:r>
            <a:endParaRPr lang="cs-CZ" dirty="0" smtClean="0"/>
          </a:p>
          <a:p>
            <a:pPr lvl="1"/>
            <a:r>
              <a:rPr lang="cs-CZ" dirty="0" smtClean="0"/>
              <a:t>sopečný výbuch </a:t>
            </a:r>
            <a:r>
              <a:rPr lang="cs-CZ" dirty="0"/>
              <a:t>sopky na ostrově </a:t>
            </a:r>
            <a:r>
              <a:rPr lang="cs-CZ" dirty="0" smtClean="0"/>
              <a:t>Théra (kolem </a:t>
            </a:r>
            <a:r>
              <a:rPr lang="cs-CZ" dirty="0"/>
              <a:t>roku 1600 př. Kr., který možná zničil krétské loďstvo nebo přerušil obchodní </a:t>
            </a:r>
            <a:r>
              <a:rPr lang="cs-CZ" dirty="0" smtClean="0"/>
              <a:t>sítě)</a:t>
            </a:r>
          </a:p>
          <a:p>
            <a:pPr lvl="1"/>
            <a:r>
              <a:rPr lang="cs-CZ" dirty="0" smtClean="0"/>
              <a:t>povstání </a:t>
            </a:r>
            <a:r>
              <a:rPr lang="cs-CZ" dirty="0" err="1"/>
              <a:t>Mínójců</a:t>
            </a:r>
            <a:r>
              <a:rPr lang="cs-CZ" dirty="0"/>
              <a:t> proti Achájům (kolem roku 1450 př. Kr.), </a:t>
            </a:r>
            <a:endParaRPr lang="cs-CZ" dirty="0" smtClean="0"/>
          </a:p>
          <a:p>
            <a:pPr lvl="1"/>
            <a:r>
              <a:rPr lang="cs-CZ" dirty="0" smtClean="0"/>
              <a:t>s</a:t>
            </a:r>
            <a:r>
              <a:rPr lang="cs-CZ" dirty="0"/>
              <a:t> invazí tzv. mořských národů kolem roku 1200 př. Kr. </a:t>
            </a:r>
            <a:endParaRPr lang="cs-CZ" dirty="0" smtClean="0"/>
          </a:p>
          <a:p>
            <a:pPr lvl="1"/>
            <a:r>
              <a:rPr lang="cs-CZ" dirty="0" smtClean="0"/>
              <a:t>Další </a:t>
            </a:r>
            <a:r>
              <a:rPr lang="cs-CZ" dirty="0"/>
              <a:t>možností zániku této civilizace mohla být série zemětřesení někdy v této </a:t>
            </a:r>
            <a:r>
              <a:rPr lang="cs-CZ" dirty="0" smtClean="0"/>
              <a:t>době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46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Macintosh HD:Users:ruffinecka:Desktop:knossos_palace_pla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4"/>
            <a:ext cx="9144000" cy="686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451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aa\Desktop\byk_a_faj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4" y="3588384"/>
            <a:ext cx="1244617" cy="30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C:\Users\Jiří\AppData\Local\Microsoft\Windows\INetCache\Content.Word\bouyek176V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8"/>
            <a:ext cx="2520280" cy="55134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67944" y="6019099"/>
            <a:ext cx="2304256" cy="4728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1000"/>
              </a:spcAft>
            </a:pPr>
            <a:r>
              <a:rPr lang="cs-CZ" sz="1200" b="1" dirty="0" smtClean="0">
                <a:effectLst/>
                <a:latin typeface="Times New Roman"/>
                <a:ea typeface="Calibri"/>
                <a:cs typeface="Times New Roman"/>
              </a:rPr>
              <a:t>Freska </a:t>
            </a:r>
            <a:r>
              <a:rPr lang="cs-CZ" sz="1200" b="1" dirty="0">
                <a:effectLst/>
                <a:latin typeface="Times New Roman"/>
                <a:ea typeface="Calibri"/>
                <a:cs typeface="Times New Roman"/>
              </a:rPr>
              <a:t>Boxující děti, Théra (Bouzek, 1979). </a:t>
            </a:r>
            <a:endParaRPr lang="cs-CZ" sz="12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Obrázek 7" descr="C:\Users\Jiří\AppData\Local\Microsoft\Windows\INetCache\Content.Word\nekde najit odkudcitovat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4" y="260648"/>
            <a:ext cx="5890111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89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iří\Desktop\Dějiny starověkého sportu I\3. hodina\rekonstrukce rhytonu z Hagia Triady (Ruben Santos) (Miller, 200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4680520" cy="65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Jiří\Desktop\Dějiny starověkého sportu I\3. hodina\steatitový vyřezávaný rhyton z Hagia Triady (Miller, 200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33" y="271190"/>
            <a:ext cx="2419350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8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iří\Desktop\Dějiny starověkého sportu I\3. hodina\Reliéf z poháru z Hagia Triady, 17. století př. Kr. (Matějček, 194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643698" cy="49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iří\Desktop\Dějiny starověkého sportu I\3. hodina\rhyton z paláce z Hagia Triady, nahoře boxer v přilbě s rukavicí na pravé ruce, kolem 1500 př. Kr. (Olivová, 198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6091"/>
            <a:ext cx="2256040" cy="67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718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501</Words>
  <Application>Microsoft Office PowerPoint</Application>
  <PresentationFormat>Předvádění na obrazovce (4:3)</PresentationFormat>
  <Paragraphs>175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Kréta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MYKÉNY</vt:lpstr>
      <vt:lpstr>Prezentace aplikace PowerPoint</vt:lpstr>
      <vt:lpstr>Prezentace aplikace PowerPoint</vt:lpstr>
      <vt:lpstr>Boj se zbraněmi</vt:lpstr>
      <vt:lpstr>Prezentace aplikace PowerPoint</vt:lpstr>
      <vt:lpstr>box</vt:lpstr>
      <vt:lpstr>zápas</vt:lpstr>
      <vt:lpstr>běh</vt:lpstr>
      <vt:lpstr>oštěp</vt:lpstr>
      <vt:lpstr>disk</vt:lpstr>
      <vt:lpstr>luk</vt:lpstr>
      <vt:lpstr>Hod kopím</vt:lpstr>
      <vt:lpstr>Prezentace aplikace PowerPoint</vt:lpstr>
      <vt:lpstr>Odyssea</vt:lpstr>
      <vt:lpstr>Přechod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Kréta a Mykény</dc:title>
  <dc:creator>Jiří Kouřil</dc:creator>
  <cp:lastModifiedBy>Jiří Kouřil</cp:lastModifiedBy>
  <cp:revision>9</cp:revision>
  <dcterms:created xsi:type="dcterms:W3CDTF">2015-10-20T14:21:28Z</dcterms:created>
  <dcterms:modified xsi:type="dcterms:W3CDTF">2015-12-07T06:21:27Z</dcterms:modified>
</cp:coreProperties>
</file>