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85" r:id="rId4"/>
    <p:sldId id="260" r:id="rId5"/>
    <p:sldId id="292" r:id="rId6"/>
    <p:sldId id="293" r:id="rId7"/>
    <p:sldId id="287" r:id="rId8"/>
    <p:sldId id="288" r:id="rId9"/>
    <p:sldId id="289" r:id="rId10"/>
    <p:sldId id="290" r:id="rId11"/>
    <p:sldId id="291" r:id="rId12"/>
    <p:sldId id="258" r:id="rId13"/>
    <p:sldId id="286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6" r:id="rId26"/>
    <p:sldId id="307" r:id="rId27"/>
    <p:sldId id="311" r:id="rId28"/>
    <p:sldId id="308" r:id="rId29"/>
    <p:sldId id="312" r:id="rId30"/>
    <p:sldId id="262" r:id="rId31"/>
    <p:sldId id="267" r:id="rId32"/>
    <p:sldId id="315" r:id="rId33"/>
    <p:sldId id="270" r:id="rId34"/>
    <p:sldId id="269" r:id="rId35"/>
    <p:sldId id="321" r:id="rId36"/>
    <p:sldId id="313" r:id="rId37"/>
    <p:sldId id="314" r:id="rId38"/>
    <p:sldId id="316" r:id="rId39"/>
    <p:sldId id="317" r:id="rId40"/>
    <p:sldId id="318" r:id="rId41"/>
    <p:sldId id="319" r:id="rId42"/>
    <p:sldId id="272" r:id="rId43"/>
    <p:sldId id="320" r:id="rId44"/>
    <p:sldId id="309" r:id="rId45"/>
    <p:sldId id="271" r:id="rId46"/>
    <p:sldId id="273" r:id="rId47"/>
    <p:sldId id="322" r:id="rId48"/>
    <p:sldId id="323" r:id="rId49"/>
    <p:sldId id="276" r:id="rId50"/>
    <p:sldId id="277" r:id="rId51"/>
    <p:sldId id="324" r:id="rId52"/>
    <p:sldId id="325" r:id="rId53"/>
    <p:sldId id="326" r:id="rId54"/>
    <p:sldId id="278" r:id="rId55"/>
    <p:sldId id="264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2" autoAdjust="0"/>
    <p:restoredTop sz="94660"/>
  </p:normalViewPr>
  <p:slideViewPr>
    <p:cSldViewPr>
      <p:cViewPr>
        <p:scale>
          <a:sx n="70" d="100"/>
          <a:sy n="70" d="100"/>
        </p:scale>
        <p:origin x="-1392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2.wdp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.wdp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microsoft.com/office/2007/relationships/hdphoto" Target="../media/hdphoto5.wdp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microsoft.com/office/2007/relationships/hdphoto" Target="../media/hdphoto6.wdp"/><Relationship Id="rId10" Type="http://schemas.openxmlformats.org/officeDocument/2006/relationships/image" Target="../media/image63.jpeg"/><Relationship Id="rId4" Type="http://schemas.openxmlformats.org/officeDocument/2006/relationships/image" Target="../media/image60.jpeg"/><Relationship Id="rId9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1.wdp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microsoft.com/office/2007/relationships/hdphoto" Target="../media/hdphoto1.wdp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microsoft.com/office/2007/relationships/hdphoto" Target="../media/hdphoto1.wdp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-17331" y="188640"/>
            <a:ext cx="86937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b="1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Gymnický agón</a:t>
            </a:r>
            <a:endParaRPr lang="cs-CZ" sz="6000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aa\Desktop\leon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61" y="-32456"/>
            <a:ext cx="4022429" cy="331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4" descr="C:\Users\aaa\Desktop\dv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27929"/>
            <a:ext cx="3861549" cy="3092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Jiří\Desktop\Dějiny starověkého sportu I\zamarovsky1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61" y="3527929"/>
            <a:ext cx="4022429" cy="32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iří\Desktop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0894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iří\Desktop\Dějiny starověkého sportu I\sabl-hrdinove402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80" y="2636912"/>
            <a:ext cx="4114820" cy="42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iří\Desktop\Dějiny starověkého sportu I\miller3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605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39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Jiří\Desktop\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488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71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iří\Desktop\stažený soubor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4795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Jiří\Desktop\C5A_776-BC-first-Olympic-gam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88" y="2364903"/>
            <a:ext cx="4303057" cy="4493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729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" y="0"/>
            <a:ext cx="8892481" cy="1196752"/>
          </a:xfrm>
        </p:spPr>
        <p:txBody>
          <a:bodyPr/>
          <a:lstStyle/>
          <a:p>
            <a:r>
              <a:rPr lang="cs-CZ" b="1" i="1" dirty="0">
                <a:solidFill>
                  <a:schemeClr val="bg1"/>
                </a:solidFill>
              </a:rPr>
              <a:t>π</a:t>
            </a:r>
            <a:r>
              <a:rPr lang="cs-CZ" b="1" i="1" dirty="0" err="1">
                <a:solidFill>
                  <a:schemeClr val="bg1"/>
                </a:solidFill>
              </a:rPr>
              <a:t>έντ</a:t>
            </a:r>
            <a:r>
              <a:rPr lang="cs-CZ" b="1" i="1" dirty="0">
                <a:solidFill>
                  <a:schemeClr val="bg1"/>
                </a:solidFill>
              </a:rPr>
              <a:t>αϑλον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Jiří\Desktop\Antický sport\rigo - obr\j\frel-křs100XIV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65" y="1728747"/>
            <a:ext cx="2952328" cy="5031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963751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i="1" dirty="0" err="1" smtClean="0">
                <a:solidFill>
                  <a:schemeClr val="bg1"/>
                </a:solidFill>
              </a:rPr>
              <a:t>pente</a:t>
            </a:r>
            <a:r>
              <a:rPr lang="cs-CZ" sz="3200" b="1" dirty="0" smtClean="0">
                <a:solidFill>
                  <a:schemeClr val="bg1"/>
                </a:solidFill>
              </a:rPr>
              <a:t> + </a:t>
            </a:r>
            <a:r>
              <a:rPr lang="cs-CZ" sz="3200" b="1" i="1" dirty="0" err="1" smtClean="0">
                <a:solidFill>
                  <a:schemeClr val="bg1"/>
                </a:solidFill>
              </a:rPr>
              <a:t>áthlon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7" name="Picture 3" descr="C:\Users\Jiří\Desktop\Antický sport\rigo - obr\j\frel-přs80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1"/>
            <a:ext cx="2195736" cy="4361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iří\Desktop\Antický sport\rigo - obr\j\frel-přs80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3676"/>
            <a:ext cx="2771800" cy="4367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41566" y="5312522"/>
            <a:ext cx="2425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i="1" dirty="0" err="1" smtClean="0">
                <a:solidFill>
                  <a:schemeClr val="bg1"/>
                </a:solidFill>
              </a:rPr>
              <a:t>olympioníkés</a:t>
            </a:r>
            <a:endParaRPr lang="cs-CZ" sz="3200" b="1" i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97868" y="5301208"/>
            <a:ext cx="1099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</a:rPr>
              <a:t>Iáson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7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i="1" dirty="0" err="1">
                <a:solidFill>
                  <a:schemeClr val="bg1"/>
                </a:solidFill>
              </a:rPr>
              <a:t>δρόμος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36505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Aigína</a:t>
            </a:r>
            <a:r>
              <a:rPr lang="cs-CZ" dirty="0" smtClean="0">
                <a:solidFill>
                  <a:schemeClr val="bg1"/>
                </a:solidFill>
              </a:rPr>
              <a:t> 196,8 metrů,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Olympie 192,27 </a:t>
            </a:r>
            <a:r>
              <a:rPr lang="cs-CZ" dirty="0">
                <a:solidFill>
                  <a:schemeClr val="bg1"/>
                </a:solidFill>
              </a:rPr>
              <a:t>metrů,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Athény 184,9 metrů,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Isthmos </a:t>
            </a:r>
            <a:r>
              <a:rPr lang="cs-CZ" dirty="0">
                <a:solidFill>
                  <a:schemeClr val="bg1"/>
                </a:solidFill>
              </a:rPr>
              <a:t>181,2 metrů,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Delfy 177,6 metrů, 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Milétos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177,4 metrů, 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C:\Users\Jiří\Desktop\Antický sport\rigo - obr\olympie terk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26" y="3743086"/>
            <a:ext cx="4186350" cy="3126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06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iří\Desktop\Antický sport\rigo - obr\j\zamarovsky1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36" y="3117928"/>
            <a:ext cx="3960364" cy="3740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Jiří\Desktop\Antický sport\rigo - obr\j\miller3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76" y="1556792"/>
            <a:ext cx="4611322" cy="3122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Jiří\Desktop\Antický sport\rigo - obr\j\miller32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2050"/>
            <a:ext cx="2551645" cy="2909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1143000"/>
          </a:xfrm>
        </p:spPr>
        <p:txBody>
          <a:bodyPr/>
          <a:lstStyle/>
          <a:p>
            <a:r>
              <a:rPr lang="cs-CZ" b="1" i="1" dirty="0" smtClean="0">
                <a:solidFill>
                  <a:schemeClr val="bg1"/>
                </a:solidFill>
              </a:rPr>
              <a:t>halma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r>
              <a:rPr lang="cs-CZ" i="1" dirty="0" err="1" smtClean="0">
                <a:solidFill>
                  <a:schemeClr val="bg1"/>
                </a:solidFill>
              </a:rPr>
              <a:t>haltéres</a:t>
            </a:r>
            <a:r>
              <a:rPr lang="cs-CZ" i="1" dirty="0" smtClean="0">
                <a:solidFill>
                  <a:schemeClr val="bg1"/>
                </a:solidFill>
              </a:rPr>
              <a:t>, </a:t>
            </a:r>
            <a:r>
              <a:rPr lang="cs-CZ" i="1" dirty="0" err="1" smtClean="0">
                <a:solidFill>
                  <a:schemeClr val="bg1"/>
                </a:solidFill>
              </a:rPr>
              <a:t>batér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skamma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  <a:r>
              <a:rPr lang="cs-CZ" i="1" dirty="0" smtClean="0">
                <a:solidFill>
                  <a:schemeClr val="bg1"/>
                </a:solidFill>
              </a:rPr>
              <a:t> kánon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aulétés</a:t>
            </a:r>
            <a:endParaRPr lang="cs-CZ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800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2400" i="1" dirty="0" smtClean="0">
                <a:solidFill>
                  <a:schemeClr val="bg1"/>
                </a:solidFill>
              </a:rPr>
              <a:t>„</a:t>
            </a:r>
            <a:r>
              <a:rPr lang="cs-CZ" sz="2400" i="1" dirty="0" err="1" smtClean="0">
                <a:solidFill>
                  <a:schemeClr val="bg1"/>
                </a:solidFill>
              </a:rPr>
              <a:t>Chionis</a:t>
            </a:r>
            <a:r>
              <a:rPr lang="cs-CZ" sz="2400" i="1" dirty="0" smtClean="0">
                <a:solidFill>
                  <a:schemeClr val="bg1"/>
                </a:solidFill>
              </a:rPr>
              <a:t> ze Sparty zvítězil v běhu na jeden stadión,</a:t>
            </a:r>
            <a:endParaRPr lang="cs-CZ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2400" i="1" dirty="0" smtClean="0">
                <a:solidFill>
                  <a:schemeClr val="bg1"/>
                </a:solidFill>
              </a:rPr>
              <a:t>dovedl také skočit do dálky dvaapadesát stop.“  </a:t>
            </a:r>
            <a:r>
              <a:rPr lang="cs-CZ" sz="2400" dirty="0" smtClean="0">
                <a:solidFill>
                  <a:schemeClr val="bg1"/>
                </a:solidFill>
              </a:rPr>
              <a:t>(16,66 m)</a:t>
            </a:r>
          </a:p>
          <a:p>
            <a:pPr marL="0" indent="0">
              <a:buNone/>
            </a:pPr>
            <a:endParaRPr lang="cs-CZ" sz="800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skok s rozběhem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dirty="0" smtClean="0">
                <a:solidFill>
                  <a:schemeClr val="bg1"/>
                </a:solidFill>
              </a:rPr>
              <a:t> skok z místa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dirty="0" smtClean="0">
                <a:solidFill>
                  <a:schemeClr val="bg1"/>
                </a:solidFill>
              </a:rPr>
              <a:t> trojskok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dirty="0" smtClean="0">
                <a:solidFill>
                  <a:schemeClr val="bg1"/>
                </a:solidFill>
              </a:rPr>
              <a:t> součet délek jednotlivých skoků? </a:t>
            </a: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4103" name="Picture 7" descr="C:\Users\Jiří\Desktop\Antický sport\rigo - obr\j\miller67b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" y="4646803"/>
            <a:ext cx="9156762" cy="2195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6" descr="C:\Users\Jiří\Desktop\Antický sport\rigo - obr\j\miller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-11862"/>
            <a:ext cx="3109245" cy="1574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0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iří\Desktop\Antický sport\rigo - obr\j\miller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28" y="11818"/>
            <a:ext cx="1904480" cy="1811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iří\Desktop\Antický sport\rigo - obr\j\miller65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7" y="2169386"/>
            <a:ext cx="2806307" cy="1729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Jiří\Desktop\Antický sport\rigo - obr\j\miller65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71" y="2205356"/>
            <a:ext cx="2298700" cy="1792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Jiří\Desktop\Antický sport\rigo - obr\j\miller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71" y="4149081"/>
            <a:ext cx="2542879" cy="2638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Jiří\Desktop\Antický sport\rigo - obr\j\newby77 jp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4149081"/>
            <a:ext cx="2925763" cy="271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Jiří\Desktop\Antický sport\rigo - obr\j\olivova,sah115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" y="4149081"/>
            <a:ext cx="3670300" cy="2691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Jiří\Desktop\Antický sport\rigo - obr\j\zamarovsky164.jpg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" y="1819639"/>
            <a:ext cx="3732995" cy="1874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iří\Desktop\images (2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2" y="112727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59216" cy="1143000"/>
          </a:xfrm>
        </p:spPr>
        <p:txBody>
          <a:bodyPr/>
          <a:lstStyle/>
          <a:p>
            <a:r>
              <a:rPr lang="cs-CZ" b="1" i="1" dirty="0" smtClean="0">
                <a:solidFill>
                  <a:schemeClr val="bg1"/>
                </a:solidFill>
              </a:rPr>
              <a:t>akon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apótomeus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smtClean="0">
                <a:solidFill>
                  <a:schemeClr val="bg1"/>
                </a:solidFill>
              </a:rPr>
              <a:t>doros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2417" y="1196752"/>
            <a:ext cx="8460431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>
                <a:solidFill>
                  <a:schemeClr val="bg1"/>
                </a:solidFill>
              </a:rPr>
              <a:t>t</a:t>
            </a:r>
            <a:r>
              <a:rPr lang="cs-CZ" dirty="0" smtClean="0">
                <a:solidFill>
                  <a:schemeClr val="bg1"/>
                </a:solidFill>
              </a:rPr>
              <a:t>opol/ jasan</a:t>
            </a:r>
          </a:p>
          <a:p>
            <a:pPr marL="0" indent="0" algn="ctr">
              <a:buNone/>
            </a:pPr>
            <a:r>
              <a:rPr lang="cs-CZ" dirty="0" smtClean="0">
                <a:solidFill>
                  <a:schemeClr val="bg1"/>
                </a:solidFill>
              </a:rPr>
              <a:t>120-150 cm</a:t>
            </a:r>
          </a:p>
          <a:p>
            <a:pPr marL="0" indent="0" algn="ctr">
              <a:buNone/>
            </a:pPr>
            <a:r>
              <a:rPr lang="cs-CZ" dirty="0" smtClean="0">
                <a:solidFill>
                  <a:schemeClr val="bg1"/>
                </a:solidFill>
              </a:rPr>
              <a:t>4-5 druhů </a:t>
            </a:r>
          </a:p>
          <a:p>
            <a:pPr marL="0" indent="0" algn="ctr">
              <a:buNone/>
            </a:pPr>
            <a:r>
              <a:rPr lang="cs-CZ" i="1" dirty="0" err="1" smtClean="0">
                <a:solidFill>
                  <a:schemeClr val="bg1"/>
                </a:solidFill>
              </a:rPr>
              <a:t>ankyle</a:t>
            </a:r>
            <a:endParaRPr lang="cs-CZ" i="1" dirty="0">
              <a:solidFill>
                <a:schemeClr val="bg1"/>
              </a:solidFill>
            </a:endParaRPr>
          </a:p>
        </p:txBody>
      </p:sp>
      <p:pic>
        <p:nvPicPr>
          <p:cNvPr id="5132" name="Picture 12" descr="C:\Users\Jiří\Desktop\Antický sport\rigo - obr\j\zamarovsky1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05329"/>
            <a:ext cx="2511239" cy="3095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Jiří\Desktop\Antický sport\rigo - obr\j\sabl-hrdinove402L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2627782" cy="5138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iří\Desktop\Antický sport\rigo - obr\j\frel-křs100XX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2123728" cy="5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9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-17331" y="188640"/>
            <a:ext cx="86937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běžecký </a:t>
            </a:r>
            <a:r>
              <a:rPr lang="cs-CZ" sz="6000" b="1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agón</a:t>
            </a:r>
            <a:endParaRPr lang="cs-CZ" sz="6000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-34099" y="1287542"/>
            <a:ext cx="9144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i="1" dirty="0" err="1">
                <a:solidFill>
                  <a:schemeClr val="bg1"/>
                </a:solidFill>
              </a:rPr>
              <a:t>στάδιοδρόμος</a:t>
            </a:r>
            <a:r>
              <a:rPr lang="cs-CZ" sz="3200" b="1" dirty="0" smtClean="0">
                <a:solidFill>
                  <a:schemeClr val="bg1"/>
                </a:solidFill>
              </a:rPr>
              <a:t>, </a:t>
            </a:r>
            <a:r>
              <a:rPr lang="cs-CZ" sz="3200" b="1" i="1" dirty="0" err="1">
                <a:solidFill>
                  <a:schemeClr val="bg1"/>
                </a:solidFill>
              </a:rPr>
              <a:t>δρόμος</a:t>
            </a:r>
            <a:r>
              <a:rPr lang="cs-CZ" sz="3200" b="1" dirty="0" smtClean="0">
                <a:solidFill>
                  <a:schemeClr val="bg1"/>
                </a:solidFill>
              </a:rPr>
              <a:t>, </a:t>
            </a:r>
            <a:r>
              <a:rPr lang="cs-CZ" sz="3200" b="1" i="1" dirty="0" err="1" smtClean="0">
                <a:solidFill>
                  <a:schemeClr val="bg1"/>
                </a:solidFill>
              </a:rPr>
              <a:t>στάδιον</a:t>
            </a:r>
            <a:r>
              <a:rPr lang="cs-CZ" sz="3200" b="1" i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smtClean="0">
                <a:solidFill>
                  <a:schemeClr val="bg1"/>
                </a:solidFill>
              </a:rPr>
              <a:t>(192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r>
              <a:rPr lang="el-GR" sz="3200" b="1" i="1" dirty="0" smtClean="0">
                <a:solidFill>
                  <a:schemeClr val="bg1"/>
                </a:solidFill>
              </a:rPr>
              <a:t>δίαυλος</a:t>
            </a:r>
            <a:r>
              <a:rPr lang="cs-CZ" sz="3200" b="1" i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smtClean="0">
                <a:solidFill>
                  <a:schemeClr val="bg1"/>
                </a:solidFill>
              </a:rPr>
              <a:t>(384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- dlouhé kroky s </a:t>
            </a:r>
            <a:r>
              <a:rPr lang="cs-CZ" sz="2800" dirty="0" err="1" smtClean="0">
                <a:solidFill>
                  <a:schemeClr val="bg1">
                    <a:lumMod val="95000"/>
                  </a:schemeClr>
                </a:solidFill>
              </a:rPr>
              <a:t>pitylizó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sz="2800" dirty="0" err="1" smtClean="0">
                <a:solidFill>
                  <a:schemeClr val="bg1">
                    <a:lumMod val="95000"/>
                  </a:schemeClr>
                </a:solidFill>
              </a:rPr>
              <a:t>pedanos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, paže, dlaně, </a:t>
            </a:r>
            <a:r>
              <a:rPr lang="cs-CZ" sz="2800" dirty="0" err="1" smtClean="0">
                <a:solidFill>
                  <a:schemeClr val="bg1">
                    <a:lumMod val="95000"/>
                  </a:schemeClr>
                </a:solidFill>
              </a:rPr>
              <a:t>předkl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cs-CZ" sz="28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- rozběhy</a:t>
            </a:r>
            <a:endParaRPr lang="cs-CZ" sz="2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sz="3200" b="1" i="1" dirty="0" smtClean="0">
                <a:solidFill>
                  <a:schemeClr val="bg1">
                    <a:lumMod val="95000"/>
                  </a:schemeClr>
                </a:solidFill>
              </a:rPr>
              <a:t>hippios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(769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 – </a:t>
            </a:r>
            <a:r>
              <a:rPr lang="cs-CZ" sz="3200" dirty="0" err="1">
                <a:solidFill>
                  <a:schemeClr val="bg1">
                    <a:lumMod val="95000"/>
                  </a:schemeClr>
                </a:solidFill>
              </a:rPr>
              <a:t>pan+pýth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.+</a:t>
            </a:r>
            <a:r>
              <a:rPr lang="cs-CZ" sz="3200" dirty="0" err="1">
                <a:solidFill>
                  <a:schemeClr val="bg1">
                    <a:lumMod val="95000"/>
                  </a:schemeClr>
                </a:solidFill>
              </a:rPr>
              <a:t>nemej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.+</a:t>
            </a:r>
            <a:r>
              <a:rPr lang="cs-CZ" sz="3200" dirty="0" err="1">
                <a:solidFill>
                  <a:schemeClr val="bg1">
                    <a:lumMod val="95000"/>
                  </a:schemeClr>
                </a:solidFill>
              </a:rPr>
              <a:t>isthm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cs-CZ" sz="3200" b="1" i="1" dirty="0" smtClean="0">
                <a:solidFill>
                  <a:schemeClr val="bg1"/>
                </a:solidFill>
              </a:rPr>
              <a:t>ὁπ</a:t>
            </a:r>
            <a:r>
              <a:rPr lang="cs-CZ" sz="3200" b="1" i="1" dirty="0" err="1" smtClean="0">
                <a:solidFill>
                  <a:schemeClr val="bg1"/>
                </a:solidFill>
              </a:rPr>
              <a:t>λείτης</a:t>
            </a:r>
            <a:r>
              <a:rPr lang="cs-CZ" sz="3200" b="1" i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smtClean="0">
                <a:solidFill>
                  <a:schemeClr val="bg1"/>
                </a:solidFill>
              </a:rPr>
              <a:t>(384, 769, 2662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) 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- štít+, Diův </a:t>
            </a:r>
            <a:r>
              <a:rPr lang="cs-CZ" sz="2800" dirty="0" err="1" smtClean="0">
                <a:solidFill>
                  <a:schemeClr val="bg1">
                    <a:lumMod val="95000"/>
                  </a:schemeClr>
                </a:solidFill>
              </a:rPr>
              <a:t>chr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., bez rozběhů</a:t>
            </a:r>
          </a:p>
          <a:p>
            <a:r>
              <a:rPr lang="el-GR" sz="3200" b="1" i="1" dirty="0" smtClean="0">
                <a:solidFill>
                  <a:schemeClr val="bg1"/>
                </a:solidFill>
              </a:rPr>
              <a:t>δ</a:t>
            </a:r>
            <a:r>
              <a:rPr lang="cs-CZ" sz="3200" b="1" i="1" dirty="0" err="1" smtClean="0">
                <a:solidFill>
                  <a:schemeClr val="bg1"/>
                </a:solidFill>
              </a:rPr>
              <a:t>όλιχοδρόμος</a:t>
            </a:r>
            <a:r>
              <a:rPr lang="cs-CZ" sz="3200" b="1" i="1" dirty="0" smtClean="0">
                <a:solidFill>
                  <a:schemeClr val="bg1"/>
                </a:solidFill>
              </a:rPr>
              <a:t>,</a:t>
            </a:r>
            <a:r>
              <a:rPr lang="cs-CZ" sz="3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sz="3200" b="1" i="1" dirty="0" err="1" smtClean="0">
                <a:solidFill>
                  <a:schemeClr val="bg1"/>
                </a:solidFill>
              </a:rPr>
              <a:t>δόλιχος</a:t>
            </a:r>
            <a:r>
              <a:rPr lang="cs-CZ" sz="3200" i="1" dirty="0" smtClean="0">
                <a:solidFill>
                  <a:schemeClr val="bg1"/>
                </a:solidFill>
              </a:rPr>
              <a:t> 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(1356-4615) </a:t>
            </a:r>
            <a:endParaRPr lang="cs-CZ" sz="3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sz="3200" b="1" i="1" dirty="0" err="1" smtClean="0">
                <a:solidFill>
                  <a:schemeClr val="bg1">
                    <a:lumMod val="95000"/>
                  </a:schemeClr>
                </a:solidFill>
              </a:rPr>
              <a:t>lampadédromia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cs-CZ" sz="3200" i="1" dirty="0" err="1">
                <a:solidFill>
                  <a:schemeClr val="bg1">
                    <a:lumMod val="95000"/>
                  </a:schemeClr>
                </a:solidFill>
              </a:rPr>
              <a:t>lampás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800, 1500, 2500; 10-48 čl.), </a:t>
            </a:r>
            <a:r>
              <a:rPr lang="cs-CZ" sz="2800" dirty="0" smtClean="0">
                <a:solidFill>
                  <a:schemeClr val="bg1">
                    <a:lumMod val="95000"/>
                  </a:schemeClr>
                </a:solidFill>
              </a:rPr>
              <a:t>Prométheus, Pan u Marathónu</a:t>
            </a:r>
            <a:endParaRPr lang="cs-CZ" sz="2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sz="3200" b="1" dirty="0" smtClean="0">
                <a:solidFill>
                  <a:schemeClr val="bg1">
                    <a:lumMod val="95000"/>
                  </a:schemeClr>
                </a:solidFill>
              </a:rPr>
              <a:t>překážkové běhy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, schody ….	</a:t>
            </a:r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     </a:t>
            </a:r>
          </a:p>
          <a:p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cs-CZ" sz="3200" dirty="0" smtClean="0">
                <a:solidFill>
                  <a:schemeClr val="bg1">
                    <a:lumMod val="95000"/>
                  </a:schemeClr>
                </a:solidFill>
              </a:rPr>
              <a:t>						   </a:t>
            </a:r>
            <a:r>
              <a:rPr lang="cs-CZ" sz="36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τρι</a:t>
            </a:r>
            <a:r>
              <a:rPr lang="cs-CZ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αστής</a:t>
            </a:r>
            <a:r>
              <a:rPr lang="cs-CZ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16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Jiří\Desktop\Antický sport\rigo - obr\j\olivova,sah1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2" y="36388"/>
            <a:ext cx="4141257" cy="2821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Jiří\Desktop\Antický sport\rigo - obr\j\zamarovsky1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72893"/>
            <a:ext cx="3920898" cy="2816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Jiří\Desktop\Antický sport\rigo - obr\j\zamarovsky1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86102"/>
            <a:ext cx="2915816" cy="2471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Jiří\Desktop\images (1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33526"/>
            <a:ext cx="2952750" cy="15525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4" descr="C:\Users\Jiří\Desktop\Javeli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29" y="-28082"/>
            <a:ext cx="2543175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9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5220072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hod diskem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r>
              <a:rPr lang="cs-CZ" i="1" dirty="0" err="1" smtClean="0">
                <a:solidFill>
                  <a:schemeClr val="bg1"/>
                </a:solidFill>
              </a:rPr>
              <a:t>diskos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i="1" dirty="0" err="1" smtClean="0">
                <a:solidFill>
                  <a:schemeClr val="bg1"/>
                </a:solidFill>
              </a:rPr>
              <a:t>balbis</a:t>
            </a:r>
            <a:endParaRPr lang="cs-CZ" i="1" dirty="0" smtClean="0">
              <a:solidFill>
                <a:schemeClr val="bg1"/>
              </a:solidFill>
            </a:endParaRPr>
          </a:p>
          <a:p>
            <a:r>
              <a:rPr lang="cs-CZ" i="1" dirty="0" smtClean="0">
                <a:solidFill>
                  <a:schemeClr val="bg1"/>
                </a:solidFill>
              </a:rPr>
              <a:t>pokladnice </a:t>
            </a:r>
            <a:r>
              <a:rPr lang="cs-CZ" i="1" dirty="0" err="1" smtClean="0">
                <a:solidFill>
                  <a:schemeClr val="bg1"/>
                </a:solidFill>
              </a:rPr>
              <a:t>Sikyónských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otočka?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 hodu kamenem --- Platón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Jiří\Desktop\Antický sport\rigo - obr\100_3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240360" cy="2430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7" name="Picture 9" descr="C:\Users\Jiří\Desktop\Antický sport\rigo - obr\j\oliva-sparta160XLII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1448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47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Jiří\Desktop\Antický sport\rigo - obr\j\zamarovsky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" y="0"/>
            <a:ext cx="4408791" cy="3167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Jiří\Desktop\Antický sport\rigo - obr\j\olivova,sah1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3005344" cy="3167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Jiří\Desktop\Antický sport\rigo - obr\j\oliva128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01" y="2114542"/>
            <a:ext cx="4621213" cy="4748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3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274638"/>
            <a:ext cx="5580112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Xenofón z Korintu?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824"/>
            <a:ext cx="5652120" cy="4237931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464-460 př. Kr. </a:t>
            </a:r>
          </a:p>
          <a:p>
            <a:pPr marL="457200" lvl="1" indent="0">
              <a:buNone/>
            </a:pPr>
            <a:r>
              <a:rPr lang="cs-CZ" b="1" dirty="0">
                <a:solidFill>
                  <a:schemeClr val="bg1"/>
                </a:solidFill>
              </a:rPr>
              <a:t>	</a:t>
            </a:r>
            <a:r>
              <a:rPr lang="cs-CZ" b="1" dirty="0" smtClean="0">
                <a:solidFill>
                  <a:schemeClr val="bg1"/>
                </a:solidFill>
              </a:rPr>
              <a:t>	→ 79.-80. OH</a:t>
            </a:r>
          </a:p>
          <a:p>
            <a:pPr marL="457200" lvl="1" indent="0">
              <a:buNone/>
            </a:pPr>
            <a:endParaRPr lang="cs-CZ" sz="1000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Xenofón: </a:t>
            </a:r>
          </a:p>
          <a:p>
            <a:pPr lvl="2"/>
            <a:r>
              <a:rPr lang="cs-CZ" sz="2800" b="1" dirty="0" smtClean="0">
                <a:solidFill>
                  <a:schemeClr val="bg1"/>
                </a:solidFill>
              </a:rPr>
              <a:t>79. OH </a:t>
            </a:r>
          </a:p>
          <a:p>
            <a:pPr marL="1371600" lvl="3" indent="0">
              <a:buNone/>
            </a:pPr>
            <a:r>
              <a:rPr lang="cs-CZ" sz="2800" b="1" dirty="0" smtClean="0">
                <a:solidFill>
                  <a:schemeClr val="bg1"/>
                </a:solidFill>
              </a:rPr>
              <a:t>- </a:t>
            </a:r>
            <a:r>
              <a:rPr lang="cs-CZ" sz="2800" b="1" i="1" dirty="0" smtClean="0">
                <a:solidFill>
                  <a:schemeClr val="bg1"/>
                </a:solidFill>
              </a:rPr>
              <a:t>dromos</a:t>
            </a:r>
            <a:r>
              <a:rPr lang="cs-CZ" sz="2800" b="1" dirty="0" smtClean="0">
                <a:solidFill>
                  <a:schemeClr val="bg1"/>
                </a:solidFill>
              </a:rPr>
              <a:t> + </a:t>
            </a:r>
            <a:r>
              <a:rPr lang="cs-CZ" sz="2800" b="1" i="1" dirty="0" smtClean="0">
                <a:solidFill>
                  <a:schemeClr val="bg1"/>
                </a:solidFill>
              </a:rPr>
              <a:t>pentathlon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endParaRPr lang="cs-CZ" sz="2800" b="1" dirty="0" smtClean="0">
              <a:solidFill>
                <a:schemeClr val="bg1"/>
              </a:solidFill>
            </a:endParaRPr>
          </a:p>
          <a:p>
            <a:pPr lvl="2"/>
            <a:r>
              <a:rPr lang="cs-CZ" sz="2800" b="1" i="1" dirty="0" smtClean="0">
                <a:solidFill>
                  <a:schemeClr val="bg1"/>
                </a:solidFill>
              </a:rPr>
              <a:t>epiníkie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Picture 6" descr="C:\Users\Jiří\Desktop\Antický sport\rigo - obr\j\frel-křs100XIVjp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79" y="260648"/>
            <a:ext cx="3718042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6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5436096" cy="1143000"/>
          </a:xfrm>
        </p:spPr>
        <p:txBody>
          <a:bodyPr/>
          <a:lstStyle/>
          <a:p>
            <a:r>
              <a:rPr lang="cs-CZ" b="1" i="1" dirty="0">
                <a:solidFill>
                  <a:schemeClr val="bg1"/>
                </a:solidFill>
              </a:rPr>
              <a:t>π</a:t>
            </a:r>
            <a:r>
              <a:rPr lang="cs-CZ" b="1" i="1" dirty="0" err="1">
                <a:solidFill>
                  <a:schemeClr val="bg1"/>
                </a:solidFill>
              </a:rPr>
              <a:t>άλη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viz dále</a:t>
            </a:r>
            <a:endParaRPr lang="cs-CZ" i="1" dirty="0">
              <a:solidFill>
                <a:schemeClr val="bg1"/>
              </a:solidFill>
            </a:endParaRPr>
          </a:p>
        </p:txBody>
      </p:sp>
      <p:pic>
        <p:nvPicPr>
          <p:cNvPr id="8195" name="Picture 3" descr="C:\Users\Jiří\Desktop\Antický sport\rigo - obr\j\osborne128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4044185"/>
            <a:ext cx="3927174" cy="2813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Jiří\Desktop\Antický sport\rigo - obr\j\frel-řvCL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80" y="404664"/>
            <a:ext cx="3240360" cy="3197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Jiří\Desktop\Antický sport\rigo - obr\j\zamarovsky1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523940" cy="2795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pořadí disciplín?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různé teorie</a:t>
            </a:r>
          </a:p>
          <a:p>
            <a:r>
              <a:rPr lang="cs-CZ" b="1" i="1" dirty="0" smtClean="0">
                <a:solidFill>
                  <a:schemeClr val="bg1"/>
                </a:solidFill>
              </a:rPr>
              <a:t>palé </a:t>
            </a:r>
            <a:r>
              <a:rPr lang="cs-CZ" b="1" dirty="0" smtClean="0">
                <a:solidFill>
                  <a:schemeClr val="bg1"/>
                </a:solidFill>
              </a:rPr>
              <a:t>(</a:t>
            </a:r>
            <a:r>
              <a:rPr lang="cs-CZ" b="1" i="1" dirty="0" smtClean="0">
                <a:solidFill>
                  <a:schemeClr val="bg1"/>
                </a:solidFill>
              </a:rPr>
              <a:t>dromos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smtClean="0">
                <a:solidFill>
                  <a:schemeClr val="bg1"/>
                </a:solidFill>
              </a:rPr>
              <a:t>halma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smtClean="0">
                <a:solidFill>
                  <a:schemeClr val="bg1"/>
                </a:solidFill>
              </a:rPr>
              <a:t>akon</a:t>
            </a:r>
            <a:r>
              <a:rPr lang="cs-CZ" b="1" dirty="0" smtClean="0">
                <a:solidFill>
                  <a:schemeClr val="bg1"/>
                </a:solidFill>
              </a:rPr>
              <a:t> a hod diskem?)</a:t>
            </a:r>
          </a:p>
          <a:p>
            <a:pPr lvl="1"/>
            <a:r>
              <a:rPr lang="cs-CZ" b="1" i="1" dirty="0" smtClean="0">
                <a:solidFill>
                  <a:schemeClr val="bg1"/>
                </a:solidFill>
              </a:rPr>
              <a:t>dromos</a:t>
            </a:r>
            <a:r>
              <a:rPr lang="cs-CZ" b="1" dirty="0" smtClean="0">
                <a:solidFill>
                  <a:schemeClr val="bg1"/>
                </a:solidFill>
              </a:rPr>
              <a:t> + </a:t>
            </a:r>
            <a:r>
              <a:rPr lang="cs-CZ" b="1" i="1" dirty="0" smtClean="0">
                <a:solidFill>
                  <a:schemeClr val="bg1"/>
                </a:solidFill>
              </a:rPr>
              <a:t>halma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b="1" dirty="0" smtClean="0">
                <a:solidFill>
                  <a:schemeClr val="bg1"/>
                </a:solidFill>
              </a:rPr>
              <a:t> hod diskem + </a:t>
            </a:r>
            <a:r>
              <a:rPr lang="cs-CZ" b="1" i="1" dirty="0" smtClean="0">
                <a:solidFill>
                  <a:schemeClr val="bg1"/>
                </a:solidFill>
              </a:rPr>
              <a:t>palé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el-GR" b="1" dirty="0" smtClean="0">
                <a:solidFill>
                  <a:schemeClr val="bg1"/>
                </a:solidFill>
              </a:rPr>
              <a:t>ν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i="1" dirty="0" smtClean="0">
                <a:solidFill>
                  <a:schemeClr val="bg1"/>
                </a:solidFill>
              </a:rPr>
              <a:t>akon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vítěz 2-3(+) vítězství; při shodě </a:t>
            </a:r>
            <a:r>
              <a:rPr lang="cs-CZ" b="1" i="1" dirty="0" smtClean="0">
                <a:solidFill>
                  <a:schemeClr val="bg1"/>
                </a:solidFill>
              </a:rPr>
              <a:t>palé</a:t>
            </a:r>
          </a:p>
          <a:p>
            <a:r>
              <a:rPr lang="cs-CZ" b="1" dirty="0">
                <a:solidFill>
                  <a:schemeClr val="bg1"/>
                </a:solidFill>
              </a:rPr>
              <a:t>t</a:t>
            </a:r>
            <a:r>
              <a:rPr lang="cs-CZ" b="1" dirty="0" smtClean="0">
                <a:solidFill>
                  <a:schemeClr val="bg1"/>
                </a:solidFill>
              </a:rPr>
              <a:t>ěžko 2 disciplíny stejného typu za sebou (velké zvýhodnění pro daný typ </a:t>
            </a:r>
            <a:r>
              <a:rPr lang="cs-CZ" b="1" i="1" dirty="0" err="1" smtClean="0">
                <a:solidFill>
                  <a:schemeClr val="bg1"/>
                </a:solidFill>
              </a:rPr>
              <a:t>athlétai</a:t>
            </a:r>
            <a:r>
              <a:rPr lang="cs-CZ" b="1" i="1" dirty="0" smtClean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+ slabší výkon ve skoku, kdyby následoval hned po běhu …)</a:t>
            </a:r>
          </a:p>
          <a:p>
            <a:r>
              <a:rPr lang="cs-CZ" b="1" i="1" dirty="0" smtClean="0">
                <a:solidFill>
                  <a:schemeClr val="bg1"/>
                </a:solidFill>
              </a:rPr>
              <a:t>dromos</a:t>
            </a:r>
          </a:p>
          <a:p>
            <a:pPr lvl="1"/>
            <a:r>
              <a:rPr lang="cs-CZ" b="1" i="1" dirty="0">
                <a:solidFill>
                  <a:schemeClr val="bg1"/>
                </a:solidFill>
              </a:rPr>
              <a:t>a</a:t>
            </a:r>
            <a:r>
              <a:rPr lang="cs-CZ" b="1" i="1" dirty="0" smtClean="0">
                <a:solidFill>
                  <a:schemeClr val="bg1"/>
                </a:solidFill>
              </a:rPr>
              <a:t>reté </a:t>
            </a:r>
            <a:r>
              <a:rPr lang="cs-CZ" b="1" dirty="0" smtClean="0">
                <a:solidFill>
                  <a:schemeClr val="bg1"/>
                </a:solidFill>
              </a:rPr>
              <a:t>a spravedlnost při </a:t>
            </a:r>
            <a:r>
              <a:rPr lang="cs-CZ" b="1" i="1" dirty="0" smtClean="0">
                <a:solidFill>
                  <a:schemeClr val="bg1"/>
                </a:solidFill>
              </a:rPr>
              <a:t>agónu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název OH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významný vojensko-politicky po hoplítské reformě (x </a:t>
            </a:r>
            <a:r>
              <a:rPr lang="cs-CZ" b="1" i="1" dirty="0" smtClean="0">
                <a:solidFill>
                  <a:schemeClr val="bg1"/>
                </a:solidFill>
              </a:rPr>
              <a:t>Áthla </a:t>
            </a:r>
            <a:r>
              <a:rPr lang="cs-CZ" b="1" i="1" dirty="0" err="1" smtClean="0">
                <a:solidFill>
                  <a:schemeClr val="bg1"/>
                </a:solidFill>
              </a:rPr>
              <a:t>epi</a:t>
            </a:r>
            <a:r>
              <a:rPr lang="cs-CZ" b="1" i="1" dirty="0" smtClean="0">
                <a:solidFill>
                  <a:schemeClr val="bg1"/>
                </a:solidFill>
              </a:rPr>
              <a:t> </a:t>
            </a:r>
            <a:r>
              <a:rPr lang="cs-CZ" b="1" i="1" dirty="0" err="1" smtClean="0">
                <a:solidFill>
                  <a:schemeClr val="bg1"/>
                </a:solidFill>
              </a:rPr>
              <a:t>Patrokló</a:t>
            </a:r>
            <a:r>
              <a:rPr lang="cs-CZ" b="1" i="1" dirty="0" smtClean="0">
                <a:solidFill>
                  <a:schemeClr val="bg1"/>
                </a:solidFill>
              </a:rPr>
              <a:t>; aristeia</a:t>
            </a:r>
            <a:r>
              <a:rPr lang="cs-CZ" b="1" dirty="0" smtClean="0">
                <a:solidFill>
                  <a:schemeClr val="bg1"/>
                </a:solidFill>
              </a:rPr>
              <a:t>) </a:t>
            </a:r>
            <a:endParaRPr lang="cs-CZ" b="1" dirty="0">
              <a:solidFill>
                <a:schemeClr val="bg1"/>
              </a:solidFill>
            </a:endParaRPr>
          </a:p>
          <a:p>
            <a:endParaRPr lang="cs-CZ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pořadí disciplín?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0" y="2132856"/>
            <a:ext cx="9144000" cy="1108719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dromos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hod diskem, 3. </a:t>
            </a:r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akon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halma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palé</a:t>
            </a:r>
            <a:endParaRPr lang="cs-CZ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940" y="3749457"/>
            <a:ext cx="91330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Zápas je na posledním místě doložen, běh předpokládáme jako 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první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vzhledem k jeho významnosti,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 oštěpem 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vymykal lehkoatletické a rychlostní dvojici běh-skok, ale i silové dvojici hod diskem-zápas </a:t>
            </a: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endParaRPr lang="cs-CZ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také lepší volit dle svého určení disciplíny střídavě, ne za sebou ty, které zatěžují stejné tělesné partie, což staří Řekové jistě věděli. </a:t>
            </a:r>
            <a:endParaRPr lang="cs-CZ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022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58681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cs-CZ" sz="3200" b="1" dirty="0" err="1">
                <a:solidFill>
                  <a:schemeClr val="bg1"/>
                </a:solidFill>
              </a:rPr>
              <a:t>Lampis</a:t>
            </a:r>
            <a:r>
              <a:rPr lang="cs-CZ" sz="3200" b="1" dirty="0">
                <a:solidFill>
                  <a:schemeClr val="bg1"/>
                </a:solidFill>
              </a:rPr>
              <a:t> ze Sparty </a:t>
            </a:r>
            <a:endParaRPr lang="cs-CZ" sz="3200" b="1" dirty="0" smtClean="0">
              <a:solidFill>
                <a:schemeClr val="bg1"/>
              </a:solidFill>
            </a:endParaRPr>
          </a:p>
          <a:p>
            <a:endParaRPr lang="cs-CZ" sz="32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sz="3200" b="1" dirty="0" err="1">
                <a:solidFill>
                  <a:schemeClr val="bg1"/>
                </a:solidFill>
              </a:rPr>
              <a:t>Filombrotos</a:t>
            </a:r>
            <a:r>
              <a:rPr lang="cs-CZ" sz="3200" b="1" dirty="0">
                <a:solidFill>
                  <a:schemeClr val="bg1"/>
                </a:solidFill>
              </a:rPr>
              <a:t> ze Sparty (3x</a:t>
            </a:r>
            <a:r>
              <a:rPr lang="cs-CZ" sz="3200" b="1" dirty="0" smtClean="0">
                <a:solidFill>
                  <a:schemeClr val="bg1"/>
                </a:solidFill>
              </a:rPr>
              <a:t>)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sz="3200" b="1" dirty="0" err="1">
                <a:solidFill>
                  <a:schemeClr val="bg1"/>
                </a:solidFill>
              </a:rPr>
              <a:t>Eutelidás</a:t>
            </a:r>
            <a:r>
              <a:rPr lang="cs-CZ" sz="3200" b="1" dirty="0">
                <a:solidFill>
                  <a:schemeClr val="bg1"/>
                </a:solidFill>
              </a:rPr>
              <a:t> ze Sparty (dorostenec</a:t>
            </a:r>
            <a:r>
              <a:rPr lang="cs-CZ" sz="3200" b="1" dirty="0" smtClean="0">
                <a:solidFill>
                  <a:schemeClr val="bg1"/>
                </a:solidFill>
              </a:rPr>
              <a:t>)</a:t>
            </a:r>
          </a:p>
          <a:p>
            <a:pPr>
              <a:buFontTx/>
              <a:buChar char="-"/>
            </a:pPr>
            <a:endParaRPr lang="cs-CZ" sz="32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sz="3200" b="1" dirty="0" smtClean="0">
                <a:solidFill>
                  <a:schemeClr val="bg1"/>
                </a:solidFill>
              </a:rPr>
              <a:t>Ikkos </a:t>
            </a:r>
            <a:r>
              <a:rPr lang="cs-CZ" sz="3200" b="1" dirty="0">
                <a:solidFill>
                  <a:schemeClr val="bg1"/>
                </a:solidFill>
              </a:rPr>
              <a:t>z Tarentu </a:t>
            </a:r>
            <a:endParaRPr lang="cs-CZ" sz="3200" b="1" dirty="0" smtClean="0">
              <a:solidFill>
                <a:schemeClr val="bg1"/>
              </a:solidFill>
            </a:endParaRPr>
          </a:p>
          <a:p>
            <a:endParaRPr lang="cs-CZ" sz="32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sz="3200" b="1" dirty="0" err="1">
                <a:solidFill>
                  <a:schemeClr val="bg1"/>
                </a:solidFill>
              </a:rPr>
              <a:t>Xenofóntos</a:t>
            </a:r>
            <a:r>
              <a:rPr lang="cs-CZ" sz="3200" b="1" dirty="0">
                <a:solidFill>
                  <a:schemeClr val="bg1"/>
                </a:solidFill>
              </a:rPr>
              <a:t> z Korintu </a:t>
            </a:r>
          </a:p>
        </p:txBody>
      </p:sp>
      <p:pic>
        <p:nvPicPr>
          <p:cNvPr id="5" name="Picture 2" descr="C:\Users\Jiří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02591"/>
            <a:ext cx="4433235" cy="2055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iří\Desktop\453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91" y="620688"/>
            <a:ext cx="3085245" cy="5684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7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208" y="108565"/>
            <a:ext cx="8229600" cy="5289451"/>
          </a:xfrm>
        </p:spPr>
        <p:txBody>
          <a:bodyPr/>
          <a:lstStyle/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„Kdo má rychlé anebo vytrvalé nohy, je běžcem; kdo má sílu, jíž stiskne soupeře, je zápasníkem, a kdo umí soka zasáhnout silným úderem, je rohovníkem; kdo dokáže toto obojí, je </a:t>
            </a:r>
            <a:r>
              <a:rPr lang="cs-CZ" b="1" i="1" dirty="0" err="1">
                <a:solidFill>
                  <a:schemeClr val="bg1"/>
                </a:solidFill>
              </a:rPr>
              <a:t>pankratistou</a:t>
            </a:r>
            <a:r>
              <a:rPr lang="cs-CZ" b="1" i="1" dirty="0">
                <a:solidFill>
                  <a:schemeClr val="bg1"/>
                </a:solidFill>
              </a:rPr>
              <a:t>. Kdo je však ve všem mistr, je </a:t>
            </a:r>
            <a:r>
              <a:rPr lang="cs-CZ" b="1" i="1" dirty="0" smtClean="0">
                <a:solidFill>
                  <a:schemeClr val="bg1"/>
                </a:solidFill>
              </a:rPr>
              <a:t>pětibojařem.“</a:t>
            </a:r>
          </a:p>
          <a:p>
            <a:pPr marL="0" indent="0" algn="ctr">
              <a:buNone/>
            </a:pPr>
            <a:endParaRPr lang="cs-CZ" sz="200" b="1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dirty="0" smtClean="0">
                <a:solidFill>
                  <a:schemeClr val="bg1"/>
                </a:solidFill>
              </a:rPr>
              <a:t>(Aristotelés ze </a:t>
            </a:r>
            <a:r>
              <a:rPr lang="cs-CZ" b="1" dirty="0" err="1" smtClean="0">
                <a:solidFill>
                  <a:schemeClr val="bg1"/>
                </a:solidFill>
              </a:rPr>
              <a:t>Stageiry</a:t>
            </a:r>
            <a:r>
              <a:rPr lang="cs-CZ" b="1" dirty="0" smtClean="0">
                <a:solidFill>
                  <a:schemeClr val="bg1"/>
                </a:solidFill>
              </a:rPr>
              <a:t>)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Jiří\Desktop\pentathlon_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23954"/>
            <a:ext cx="6480720" cy="27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44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83264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b="1" i="1" dirty="0" smtClean="0">
                <a:solidFill>
                  <a:schemeClr val="bg1"/>
                </a:solidFill>
              </a:rPr>
              <a:t>Jeden pětibojař, kterému jeho spoluobčané stále vytýkali, že je zbabělý, odešel do ciziny, a když se po nějaké době vrátil, vychloubal se a tvrdil, že se vyznamenal v mnoha městech, na Rhodu, že se mu podařil dokonce takový skok, na jaký se nezmohl žádný olympijský vítěz. Dosvědčit to prý může každý, kdo u toho tenkrát byl, jestli sem náhodou přijede. Kdosi z posluchačů ho přerušil a vyzval ho: „Milý příteli, jestli je to pravda, nepotřebuješ žádné svědky; tady je Rhodos, tady skákej!“ </a:t>
            </a:r>
          </a:p>
          <a:p>
            <a:pPr marL="0" indent="0" algn="just">
              <a:buNone/>
            </a:pPr>
            <a:endParaRPr lang="cs-CZ" b="1" i="1" dirty="0" smtClean="0">
              <a:solidFill>
                <a:schemeClr val="bg1"/>
              </a:solidFill>
            </a:endParaRP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tato bajka ukazuje, že lze-li něco dokázat skutkem, je o tom každá řeč zbytečná.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Ezop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9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8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8686800" cy="61261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Koroibos z Élidy (1.)</a:t>
            </a:r>
          </a:p>
          <a:p>
            <a:endParaRPr lang="cs-CZ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Chionis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ze Sparty (29.)</a:t>
            </a:r>
          </a:p>
          <a:p>
            <a:pPr marL="0" indent="0">
              <a:buNone/>
            </a:pPr>
            <a:endParaRPr lang="cs-CZ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Fanás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z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Pellény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(67., 1t)</a:t>
            </a:r>
          </a:p>
          <a:p>
            <a:pPr marL="0" indent="0">
              <a:buNone/>
            </a:pPr>
            <a:endParaRPr lang="cs-CZ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Leonidás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z Rhodu (154., 4t)</a:t>
            </a:r>
          </a:p>
          <a:p>
            <a:pPr marL="0" indent="0">
              <a:buNone/>
            </a:pPr>
            <a:endParaRPr lang="cs-CZ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Hermogenés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z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Xanthu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(215., 2t)</a:t>
            </a:r>
          </a:p>
          <a:p>
            <a:endParaRPr lang="cs-CZ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Ladas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ze Sparty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Feidippidés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Filippidés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75856" y="4038517"/>
            <a:ext cx="56886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2200" b="1" i="1" dirty="0">
                <a:solidFill>
                  <a:srgbClr val="FFC000"/>
                </a:solidFill>
              </a:rPr>
              <a:t>„</a:t>
            </a:r>
            <a:r>
              <a:rPr lang="cs-CZ" sz="2200" b="1" i="1" dirty="0" err="1">
                <a:solidFill>
                  <a:srgbClr val="FFC000"/>
                </a:solidFill>
              </a:rPr>
              <a:t>Ladas</a:t>
            </a:r>
            <a:r>
              <a:rPr lang="cs-CZ" sz="2200" b="1" i="1" dirty="0">
                <a:solidFill>
                  <a:srgbClr val="FFC000"/>
                </a:solidFill>
              </a:rPr>
              <a:t> tak stadión proběhl, či spíše </a:t>
            </a:r>
            <a:r>
              <a:rPr lang="cs-CZ" sz="2200" b="1" i="1" dirty="0" err="1">
                <a:solidFill>
                  <a:srgbClr val="FFC000"/>
                </a:solidFill>
              </a:rPr>
              <a:t>prolét</a:t>
            </a:r>
            <a:r>
              <a:rPr lang="cs-CZ" sz="2200" b="1" i="1" dirty="0">
                <a:solidFill>
                  <a:srgbClr val="FFC000"/>
                </a:solidFill>
              </a:rPr>
              <a:t>,</a:t>
            </a:r>
            <a:endParaRPr lang="cs-CZ" sz="2200" b="1" dirty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cs-CZ" sz="2200" b="1" i="1" dirty="0">
                <a:solidFill>
                  <a:srgbClr val="FFC000"/>
                </a:solidFill>
              </a:rPr>
              <a:t>že není pro rychlost úžasnou slov;</a:t>
            </a:r>
            <a:endParaRPr lang="cs-CZ" sz="2200" b="1" dirty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cs-CZ" sz="2200" b="1" i="1" dirty="0">
                <a:solidFill>
                  <a:srgbClr val="FFC000"/>
                </a:solidFill>
              </a:rPr>
              <a:t>ještě zní v uších klepnutí závory, když </a:t>
            </a:r>
            <a:r>
              <a:rPr lang="cs-CZ" sz="2200" b="1" i="1" dirty="0" err="1">
                <a:solidFill>
                  <a:srgbClr val="FFC000"/>
                </a:solidFill>
              </a:rPr>
              <a:t>Ladas</a:t>
            </a:r>
            <a:r>
              <a:rPr lang="cs-CZ" sz="2200" b="1" i="1" dirty="0">
                <a:solidFill>
                  <a:srgbClr val="FFC000"/>
                </a:solidFill>
              </a:rPr>
              <a:t> už</a:t>
            </a:r>
            <a:endParaRPr lang="cs-CZ" sz="2200" b="1" dirty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cs-CZ" sz="2200" b="1" i="1" dirty="0">
                <a:solidFill>
                  <a:srgbClr val="FFC000"/>
                </a:solidFill>
              </a:rPr>
              <a:t>po věnci </a:t>
            </a:r>
            <a:r>
              <a:rPr lang="cs-CZ" sz="2200" b="1" i="1" dirty="0" err="1">
                <a:solidFill>
                  <a:srgbClr val="FFC000"/>
                </a:solidFill>
              </a:rPr>
              <a:t>natáh´dlaň</a:t>
            </a:r>
            <a:r>
              <a:rPr lang="cs-CZ" sz="2200" b="1" i="1" dirty="0">
                <a:solidFill>
                  <a:srgbClr val="FFC000"/>
                </a:solidFill>
              </a:rPr>
              <a:t> v posledním odrazu.“ </a:t>
            </a:r>
            <a:endParaRPr lang="cs-CZ" sz="2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Těžkoatletický agón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4104456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h</a:t>
            </a:r>
            <a:r>
              <a:rPr lang="cs-CZ" b="1" dirty="0" smtClean="0">
                <a:solidFill>
                  <a:schemeClr val="bg1"/>
                </a:solidFill>
              </a:rPr>
              <a:t>od diskem</a:t>
            </a:r>
          </a:p>
          <a:p>
            <a:r>
              <a:rPr lang="cs-CZ" b="1" dirty="0">
                <a:solidFill>
                  <a:schemeClr val="bg1"/>
                </a:solidFill>
              </a:rPr>
              <a:t>v</a:t>
            </a:r>
            <a:r>
              <a:rPr lang="cs-CZ" b="1" dirty="0" smtClean="0">
                <a:solidFill>
                  <a:schemeClr val="bg1"/>
                </a:solidFill>
              </a:rPr>
              <a:t>rh kamenem</a:t>
            </a:r>
          </a:p>
          <a:p>
            <a:r>
              <a:rPr lang="cs-CZ" b="1" dirty="0">
                <a:solidFill>
                  <a:schemeClr val="bg1"/>
                </a:solidFill>
              </a:rPr>
              <a:t>v</a:t>
            </a:r>
            <a:r>
              <a:rPr lang="cs-CZ" b="1" dirty="0" smtClean="0">
                <a:solidFill>
                  <a:schemeClr val="bg1"/>
                </a:solidFill>
              </a:rPr>
              <a:t>zpírání </a:t>
            </a:r>
          </a:p>
          <a:p>
            <a:r>
              <a:rPr lang="cs-CZ" b="1" dirty="0">
                <a:solidFill>
                  <a:schemeClr val="bg1"/>
                </a:solidFill>
              </a:rPr>
              <a:t>z</a:t>
            </a:r>
            <a:r>
              <a:rPr lang="cs-CZ" b="1" dirty="0" smtClean="0">
                <a:solidFill>
                  <a:schemeClr val="bg1"/>
                </a:solidFill>
              </a:rPr>
              <a:t>ápas</a:t>
            </a:r>
          </a:p>
          <a:p>
            <a:r>
              <a:rPr lang="cs-CZ" b="1" dirty="0">
                <a:solidFill>
                  <a:schemeClr val="bg1"/>
                </a:solidFill>
              </a:rPr>
              <a:t>b</a:t>
            </a:r>
            <a:r>
              <a:rPr lang="cs-CZ" b="1" dirty="0" smtClean="0">
                <a:solidFill>
                  <a:schemeClr val="bg1"/>
                </a:solidFill>
              </a:rPr>
              <a:t>ox</a:t>
            </a:r>
          </a:p>
          <a:p>
            <a:r>
              <a:rPr lang="cs-CZ" b="1" i="1" dirty="0">
                <a:solidFill>
                  <a:schemeClr val="bg1"/>
                </a:solidFill>
              </a:rPr>
              <a:t>p</a:t>
            </a:r>
            <a:r>
              <a:rPr lang="cs-CZ" b="1" i="1" dirty="0" smtClean="0">
                <a:solidFill>
                  <a:schemeClr val="bg1"/>
                </a:solidFill>
              </a:rPr>
              <a:t>ankration </a:t>
            </a:r>
            <a:endParaRPr lang="cs-CZ" b="1" i="1" dirty="0">
              <a:solidFill>
                <a:schemeClr val="bg1"/>
              </a:solidFill>
            </a:endParaRPr>
          </a:p>
        </p:txBody>
      </p:sp>
      <p:pic>
        <p:nvPicPr>
          <p:cNvPr id="4" name="Picture 5" descr="C:\Users\Jiří\Desktop\images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37240"/>
            <a:ext cx="5196254" cy="353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2268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i="1" dirty="0" smtClean="0">
                <a:solidFill>
                  <a:schemeClr val="bg1"/>
                </a:solidFill>
              </a:rPr>
              <a:t>π</a:t>
            </a:r>
            <a:r>
              <a:rPr lang="cs-CZ" i="1" dirty="0" err="1" smtClean="0">
                <a:solidFill>
                  <a:schemeClr val="bg1"/>
                </a:solidFill>
              </a:rPr>
              <a:t>υγμή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i="1" dirty="0" smtClean="0">
                <a:solidFill>
                  <a:schemeClr val="bg1"/>
                </a:solidFill>
              </a:rPr>
              <a:t>π</a:t>
            </a:r>
            <a:r>
              <a:rPr lang="cs-CZ" i="1" dirty="0" err="1" smtClean="0">
                <a:solidFill>
                  <a:schemeClr val="bg1"/>
                </a:solidFill>
              </a:rPr>
              <a:t>υγμ</a:t>
            </a:r>
            <a:r>
              <a:rPr lang="cs-CZ" i="1" dirty="0" smtClean="0">
                <a:solidFill>
                  <a:schemeClr val="bg1"/>
                </a:solidFill>
              </a:rPr>
              <a:t>αχία, </a:t>
            </a:r>
            <a:r>
              <a:rPr lang="cs-CZ" dirty="0" smtClean="0">
                <a:solidFill>
                  <a:schemeClr val="bg1"/>
                </a:solidFill>
              </a:rPr>
              <a:t>pýx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857403"/>
          </a:xfrm>
        </p:spPr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23. OH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Apollón, Hérakles, Théseus, </a:t>
            </a:r>
            <a:r>
              <a:rPr lang="cs-CZ" dirty="0" err="1" smtClean="0">
                <a:solidFill>
                  <a:schemeClr val="bg1"/>
                </a:solidFill>
              </a:rPr>
              <a:t>Polydeukés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kromě ran hlavou, na pohlavní orgány, držení a hmatů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klimax 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bez hmotnostních kategorií</a:t>
            </a:r>
            <a:endParaRPr lang="cs-CZ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měkké řemeny (</a:t>
            </a:r>
            <a:r>
              <a:rPr lang="cs-CZ" dirty="0" err="1" smtClean="0">
                <a:solidFill>
                  <a:schemeClr val="bg1"/>
                </a:solidFill>
              </a:rPr>
              <a:t>strofia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melichai</a:t>
            </a:r>
            <a:r>
              <a:rPr lang="cs-CZ" dirty="0" smtClean="0">
                <a:solidFill>
                  <a:schemeClr val="bg1"/>
                </a:solidFill>
              </a:rPr>
              <a:t>) – tvrdé řemeny (</a:t>
            </a:r>
            <a:r>
              <a:rPr lang="cs-CZ" dirty="0" err="1" smtClean="0">
                <a:solidFill>
                  <a:schemeClr val="bg1"/>
                </a:solidFill>
              </a:rPr>
              <a:t>sfaira</a:t>
            </a:r>
            <a:r>
              <a:rPr lang="cs-CZ" dirty="0" smtClean="0">
                <a:solidFill>
                  <a:schemeClr val="bg1"/>
                </a:solidFill>
              </a:rPr>
              <a:t>, 3 m) – „ostré řemeny“ (</a:t>
            </a:r>
            <a:r>
              <a:rPr lang="cs-CZ" dirty="0" err="1" smtClean="0">
                <a:solidFill>
                  <a:schemeClr val="bg1"/>
                </a:solidFill>
              </a:rPr>
              <a:t>oxeis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himantes</a:t>
            </a:r>
            <a:r>
              <a:rPr lang="cs-CZ" dirty="0" smtClean="0">
                <a:solidFill>
                  <a:schemeClr val="bg1"/>
                </a:solidFill>
              </a:rPr>
              <a:t>) – </a:t>
            </a:r>
            <a:r>
              <a:rPr lang="cs-CZ" dirty="0" err="1" smtClean="0">
                <a:solidFill>
                  <a:schemeClr val="bg1"/>
                </a:solidFill>
              </a:rPr>
              <a:t>caestus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caesta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ol</a:t>
            </a:r>
            <a:r>
              <a:rPr lang="cs-CZ" dirty="0" smtClean="0">
                <a:solidFill>
                  <a:schemeClr val="bg1"/>
                </a:solidFill>
              </a:rPr>
              <a:t>. kul. (</a:t>
            </a:r>
            <a:r>
              <a:rPr lang="cs-CZ" dirty="0" err="1" smtClean="0">
                <a:solidFill>
                  <a:schemeClr val="bg1"/>
                </a:solidFill>
              </a:rPr>
              <a:t>myrmékos</a:t>
            </a:r>
            <a:r>
              <a:rPr lang="cs-CZ" dirty="0" smtClean="0">
                <a:solidFill>
                  <a:schemeClr val="bg1"/>
                </a:solidFill>
              </a:rPr>
              <a:t>) – Řím</a:t>
            </a:r>
          </a:p>
          <a:p>
            <a:pPr>
              <a:buFontTx/>
              <a:buChar char="-"/>
            </a:pPr>
            <a:r>
              <a:rPr lang="cs-CZ" i="1" dirty="0" err="1">
                <a:solidFill>
                  <a:schemeClr val="bg1"/>
                </a:solidFill>
              </a:rPr>
              <a:t>skiamachein</a:t>
            </a:r>
            <a:r>
              <a:rPr lang="cs-CZ" dirty="0">
                <a:solidFill>
                  <a:schemeClr val="bg1"/>
                </a:solidFill>
              </a:rPr>
              <a:t> </a:t>
            </a:r>
            <a:endParaRPr lang="cs-CZ" dirty="0" smtClean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623731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rgbClr val="FFC000"/>
                </a:solidFill>
              </a:rPr>
              <a:t>Kreugás</a:t>
            </a:r>
            <a:r>
              <a:rPr lang="cs-CZ" sz="2800" b="1" dirty="0" smtClean="0">
                <a:solidFill>
                  <a:srgbClr val="FFC000"/>
                </a:solidFill>
              </a:rPr>
              <a:t> </a:t>
            </a:r>
            <a:r>
              <a:rPr lang="cs-CZ" sz="2800" b="1" dirty="0">
                <a:solidFill>
                  <a:srgbClr val="FFC000"/>
                </a:solidFill>
              </a:rPr>
              <a:t>vs. Damoxénos z Argu</a:t>
            </a:r>
          </a:p>
        </p:txBody>
      </p:sp>
    </p:spTree>
    <p:extLst>
      <p:ext uri="{BB962C8B-B14F-4D97-AF65-F5344CB8AC3E}">
        <p14:creationId xmlns:p14="http://schemas.microsoft.com/office/powerpoint/2010/main" val="30699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j\Kreugás z Epidamnu zvedá ruku a své břicho vystavuje ráně jeho soka Dámoxena ze Syrakús. Mramorova socha Canovy (1801, Vatikán) založená na příběhu Pausania (Miller, 2004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" y="0"/>
            <a:ext cx="4489720" cy="689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C:\Users\Jiří\Desktop\j\Dámoxenos ze Syrakús míří a připravuje svou ruku (s nataženými prsty) k fatálnímu úderu na břicho Krauga z Epidamnu. Mramorova socha Canovy (1801) založená na příběhu Pausania (Miller, 2004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9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7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„Jestliže, zápasníku, máš takový frňák, </a:t>
            </a:r>
            <a:r>
              <a:rPr lang="cs-CZ" b="1" i="1" dirty="0" smtClean="0">
                <a:solidFill>
                  <a:schemeClr val="bg1"/>
                </a:solidFill>
              </a:rPr>
              <a:t>pak nechoď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k studánce, také nehleď v hladinu průzračných vod.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Zemřeš jak Narcis i ty, jak jasně svůj obličej spatříš,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zemřeš, neboť se na smrt zošklivíš sobě ty sám</a:t>
            </a:r>
            <a:r>
              <a:rPr lang="cs-CZ" b="1" i="1" dirty="0" smtClean="0">
                <a:solidFill>
                  <a:schemeClr val="bg1"/>
                </a:solidFill>
              </a:rPr>
              <a:t>.“</a:t>
            </a:r>
          </a:p>
          <a:p>
            <a:pPr marL="0" indent="0" algn="ctr">
              <a:buNone/>
            </a:pPr>
            <a:endParaRPr lang="cs-CZ" sz="12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11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b="1" dirty="0" err="1" smtClean="0">
                <a:solidFill>
                  <a:schemeClr val="bg1"/>
                </a:solidFill>
              </a:rPr>
              <a:t>Pýthagorás</a:t>
            </a:r>
            <a:r>
              <a:rPr lang="cs-CZ" b="1" dirty="0" smtClean="0">
                <a:solidFill>
                  <a:schemeClr val="bg1"/>
                </a:solidFill>
              </a:rPr>
              <a:t> ze Samu (</a:t>
            </a:r>
            <a:r>
              <a:rPr lang="cs-CZ" b="1" dirty="0" err="1" smtClean="0">
                <a:solidFill>
                  <a:schemeClr val="bg1"/>
                </a:solidFill>
              </a:rPr>
              <a:t>fil</a:t>
            </a:r>
            <a:r>
              <a:rPr lang="cs-CZ" b="1" dirty="0" smtClean="0">
                <a:solidFill>
                  <a:schemeClr val="bg1"/>
                </a:solidFill>
              </a:rPr>
              <a:t>. ?)</a:t>
            </a:r>
          </a:p>
          <a:p>
            <a:pPr>
              <a:buFontTx/>
              <a:buChar char="-"/>
            </a:pPr>
            <a:r>
              <a:rPr lang="cs-CZ" b="1" dirty="0" err="1" smtClean="0">
                <a:solidFill>
                  <a:schemeClr val="bg1"/>
                </a:solidFill>
              </a:rPr>
              <a:t>Tísandros</a:t>
            </a:r>
            <a:r>
              <a:rPr lang="cs-CZ" b="1" dirty="0" smtClean="0">
                <a:solidFill>
                  <a:schemeClr val="bg1"/>
                </a:solidFill>
              </a:rPr>
              <a:t> z Naxu </a:t>
            </a:r>
            <a:r>
              <a:rPr lang="cs-CZ" b="1" i="1" dirty="0" smtClean="0">
                <a:solidFill>
                  <a:schemeClr val="bg1"/>
                </a:solidFill>
              </a:rPr>
              <a:t>(4x)</a:t>
            </a:r>
          </a:p>
          <a:p>
            <a:pPr>
              <a:buFontTx/>
              <a:buChar char="-"/>
            </a:pPr>
            <a:r>
              <a:rPr lang="cs-CZ" b="1" dirty="0" err="1">
                <a:solidFill>
                  <a:schemeClr val="bg1"/>
                </a:solidFill>
              </a:rPr>
              <a:t>Glaukos</a:t>
            </a:r>
            <a:r>
              <a:rPr lang="cs-CZ" b="1" dirty="0">
                <a:solidFill>
                  <a:schemeClr val="bg1"/>
                </a:solidFill>
              </a:rPr>
              <a:t> z </a:t>
            </a:r>
            <a:r>
              <a:rPr lang="cs-CZ" b="1" dirty="0" err="1" smtClean="0">
                <a:solidFill>
                  <a:schemeClr val="bg1"/>
                </a:solidFill>
              </a:rPr>
              <a:t>Karystu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(„</a:t>
            </a:r>
            <a:r>
              <a:rPr lang="cs-CZ" b="1" dirty="0">
                <a:solidFill>
                  <a:schemeClr val="bg1"/>
                </a:solidFill>
              </a:rPr>
              <a:t>boxer od pluhu</a:t>
            </a:r>
            <a:r>
              <a:rPr lang="cs-CZ" b="1" dirty="0" smtClean="0">
                <a:solidFill>
                  <a:schemeClr val="bg1"/>
                </a:solidFill>
              </a:rPr>
              <a:t>“)</a:t>
            </a:r>
          </a:p>
          <a:p>
            <a:pPr>
              <a:buFontTx/>
              <a:buChar char="-"/>
            </a:pPr>
            <a:r>
              <a:rPr lang="cs-CZ" b="1" dirty="0" err="1" smtClean="0">
                <a:solidFill>
                  <a:schemeClr val="bg1"/>
                </a:solidFill>
              </a:rPr>
              <a:t>Theagenés</a:t>
            </a:r>
            <a:r>
              <a:rPr lang="cs-CZ" b="1" dirty="0" smtClean="0">
                <a:solidFill>
                  <a:schemeClr val="bg1"/>
                </a:solidFill>
              </a:rPr>
              <a:t> z </a:t>
            </a:r>
            <a:r>
              <a:rPr lang="cs-CZ" b="1" dirty="0" err="1" smtClean="0">
                <a:solidFill>
                  <a:schemeClr val="bg1"/>
                </a:solidFill>
              </a:rPr>
              <a:t>Thasu</a:t>
            </a:r>
            <a:endParaRPr lang="cs-CZ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b="1" dirty="0" err="1" smtClean="0">
                <a:solidFill>
                  <a:schemeClr val="bg1"/>
                </a:solidFill>
              </a:rPr>
              <a:t>Diagorás</a:t>
            </a:r>
            <a:r>
              <a:rPr lang="cs-CZ" b="1" dirty="0" smtClean="0">
                <a:solidFill>
                  <a:schemeClr val="bg1"/>
                </a:solidFill>
              </a:rPr>
              <a:t> z Rhodu (smrt)</a:t>
            </a:r>
          </a:p>
          <a:p>
            <a:pPr lvl="1">
              <a:buFontTx/>
              <a:buChar char="-"/>
            </a:pPr>
            <a:r>
              <a:rPr lang="cs-CZ" b="1" dirty="0">
                <a:solidFill>
                  <a:schemeClr val="bg1"/>
                </a:solidFill>
              </a:rPr>
              <a:t>s</a:t>
            </a:r>
            <a:r>
              <a:rPr lang="cs-CZ" b="1" dirty="0" smtClean="0">
                <a:solidFill>
                  <a:schemeClr val="bg1"/>
                </a:solidFill>
              </a:rPr>
              <a:t>.: </a:t>
            </a:r>
            <a:r>
              <a:rPr lang="cs-CZ" b="1" dirty="0" err="1" smtClean="0">
                <a:solidFill>
                  <a:schemeClr val="bg1"/>
                </a:solidFill>
              </a:rPr>
              <a:t>Dámagétos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Akúsiláos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Dóreios</a:t>
            </a:r>
            <a:r>
              <a:rPr lang="cs-CZ" b="1" dirty="0" smtClean="0">
                <a:solidFill>
                  <a:schemeClr val="bg1"/>
                </a:solidFill>
              </a:rPr>
              <a:t>, v.: </a:t>
            </a:r>
            <a:r>
              <a:rPr lang="cs-CZ" b="1" dirty="0" err="1" smtClean="0">
                <a:solidFill>
                  <a:schemeClr val="bg1"/>
                </a:solidFill>
              </a:rPr>
              <a:t>Euklés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Peisirrhodos</a:t>
            </a:r>
            <a:endParaRPr lang="cs-CZ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b="1" dirty="0" smtClean="0">
                <a:solidFill>
                  <a:schemeClr val="bg1"/>
                </a:solidFill>
              </a:rPr>
              <a:t>Satyr z Élidy</a:t>
            </a:r>
          </a:p>
          <a:p>
            <a:pPr>
              <a:buFontTx/>
              <a:buChar char="-"/>
            </a:pPr>
            <a:r>
              <a:rPr lang="cs-CZ" b="1" dirty="0" err="1">
                <a:solidFill>
                  <a:schemeClr val="bg1"/>
                </a:solidFill>
              </a:rPr>
              <a:t>Dexippos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Dióxippos</a:t>
            </a:r>
            <a:r>
              <a:rPr lang="cs-CZ" b="1" dirty="0">
                <a:solidFill>
                  <a:schemeClr val="bg1"/>
                </a:solidFill>
              </a:rPr>
              <a:t>) z Athén</a:t>
            </a:r>
            <a:endParaRPr lang="cs-CZ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cs-CZ" b="1" dirty="0" err="1" smtClean="0">
                <a:solidFill>
                  <a:schemeClr val="bg1"/>
                </a:solidFill>
              </a:rPr>
              <a:t>Barasdatés</a:t>
            </a:r>
            <a:r>
              <a:rPr lang="cs-CZ" b="1" dirty="0" smtClean="0">
                <a:solidFill>
                  <a:schemeClr val="bg1"/>
                </a:solidFill>
              </a:rPr>
              <a:t> (</a:t>
            </a:r>
            <a:r>
              <a:rPr lang="cs-CZ" b="1" dirty="0" err="1" smtClean="0">
                <a:solidFill>
                  <a:schemeClr val="bg1"/>
                </a:solidFill>
              </a:rPr>
              <a:t>Varastadés</a:t>
            </a:r>
            <a:r>
              <a:rPr lang="cs-CZ" b="1" dirty="0" smtClean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7310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smtClean="0">
                <a:solidFill>
                  <a:schemeClr val="bg1"/>
                </a:solidFill>
              </a:rPr>
              <a:t>„Zohavený zápasník“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b="1" i="1" dirty="0" smtClean="0">
                <a:solidFill>
                  <a:schemeClr val="bg1"/>
                </a:solidFill>
              </a:rPr>
              <a:t>„</a:t>
            </a:r>
            <a:r>
              <a:rPr lang="cs-CZ" b="1" i="1" dirty="0" err="1" smtClean="0">
                <a:solidFill>
                  <a:schemeClr val="bg1"/>
                </a:solidFill>
              </a:rPr>
              <a:t>Tenhleten</a:t>
            </a:r>
            <a:r>
              <a:rPr lang="cs-CZ" b="1" i="1" dirty="0" smtClean="0">
                <a:solidFill>
                  <a:schemeClr val="bg1"/>
                </a:solidFill>
              </a:rPr>
              <a:t> </a:t>
            </a:r>
            <a:r>
              <a:rPr lang="cs-CZ" b="1" i="1" dirty="0" err="1">
                <a:solidFill>
                  <a:schemeClr val="bg1"/>
                </a:solidFill>
              </a:rPr>
              <a:t>Olympijec</a:t>
            </a:r>
            <a:r>
              <a:rPr lang="cs-CZ" b="1" i="1" dirty="0">
                <a:solidFill>
                  <a:schemeClr val="bg1"/>
                </a:solidFill>
              </a:rPr>
              <a:t>, ó císaři, míval kdys všecko: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bradu i víčka i nos, brvy a uší též pár.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Potom se odborným boxerem stal a ztratil to všechno;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dokonce ztratil i podíl z dědictví po otci svém.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 err="1">
                <a:solidFill>
                  <a:schemeClr val="bg1"/>
                </a:solidFill>
              </a:rPr>
              <a:t>Přišelť</a:t>
            </a:r>
            <a:r>
              <a:rPr lang="cs-CZ" b="1" i="1" dirty="0">
                <a:solidFill>
                  <a:schemeClr val="bg1"/>
                </a:solidFill>
              </a:rPr>
              <a:t> mu na soud bratr a jeho tam předložil obraz: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za cizího byl uznán – </a:t>
            </a:r>
            <a:r>
              <a:rPr lang="cs-CZ" b="1" i="1" dirty="0" err="1">
                <a:solidFill>
                  <a:schemeClr val="bg1"/>
                </a:solidFill>
              </a:rPr>
              <a:t>nebylť</a:t>
            </a:r>
            <a:r>
              <a:rPr lang="cs-CZ" b="1" i="1" dirty="0">
                <a:solidFill>
                  <a:schemeClr val="bg1"/>
                </a:solidFill>
              </a:rPr>
              <a:t> mu podoben nic!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 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 smtClean="0">
                <a:solidFill>
                  <a:schemeClr val="bg1"/>
                </a:solidFill>
              </a:rPr>
              <a:t>Odysseus </a:t>
            </a:r>
            <a:r>
              <a:rPr lang="cs-CZ" b="1" i="1" dirty="0">
                <a:solidFill>
                  <a:schemeClr val="bg1"/>
                </a:solidFill>
              </a:rPr>
              <a:t>dvacet let byl v cizině, když se však šťastně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vrátil, poznal ho pes, jakmile uviděl jej.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Tebe však, </a:t>
            </a:r>
            <a:r>
              <a:rPr lang="cs-CZ" b="1" i="1" dirty="0" err="1">
                <a:solidFill>
                  <a:schemeClr val="bg1"/>
                </a:solidFill>
              </a:rPr>
              <a:t>Stratofonte</a:t>
            </a:r>
            <a:r>
              <a:rPr lang="cs-CZ" b="1" i="1" dirty="0">
                <a:solidFill>
                  <a:schemeClr val="bg1"/>
                </a:solidFill>
              </a:rPr>
              <a:t>, </a:t>
            </a:r>
            <a:r>
              <a:rPr lang="cs-CZ" b="1" i="1" dirty="0" err="1">
                <a:solidFill>
                  <a:schemeClr val="bg1"/>
                </a:solidFill>
              </a:rPr>
              <a:t>kdyžs</a:t>
            </a:r>
            <a:r>
              <a:rPr lang="cs-CZ" b="1" i="1" dirty="0">
                <a:solidFill>
                  <a:schemeClr val="bg1"/>
                </a:solidFill>
              </a:rPr>
              <a:t> bojoval několik hodin,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nepozná celá tvá obec, neřku-li nějaký pes.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Libo-</a:t>
            </a:r>
            <a:r>
              <a:rPr lang="cs-CZ" b="1" i="1" dirty="0" err="1">
                <a:solidFill>
                  <a:schemeClr val="bg1"/>
                </a:solidFill>
              </a:rPr>
              <a:t>li</a:t>
            </a:r>
            <a:r>
              <a:rPr lang="cs-CZ" b="1" i="1" dirty="0">
                <a:solidFill>
                  <a:schemeClr val="bg1"/>
                </a:solidFill>
              </a:rPr>
              <a:t>, v zrcadle zhlédni svůj obličej! Zajisté řekneš: </a:t>
            </a:r>
            <a:endParaRPr lang="cs-CZ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b="1" i="1" dirty="0">
                <a:solidFill>
                  <a:schemeClr val="bg1"/>
                </a:solidFill>
              </a:rPr>
              <a:t>‚Probůh, to že má být </a:t>
            </a:r>
            <a:r>
              <a:rPr lang="cs-CZ" b="1" i="1" dirty="0" err="1">
                <a:solidFill>
                  <a:schemeClr val="bg1"/>
                </a:solidFill>
              </a:rPr>
              <a:t>Stratofon</a:t>
            </a:r>
            <a:r>
              <a:rPr lang="cs-CZ" b="1" i="1" dirty="0">
                <a:solidFill>
                  <a:schemeClr val="bg1"/>
                </a:solidFill>
              </a:rPr>
              <a:t>? To není on!‘“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2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896" y="30544"/>
            <a:ext cx="45651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„Někdy chceme, aby vál chladivý vítr,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někdy potřebujeme nebeský déšť,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jenž je synem mraků a mlh.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Ale ten, kdo vyhrál závod, dostává za velký výkon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píseň, sladkou jako med,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ve které je počátek a záruka slávy a cti.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 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Takovými zpěvy se s oblibou slaví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olympijský vítěz. A takový zpěv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chtějí nyní zpívat mé rty.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Ale nadání je květ, jenž vyrůstá z milosti boží.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Poslyš, </a:t>
            </a:r>
            <a:r>
              <a:rPr lang="cs-CZ" sz="1600" b="1" i="1" dirty="0" err="1">
                <a:solidFill>
                  <a:schemeClr val="bg1"/>
                </a:solidFill>
              </a:rPr>
              <a:t>Hágésidáme</a:t>
            </a:r>
            <a:r>
              <a:rPr lang="cs-CZ" sz="1600" b="1" i="1" dirty="0">
                <a:solidFill>
                  <a:schemeClr val="bg1"/>
                </a:solidFill>
              </a:rPr>
              <a:t>,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synu </a:t>
            </a:r>
            <a:r>
              <a:rPr lang="cs-CZ" sz="1600" b="1" i="1" dirty="0" err="1">
                <a:solidFill>
                  <a:schemeClr val="bg1"/>
                </a:solidFill>
              </a:rPr>
              <a:t>Archestratův</a:t>
            </a:r>
            <a:r>
              <a:rPr lang="cs-CZ" sz="1600" b="1" i="1" dirty="0">
                <a:solidFill>
                  <a:schemeClr val="bg1"/>
                </a:solidFill>
              </a:rPr>
              <a:t>, zlatá oliva zdobí tvou skráň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 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slavnostním věncem a já chci zapět sladký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chvalozpěv na počest tvého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vítězného pěstního boje a chci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oslavit tvůj původ! Pojďte do vlasti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vítězného zápasníka! Věřte mi,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Múzy, že tam bydlí lid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laskavý k hostům a milující krásu, statečný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v boji a moudrý. Ani plavá </a:t>
            </a:r>
            <a:endParaRPr lang="cs-CZ" sz="1600" b="1" dirty="0">
              <a:solidFill>
                <a:schemeClr val="bg1"/>
              </a:solidFill>
            </a:endParaRPr>
          </a:p>
          <a:p>
            <a:pPr algn="ctr"/>
            <a:r>
              <a:rPr lang="cs-CZ" sz="1600" b="1" i="1" dirty="0">
                <a:solidFill>
                  <a:schemeClr val="bg1"/>
                </a:solidFill>
              </a:rPr>
              <a:t>liška, ani řvoucí lev nezmění svou přirozenost.“</a:t>
            </a:r>
            <a:r>
              <a:rPr lang="cs-CZ" sz="1600" b="1" dirty="0">
                <a:solidFill>
                  <a:schemeClr val="bg1"/>
                </a:solidFill>
              </a:rPr>
              <a:t> </a:t>
            </a:r>
            <a:endParaRPr lang="cs-CZ" sz="1600" b="1" dirty="0" smtClean="0">
              <a:solidFill>
                <a:schemeClr val="bg1"/>
              </a:solidFill>
            </a:endParaRPr>
          </a:p>
          <a:p>
            <a:endParaRPr lang="cs-CZ" sz="1200" b="1" dirty="0">
              <a:solidFill>
                <a:schemeClr val="bg1"/>
              </a:solidFill>
            </a:endParaRPr>
          </a:p>
          <a:p>
            <a:r>
              <a:rPr lang="cs-CZ" sz="1200" b="1" dirty="0">
                <a:solidFill>
                  <a:schemeClr val="bg1"/>
                </a:solidFill>
              </a:rPr>
              <a:t>Olympijská </a:t>
            </a:r>
            <a:r>
              <a:rPr lang="cs-CZ" sz="1200" b="1" i="1" dirty="0" err="1">
                <a:solidFill>
                  <a:schemeClr val="bg1"/>
                </a:solidFill>
              </a:rPr>
              <a:t>epiníkia</a:t>
            </a:r>
            <a:r>
              <a:rPr lang="cs-CZ" sz="1200" b="1" dirty="0">
                <a:solidFill>
                  <a:schemeClr val="bg1"/>
                </a:solidFill>
              </a:rPr>
              <a:t> na vítěze v boxu mladého </a:t>
            </a:r>
            <a:r>
              <a:rPr lang="cs-CZ" sz="1200" b="1" dirty="0" err="1">
                <a:solidFill>
                  <a:schemeClr val="bg1"/>
                </a:solidFill>
              </a:rPr>
              <a:t>Hágésidáma</a:t>
            </a:r>
            <a:r>
              <a:rPr lang="cs-CZ" sz="1200" b="1" dirty="0">
                <a:solidFill>
                  <a:schemeClr val="bg1"/>
                </a:solidFill>
              </a:rPr>
              <a:t> z </a:t>
            </a:r>
            <a:r>
              <a:rPr lang="cs-CZ" sz="1200" b="1" dirty="0" err="1">
                <a:solidFill>
                  <a:schemeClr val="bg1"/>
                </a:solidFill>
              </a:rPr>
              <a:t>Lokrů</a:t>
            </a:r>
            <a:r>
              <a:rPr lang="cs-CZ" sz="1200" b="1" dirty="0">
                <a:solidFill>
                  <a:schemeClr val="bg1"/>
                </a:solidFill>
              </a:rPr>
              <a:t> (Pindaros, 2002, 137-139). </a:t>
            </a:r>
          </a:p>
          <a:p>
            <a:r>
              <a:rPr lang="cs-CZ" sz="1200" b="1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5" name="Obdélník 4"/>
          <p:cNvSpPr/>
          <p:nvPr/>
        </p:nvSpPr>
        <p:spPr>
          <a:xfrm>
            <a:off x="4211960" y="332656"/>
            <a:ext cx="47698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1600" b="1" i="1" dirty="0">
                <a:solidFill>
                  <a:schemeClr val="bg1"/>
                </a:solidFill>
              </a:rPr>
              <a:t>„Při toku </a:t>
            </a:r>
            <a:r>
              <a:rPr lang="cs-CZ" sz="1600" b="1" i="1" dirty="0" err="1">
                <a:solidFill>
                  <a:schemeClr val="bg1"/>
                </a:solidFill>
              </a:rPr>
              <a:t>Alfeia</a:t>
            </a:r>
            <a:r>
              <a:rPr lang="cs-CZ" sz="1600" b="1" i="1" dirty="0">
                <a:solidFill>
                  <a:schemeClr val="bg1"/>
                </a:solidFill>
              </a:rPr>
              <a:t> kdysi nám naznačil </a:t>
            </a:r>
            <a:r>
              <a:rPr lang="cs-CZ" sz="1600" b="1" i="1" dirty="0" err="1">
                <a:solidFill>
                  <a:schemeClr val="bg1"/>
                </a:solidFill>
              </a:rPr>
              <a:t>Pelasgan</a:t>
            </a:r>
            <a:r>
              <a:rPr lang="cs-CZ" sz="1600" b="1" i="1" dirty="0">
                <a:solidFill>
                  <a:schemeClr val="bg1"/>
                </a:solidFill>
              </a:rPr>
              <a:t>, boxer, </a:t>
            </a:r>
            <a:endParaRPr lang="cs-CZ" sz="1600" b="1" dirty="0">
              <a:solidFill>
                <a:schemeClr val="bg1"/>
              </a:solidFill>
            </a:endParaRPr>
          </a:p>
          <a:p>
            <a:pPr lvl="0" algn="ctr"/>
            <a:r>
              <a:rPr lang="cs-CZ" sz="1600" b="1" i="1" dirty="0">
                <a:solidFill>
                  <a:schemeClr val="bg1"/>
                </a:solidFill>
              </a:rPr>
              <a:t>rukama onen postoj, zápasy </a:t>
            </a:r>
            <a:r>
              <a:rPr lang="cs-CZ" sz="1600" b="1" i="1" dirty="0" err="1">
                <a:solidFill>
                  <a:schemeClr val="bg1"/>
                </a:solidFill>
              </a:rPr>
              <a:t>Pollux</a:t>
            </a:r>
            <a:r>
              <a:rPr lang="cs-CZ" sz="1600" b="1" i="1" dirty="0">
                <a:solidFill>
                  <a:schemeClr val="bg1"/>
                </a:solidFill>
              </a:rPr>
              <a:t> v němž veď, </a:t>
            </a:r>
            <a:endParaRPr lang="cs-CZ" sz="1600" b="1" dirty="0">
              <a:solidFill>
                <a:schemeClr val="bg1"/>
              </a:solidFill>
            </a:endParaRPr>
          </a:p>
          <a:p>
            <a:pPr lvl="0" algn="ctr"/>
            <a:r>
              <a:rPr lang="cs-CZ" sz="1600" b="1" i="1" dirty="0">
                <a:solidFill>
                  <a:schemeClr val="bg1"/>
                </a:solidFill>
              </a:rPr>
              <a:t>poté, když vítězem vyhlášen byl; však ty, otče Die, </a:t>
            </a:r>
            <a:endParaRPr lang="cs-CZ" sz="1600" b="1" dirty="0">
              <a:solidFill>
                <a:schemeClr val="bg1"/>
              </a:solidFill>
            </a:endParaRPr>
          </a:p>
          <a:p>
            <a:pPr lvl="0" algn="ctr"/>
            <a:r>
              <a:rPr lang="cs-CZ" sz="1600" b="1" i="1" dirty="0">
                <a:solidFill>
                  <a:schemeClr val="bg1"/>
                </a:solidFill>
              </a:rPr>
              <a:t>slávu své Arkadii znovu zas </a:t>
            </a:r>
            <a:r>
              <a:rPr lang="cs-CZ" sz="1600" b="1" i="1" dirty="0" err="1">
                <a:solidFill>
                  <a:schemeClr val="bg1"/>
                </a:solidFill>
              </a:rPr>
              <a:t>přeskvělou</a:t>
            </a:r>
            <a:r>
              <a:rPr lang="cs-CZ" sz="1600" b="1" i="1" dirty="0">
                <a:solidFill>
                  <a:schemeClr val="bg1"/>
                </a:solidFill>
              </a:rPr>
              <a:t> dej! </a:t>
            </a:r>
            <a:endParaRPr lang="cs-CZ" sz="1600" b="1" dirty="0">
              <a:solidFill>
                <a:schemeClr val="bg1"/>
              </a:solidFill>
            </a:endParaRPr>
          </a:p>
          <a:p>
            <a:pPr lvl="0" algn="ctr"/>
            <a:r>
              <a:rPr lang="cs-CZ" sz="1600" b="1" i="1" dirty="0">
                <a:solidFill>
                  <a:schemeClr val="bg1"/>
                </a:solidFill>
              </a:rPr>
              <a:t>Tou nyní Filippa pocti, jenž čtveřici mladistvých borců </a:t>
            </a:r>
            <a:endParaRPr lang="cs-CZ" sz="1600" b="1" dirty="0">
              <a:solidFill>
                <a:schemeClr val="bg1"/>
              </a:solidFill>
            </a:endParaRPr>
          </a:p>
          <a:p>
            <a:pPr lvl="0" algn="ctr"/>
            <a:r>
              <a:rPr lang="cs-CZ" sz="1600" b="1" i="1" dirty="0">
                <a:solidFill>
                  <a:schemeClr val="bg1"/>
                </a:solidFill>
              </a:rPr>
              <a:t>z ostrovů porazil tak, že vedl poctivý boj</a:t>
            </a:r>
            <a:r>
              <a:rPr lang="cs-CZ" sz="1600" b="1" i="1" dirty="0" smtClean="0">
                <a:solidFill>
                  <a:schemeClr val="bg1"/>
                </a:solidFill>
              </a:rPr>
              <a:t>“</a:t>
            </a:r>
          </a:p>
          <a:p>
            <a:pPr lvl="0"/>
            <a:endParaRPr lang="cs-CZ" sz="1200" b="1" dirty="0">
              <a:solidFill>
                <a:schemeClr val="bg1"/>
              </a:solidFill>
            </a:endParaRPr>
          </a:p>
          <a:p>
            <a:pPr lvl="0"/>
            <a:r>
              <a:rPr lang="cs-CZ" sz="1200" b="1" dirty="0">
                <a:solidFill>
                  <a:schemeClr val="bg1"/>
                </a:solidFill>
              </a:rPr>
              <a:t> (</a:t>
            </a:r>
            <a:r>
              <a:rPr lang="cs-CZ" sz="1200" b="1" i="1" dirty="0">
                <a:solidFill>
                  <a:schemeClr val="bg1"/>
                </a:solidFill>
              </a:rPr>
              <a:t>Obrázky z řeckého života</a:t>
            </a:r>
            <a:r>
              <a:rPr lang="cs-CZ" sz="1200" b="1" dirty="0">
                <a:solidFill>
                  <a:schemeClr val="bg1"/>
                </a:solidFill>
              </a:rPr>
              <a:t>, 1983, 36). </a:t>
            </a:r>
          </a:p>
        </p:txBody>
      </p:sp>
      <p:sp>
        <p:nvSpPr>
          <p:cNvPr id="6" name="Obdélník 5"/>
          <p:cNvSpPr/>
          <p:nvPr/>
        </p:nvSpPr>
        <p:spPr>
          <a:xfrm>
            <a:off x="4532270" y="271045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</a:rPr>
              <a:t>„Boxeru </a:t>
            </a:r>
            <a:r>
              <a:rPr lang="cs-CZ" b="1" i="1" dirty="0" err="1">
                <a:solidFill>
                  <a:schemeClr val="bg1"/>
                </a:solidFill>
              </a:rPr>
              <a:t>Apidovi</a:t>
            </a:r>
            <a:r>
              <a:rPr lang="cs-CZ" b="1" i="1" dirty="0">
                <a:solidFill>
                  <a:schemeClr val="bg1"/>
                </a:solidFill>
              </a:rPr>
              <a:t> zde druhové vztyčili pomník 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i="1" dirty="0">
                <a:solidFill>
                  <a:schemeClr val="bg1"/>
                </a:solidFill>
              </a:rPr>
              <a:t>za to, že nikdy on sám nezranil nikoho z nich.“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endParaRPr lang="cs-CZ" b="1" dirty="0" smtClean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Lúkillios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i="1" dirty="0">
                <a:solidFill>
                  <a:schemeClr val="bg1"/>
                </a:solidFill>
              </a:rPr>
              <a:t>Obrázky z řeckého života</a:t>
            </a:r>
            <a:r>
              <a:rPr lang="cs-CZ" b="1" dirty="0">
                <a:solidFill>
                  <a:schemeClr val="bg1"/>
                </a:solidFill>
              </a:rPr>
              <a:t>, 1983, 341). </a:t>
            </a:r>
          </a:p>
        </p:txBody>
      </p:sp>
      <p:sp>
        <p:nvSpPr>
          <p:cNvPr id="7" name="Obdélník 6"/>
          <p:cNvSpPr/>
          <p:nvPr/>
        </p:nvSpPr>
        <p:spPr>
          <a:xfrm>
            <a:off x="4283967" y="4941168"/>
            <a:ext cx="492515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i="1" dirty="0">
                <a:solidFill>
                  <a:schemeClr val="bg1"/>
                </a:solidFill>
              </a:rPr>
              <a:t>„Tady, když bojoval pěstmi, on skonal na stadionu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poté, když požádal Dia: ‚Vítězství dej mi, či smrt!‘“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endParaRPr lang="cs-CZ" b="1" dirty="0" smtClean="0">
              <a:solidFill>
                <a:schemeClr val="bg1"/>
              </a:solidFill>
            </a:endParaRPr>
          </a:p>
          <a:p>
            <a:pPr algn="just"/>
            <a:endParaRPr lang="cs-CZ" b="1" dirty="0">
              <a:solidFill>
                <a:schemeClr val="bg1"/>
              </a:solidFill>
            </a:endParaRPr>
          </a:p>
          <a:p>
            <a:pPr lvl="1" algn="just"/>
            <a:r>
              <a:rPr lang="cs-CZ" sz="1600" b="1" dirty="0">
                <a:solidFill>
                  <a:schemeClr val="bg1"/>
                </a:solidFill>
              </a:rPr>
              <a:t>Věnováno třiceti pěti letému </a:t>
            </a:r>
            <a:r>
              <a:rPr lang="cs-CZ" sz="1600" b="1" dirty="0" err="1">
                <a:solidFill>
                  <a:schemeClr val="bg1"/>
                </a:solidFill>
              </a:rPr>
              <a:t>Agathosovi</a:t>
            </a:r>
            <a:r>
              <a:rPr lang="cs-CZ" sz="1600" b="1" dirty="0">
                <a:solidFill>
                  <a:schemeClr val="bg1"/>
                </a:solidFill>
              </a:rPr>
              <a:t> </a:t>
            </a:r>
            <a:r>
              <a:rPr lang="cs-CZ" sz="1600" b="1" dirty="0" err="1">
                <a:solidFill>
                  <a:schemeClr val="bg1"/>
                </a:solidFill>
              </a:rPr>
              <a:t>Daimónovi</a:t>
            </a:r>
            <a:r>
              <a:rPr lang="cs-CZ" sz="1600" b="1" dirty="0">
                <a:solidFill>
                  <a:schemeClr val="bg1"/>
                </a:solidFill>
              </a:rPr>
              <a:t> z Alexandrie, zvanému Velbloud, který předtím zvítězil v Nemeji (</a:t>
            </a:r>
            <a:r>
              <a:rPr lang="cs-CZ" sz="1600" b="1" i="1" dirty="0">
                <a:solidFill>
                  <a:schemeClr val="bg1"/>
                </a:solidFill>
              </a:rPr>
              <a:t>Obrázky z řeckého života</a:t>
            </a:r>
            <a:r>
              <a:rPr lang="cs-CZ" sz="1600" b="1" dirty="0">
                <a:solidFill>
                  <a:schemeClr val="bg1"/>
                </a:solidFill>
              </a:rPr>
              <a:t>, 1983, 46). </a:t>
            </a:r>
          </a:p>
        </p:txBody>
      </p:sp>
    </p:spTree>
    <p:extLst>
      <p:ext uri="{BB962C8B-B14F-4D97-AF65-F5344CB8AC3E}">
        <p14:creationId xmlns:p14="http://schemas.microsoft.com/office/powerpoint/2010/main" val="39838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iří\Desktop\boxing glove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7" y="2835479"/>
            <a:ext cx="4147173" cy="2775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C:\Users\Jiří\Desktop\rigo - obr\j\3řecko-discipl\1zamarovsky154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49"/>
            <a:ext cx="9144000" cy="2393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-1947" y="2403110"/>
            <a:ext cx="9144000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cs-CZ" sz="1400" b="1" dirty="0">
                <a:effectLst/>
                <a:latin typeface="Times New Roman"/>
                <a:ea typeface="Calibri"/>
                <a:cs typeface="Times New Roman"/>
              </a:rPr>
              <a:t>       </a:t>
            </a:r>
            <a:r>
              <a:rPr lang="cs-CZ" sz="1400" b="1" dirty="0" smtClean="0">
                <a:effectLst/>
                <a:latin typeface="Times New Roman"/>
                <a:ea typeface="Calibri"/>
                <a:cs typeface="Times New Roman"/>
              </a:rPr>
              <a:t>Rukavice </a:t>
            </a:r>
            <a:r>
              <a:rPr lang="cs-CZ" sz="1400" b="1" dirty="0">
                <a:effectLst/>
                <a:latin typeface="Times New Roman"/>
                <a:ea typeface="Calibri"/>
                <a:cs typeface="Times New Roman"/>
              </a:rPr>
              <a:t>pro </a:t>
            </a:r>
            <a:r>
              <a:rPr lang="cs-CZ" sz="1400" b="1" i="1" dirty="0">
                <a:effectLst/>
                <a:latin typeface="Times New Roman"/>
                <a:ea typeface="Calibri"/>
                <a:cs typeface="Times New Roman"/>
              </a:rPr>
              <a:t>pygmé</a:t>
            </a:r>
            <a:r>
              <a:rPr lang="cs-CZ" sz="1400" b="1" dirty="0">
                <a:effectLst/>
                <a:latin typeface="Times New Roman"/>
                <a:ea typeface="Calibri"/>
                <a:cs typeface="Times New Roman"/>
              </a:rPr>
              <a:t>; zleva: „měkké“, z tvrdé kůže a „ostré“ s kovovými </a:t>
            </a:r>
            <a:r>
              <a:rPr lang="cs-CZ" sz="1400" b="1" dirty="0" smtClean="0">
                <a:effectLst/>
                <a:latin typeface="Times New Roman"/>
                <a:ea typeface="Calibri"/>
                <a:cs typeface="Times New Roman"/>
              </a:rPr>
              <a:t>vložkami.</a:t>
            </a:r>
            <a:endParaRPr lang="cs-CZ" sz="14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Obrázek 8" descr="C:\Users\Jiří\Desktop\j\Ruka s rukavicí antického boxera (Sábl, 1960)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6" y="5696876"/>
            <a:ext cx="3240360" cy="115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Jiří\Desktop\j\detail na pravou ruku boxera s těžkým pěstním řemenem, mramorová socha kolem roku 200 př. Kr. (Miller, 2004)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24944"/>
            <a:ext cx="2808312" cy="3905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72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Jiří\Desktop\P0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3195"/>
            <a:ext cx="3563888" cy="3164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Obrázek 6" descr="C:\Users\Jiří\Desktop\rigo - obr\j\ost\zamarovsky19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202" y="0"/>
            <a:ext cx="3093522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C:\Users\Jiří\Desktop\j\Panathénajská amfora, Athéna (Frel, 1956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24" y="4957"/>
            <a:ext cx="1678980" cy="372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Jiří\Desktop\j\Panathénajská amfora, boxeři a rozhodčí (Frel, 1956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704" y="9868"/>
            <a:ext cx="1743714" cy="372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C:\Users\Jiří\Desktop\j\pseudo-panathénajská amfora od malíře Antimena (520-510 př. Kr.) zachycující souboj dvou boxerů, rozhodčího a boxera vlevo čekajího na svůj zápas (Miller, 2004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31177"/>
            <a:ext cx="5613633" cy="2963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2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846" y="3266340"/>
            <a:ext cx="2387004" cy="354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Jiří\Desktop\j\tréning boxerů s trenérem v palaistře, atlet napravo se vzdává, kylix v černofigurovém stylu z Athény pocházející od malíře váz Dúrida, kolem 470 př. Kr. (Olivová, 1988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" y="31115"/>
            <a:ext cx="3902382" cy="296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Jiří\Desktop\j\Konec agonu v pygmé (Potter, 2012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036" y="3217832"/>
            <a:ext cx="2347886" cy="3142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Jiří\Desktop\j\panathénajská amfora z konce 5. století př. Kr., konec boxerského agonu (Miller, 2004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11" y="4069074"/>
            <a:ext cx="2555648" cy="2291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 descr="C:\Users\Jiří\Desktop\j\Níkosthenova malba n amfoře z Athén kolem roku 525 př. Kr., boxer vlevo krvácí z nosu (Olivová, 1988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708" y="66752"/>
            <a:ext cx="4695772" cy="278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57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C:\Users\Jiří\Desktop\j\Cernofigurový kyathos s boxery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46" y="4851889"/>
            <a:ext cx="4330734" cy="2006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C:\Users\Jiří\Desktop\j\kylix v červené fuguře kolem 490 př. Kr. od malíře Triptolema, boxer nalevo si uvazuje kolem rukou himantes, boxeři vpravo se střetávají v krvavém souboji za dozoru staršího rozhodčího (Miller, 2004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" y="17284"/>
            <a:ext cx="4470626" cy="247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Jiří\Desktop\j\skyphos v černé figuře (kolem 550-525 př. Kr.) zachycující vítězného boxera, před ním prchá jeho soupeř, ketrý silně krvácí z nosu, zleva můžeme číst nápisy - snaží se, boxuje, prchá (Miller, 2004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00" y="2704814"/>
            <a:ext cx="4297179" cy="206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C:\Users\Jiří\Desktop\j\černofigurová amfora, 510-490 př. Kr., oboum boxerům teče mohutně krev z nosu (Miller, 2004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6" y="2950586"/>
            <a:ext cx="3888432" cy="364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Jiří\Desktop\j\černofigurová váza zachycující souboj boxerů, polovina 6. století př. Kr. (Olivová, 1988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61" y="-258"/>
            <a:ext cx="2595831" cy="2493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9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aaa\Desktop\George Murray - The Death Of Ladas, The Greek Runner, Who Died When Receiving The Crown Of Victory In The Temple Of Olympi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8952" cy="6453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51520" y="6488668"/>
            <a:ext cx="3543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George Murray</a:t>
            </a:r>
            <a:r>
              <a:rPr lang="cs-CZ" i="1" dirty="0"/>
              <a:t>,</a:t>
            </a:r>
            <a:r>
              <a:rPr lang="en-US" i="1" dirty="0"/>
              <a:t> The Death Of Ladas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86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C:\Users\Jiří\Desktop\j\boxeři na hrdle geometrické vázy z konce 8. století př. Kr. (Olivová, 1988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790"/>
            <a:ext cx="3019410" cy="410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C:\Users\Jiří\Desktop\j\červenofigurové tondo od malíře Antiphona (asi 490 př. Kr.) zachycující boxera omotávajícího si  kolem ruky pěstní řemen (Miller, 2004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541" y="4363856"/>
            <a:ext cx="2732615" cy="249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C:\Users\Jiří\Desktop\j\černofigurový stamnos (kolem 510 př. Kr.) s boxery rozhodčími a diváky (Miller, 2004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90"/>
            <a:ext cx="5492311" cy="274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Jiří\Desktop\j\Kopie Pythagorova boxera, 5. století př. Kr. (Sábl, 1968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24944"/>
            <a:ext cx="3384376" cy="391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2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C:\Users\Jiří\Desktop\j\trojnožkový kotlík určený jako cena pro vítěze v pygmé, 7. století př. Kr. (Miller, 2004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68"/>
            <a:ext cx="9144000" cy="434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C:\Users\Jiří\Desktop\j\Dva boxeři na konci souboje, atlet naravo se vzdává, 500-490 př. Kr., červenofigurová malba (Zamarovský, 2003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3356993"/>
            <a:ext cx="3132856" cy="348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Jiří\Desktop\j\Pygmé, kolem 490 př. Kr. (Olivová, 1979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86" y="4365103"/>
            <a:ext cx="5292080" cy="2523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8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iří\Desktop\10e957dfd27898565d3016a9538a23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" y="-6379"/>
            <a:ext cx="481875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C:\Users\Jiří\Desktop\rigo - obr\j\3řecko-discipl\liberati,bourbon11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65" y="0"/>
            <a:ext cx="4283968" cy="695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08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iří\Desktop\1280px-Thermae_boxer_Massimo_Inv1055_n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77" y="3565900"/>
            <a:ext cx="4817317" cy="3374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C:\Users\Jiří\Desktop\rigo - obr\j\3řecko-discipl\miller53c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1920" cy="354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C:\Users\Jiří\Desktop\rigo - obr\j\3řecko-discipl\liberati,bourbon11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-1"/>
            <a:ext cx="3188806" cy="349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C:\Users\Jiří\Desktop\j\Detail hlavy bronzové sochy OB - brutální rysy, přeražený nos, květákové uši (Boardman, 1975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57" y="3651594"/>
            <a:ext cx="3877877" cy="32064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3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271" y="25410"/>
            <a:ext cx="9144000" cy="1143000"/>
          </a:xfrm>
        </p:spPr>
        <p:txBody>
          <a:bodyPr/>
          <a:lstStyle/>
          <a:p>
            <a:r>
              <a:rPr lang="cs-CZ" b="1" i="1" dirty="0">
                <a:solidFill>
                  <a:schemeClr val="bg1"/>
                </a:solidFill>
              </a:rPr>
              <a:t>π</a:t>
            </a:r>
            <a:r>
              <a:rPr lang="cs-CZ" b="1" i="1" dirty="0" err="1">
                <a:solidFill>
                  <a:schemeClr val="bg1"/>
                </a:solidFill>
              </a:rPr>
              <a:t>άλη</a:t>
            </a:r>
            <a:endParaRPr lang="cs-CZ" b="1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112568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Prométheus či Palaistra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3x(5x) povalení na zem (</a:t>
            </a:r>
            <a:r>
              <a:rPr lang="cs-CZ" b="1" i="1" dirty="0" err="1" smtClean="0">
                <a:solidFill>
                  <a:schemeClr val="bg1"/>
                </a:solidFill>
              </a:rPr>
              <a:t>katabletiké</a:t>
            </a:r>
            <a:r>
              <a:rPr lang="cs-CZ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b="1" dirty="0">
                <a:solidFill>
                  <a:schemeClr val="bg1"/>
                </a:solidFill>
              </a:rPr>
              <a:t>ne údery, kousání, škrábání, opuštění místa </a:t>
            </a:r>
            <a:r>
              <a:rPr lang="cs-CZ" b="1" i="1" dirty="0">
                <a:solidFill>
                  <a:schemeClr val="bg1"/>
                </a:solidFill>
              </a:rPr>
              <a:t>agónu</a:t>
            </a:r>
            <a:r>
              <a:rPr lang="cs-CZ" b="1" dirty="0">
                <a:solidFill>
                  <a:schemeClr val="bg1"/>
                </a:solidFill>
              </a:rPr>
              <a:t>, </a:t>
            </a:r>
          </a:p>
          <a:p>
            <a:r>
              <a:rPr lang="cs-CZ" b="1" i="1" dirty="0" err="1">
                <a:solidFill>
                  <a:schemeClr val="bg1"/>
                </a:solidFill>
              </a:rPr>
              <a:t>perisóma</a:t>
            </a:r>
            <a:r>
              <a:rPr lang="cs-CZ" b="1" i="1" dirty="0">
                <a:solidFill>
                  <a:schemeClr val="bg1"/>
                </a:solidFill>
              </a:rPr>
              <a:t>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chvaty</a:t>
            </a:r>
            <a:r>
              <a:rPr lang="cs-CZ" b="1" dirty="0">
                <a:solidFill>
                  <a:schemeClr val="bg1"/>
                </a:solidFill>
              </a:rPr>
              <a:t>, 40 (</a:t>
            </a:r>
            <a:r>
              <a:rPr lang="cs-CZ" b="1" i="1" dirty="0" err="1">
                <a:solidFill>
                  <a:schemeClr val="bg1"/>
                </a:solidFill>
              </a:rPr>
              <a:t>anchein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i="1" dirty="0" err="1">
                <a:solidFill>
                  <a:schemeClr val="bg1"/>
                </a:solidFill>
              </a:rPr>
              <a:t>dratein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i="1" dirty="0" err="1">
                <a:solidFill>
                  <a:schemeClr val="bg1"/>
                </a:solidFill>
              </a:rPr>
              <a:t>mesolabe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perisfingzein</a:t>
            </a:r>
            <a:r>
              <a:rPr lang="cs-CZ" b="1" i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hyposkelizein</a:t>
            </a:r>
            <a:r>
              <a:rPr lang="cs-CZ" b="1" i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trachelismós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…) </a:t>
            </a:r>
          </a:p>
          <a:p>
            <a:r>
              <a:rPr lang="cs-CZ" b="1" dirty="0">
                <a:solidFill>
                  <a:schemeClr val="bg1"/>
                </a:solidFill>
              </a:rPr>
              <a:t>s</a:t>
            </a:r>
            <a:r>
              <a:rPr lang="cs-CZ" b="1" dirty="0" smtClean="0">
                <a:solidFill>
                  <a:schemeClr val="bg1"/>
                </a:solidFill>
              </a:rPr>
              <a:t>tyly:</a:t>
            </a:r>
          </a:p>
          <a:p>
            <a:pPr lvl="1"/>
            <a:r>
              <a:rPr lang="cs-CZ" b="1" i="1" dirty="0" err="1" smtClean="0">
                <a:solidFill>
                  <a:schemeClr val="bg1"/>
                </a:solidFill>
              </a:rPr>
              <a:t>orthopalé</a:t>
            </a:r>
            <a:r>
              <a:rPr lang="cs-CZ" b="1" i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stadaipalé</a:t>
            </a:r>
            <a:r>
              <a:rPr lang="cs-CZ" b="1" dirty="0" smtClean="0">
                <a:solidFill>
                  <a:schemeClr val="bg1"/>
                </a:solidFill>
              </a:rPr>
              <a:t> (vzpřímený styl) – 3x</a:t>
            </a: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b="1" i="1" dirty="0" err="1" smtClean="0">
                <a:solidFill>
                  <a:schemeClr val="bg1"/>
                </a:solidFill>
              </a:rPr>
              <a:t>katopalé</a:t>
            </a:r>
            <a:r>
              <a:rPr lang="cs-CZ" b="1" i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kylisis</a:t>
            </a:r>
            <a:r>
              <a:rPr lang="cs-CZ" b="1" i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halindésis</a:t>
            </a:r>
            <a:r>
              <a:rPr lang="cs-CZ" b="1" dirty="0" smtClean="0">
                <a:solidFill>
                  <a:schemeClr val="bg1"/>
                </a:solidFill>
              </a:rPr>
              <a:t> (válivý styl) </a:t>
            </a:r>
          </a:p>
        </p:txBody>
      </p:sp>
    </p:spTree>
    <p:extLst>
      <p:ext uri="{BB962C8B-B14F-4D97-AF65-F5344CB8AC3E}">
        <p14:creationId xmlns:p14="http://schemas.microsoft.com/office/powerpoint/2010/main" val="38543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158"/>
            <a:ext cx="9144000" cy="506402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b="1" i="1" dirty="0" smtClean="0">
                <a:solidFill>
                  <a:schemeClr val="bg1"/>
                </a:solidFill>
              </a:rPr>
              <a:t>„</a:t>
            </a:r>
            <a:r>
              <a:rPr lang="cs-CZ" b="1" i="1" dirty="0">
                <a:solidFill>
                  <a:schemeClr val="bg1"/>
                </a:solidFill>
              </a:rPr>
              <a:t>Nejmenší vážnosti se těšil ‚sicilský styl‘, neboť Sicilané si zvykli nahrazovat sílu úskoky a obratnost triky. ‚Bojovat </a:t>
            </a:r>
            <a:r>
              <a:rPr lang="cs-CZ" b="1" i="1" dirty="0" err="1">
                <a:solidFill>
                  <a:schemeClr val="bg1"/>
                </a:solidFill>
              </a:rPr>
              <a:t>argejsky</a:t>
            </a:r>
            <a:r>
              <a:rPr lang="cs-CZ" b="1" i="1" dirty="0">
                <a:solidFill>
                  <a:schemeClr val="bg1"/>
                </a:solidFill>
              </a:rPr>
              <a:t>, nikoli </a:t>
            </a:r>
            <a:r>
              <a:rPr lang="cs-CZ" b="1" i="1" dirty="0" err="1">
                <a:solidFill>
                  <a:schemeClr val="bg1"/>
                </a:solidFill>
              </a:rPr>
              <a:t>libyjsky</a:t>
            </a:r>
            <a:r>
              <a:rPr lang="cs-CZ" b="1" i="1" dirty="0">
                <a:solidFill>
                  <a:schemeClr val="bg1"/>
                </a:solidFill>
              </a:rPr>
              <a:t>,‘ se stalo příslovím pro mužnost </a:t>
            </a:r>
            <a:r>
              <a:rPr lang="cs-CZ" b="1" i="1" dirty="0" err="1">
                <a:solidFill>
                  <a:schemeClr val="bg1"/>
                </a:solidFill>
              </a:rPr>
              <a:t>Argejců</a:t>
            </a:r>
            <a:r>
              <a:rPr lang="cs-CZ" b="1" i="1" dirty="0">
                <a:solidFill>
                  <a:schemeClr val="bg1"/>
                </a:solidFill>
              </a:rPr>
              <a:t>. Právem byli hrdi na svůj způsob boje Sparťané: ‚Jiní ať používají lsti,‘ stojí na náhrobním pomníku jednoho z jejich zápasníků, ‚já vítězím silou, jak se sluší na syna </a:t>
            </a:r>
            <a:r>
              <a:rPr lang="cs-CZ" b="1" i="1" dirty="0" err="1">
                <a:solidFill>
                  <a:schemeClr val="bg1"/>
                </a:solidFill>
              </a:rPr>
              <a:t>Lakedaimonu</a:t>
            </a:r>
            <a:r>
              <a:rPr lang="cs-CZ" b="1" i="1" dirty="0">
                <a:solidFill>
                  <a:schemeClr val="bg1"/>
                </a:solidFill>
              </a:rPr>
              <a:t>.‘ Přitom se však hrubá síla příliš necenila, alespoň do římských dob. Svědčí o tom verš básníka </a:t>
            </a:r>
            <a:r>
              <a:rPr lang="cs-CZ" b="1" i="1" dirty="0" err="1">
                <a:solidFill>
                  <a:schemeClr val="bg1"/>
                </a:solidFill>
              </a:rPr>
              <a:t>Simónida</a:t>
            </a:r>
            <a:r>
              <a:rPr lang="cs-CZ" b="1" i="1" dirty="0">
                <a:solidFill>
                  <a:schemeClr val="bg1"/>
                </a:solidFill>
              </a:rPr>
              <a:t> z ódy na </a:t>
            </a:r>
            <a:r>
              <a:rPr lang="cs-CZ" b="1" i="1" dirty="0" err="1">
                <a:solidFill>
                  <a:schemeClr val="bg1"/>
                </a:solidFill>
              </a:rPr>
              <a:t>Aristodama</a:t>
            </a:r>
            <a:r>
              <a:rPr lang="cs-CZ" b="1" i="1" dirty="0">
                <a:solidFill>
                  <a:schemeClr val="bg1"/>
                </a:solidFill>
              </a:rPr>
              <a:t> z Élidy, který vešel rovněž do přísloví: ‚Zvítězil ne tělem mohutným, nýbrž uměním svým.‘“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275282" y="4751725"/>
            <a:ext cx="68762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i="1" dirty="0">
                <a:solidFill>
                  <a:schemeClr val="bg1"/>
                </a:solidFill>
              </a:rPr>
              <a:t>„Z cvičišť, kde zápasy běží, já velmi zmožený </a:t>
            </a:r>
            <a:r>
              <a:rPr lang="cs-CZ" sz="2400" b="1" i="1" dirty="0" err="1">
                <a:solidFill>
                  <a:schemeClr val="bg1"/>
                </a:solidFill>
              </a:rPr>
              <a:t>Plótis</a:t>
            </a:r>
            <a:r>
              <a:rPr lang="cs-CZ" sz="2400" b="1" i="1" dirty="0">
                <a:solidFill>
                  <a:schemeClr val="bg1"/>
                </a:solidFill>
              </a:rPr>
              <a:t> </a:t>
            </a:r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2400" b="1" i="1" dirty="0">
                <a:solidFill>
                  <a:schemeClr val="bg1"/>
                </a:solidFill>
              </a:rPr>
              <a:t>ležím teď v </a:t>
            </a:r>
            <a:r>
              <a:rPr lang="cs-CZ" sz="2400" b="1" i="1" dirty="0" err="1">
                <a:solidFill>
                  <a:schemeClr val="bg1"/>
                </a:solidFill>
              </a:rPr>
              <a:t>peirajské</a:t>
            </a:r>
            <a:r>
              <a:rPr lang="cs-CZ" sz="2400" b="1" i="1" dirty="0">
                <a:solidFill>
                  <a:schemeClr val="bg1"/>
                </a:solidFill>
              </a:rPr>
              <a:t> zemi, zpovzdálí mořský zní šum, </a:t>
            </a:r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2400" b="1" i="1" dirty="0">
                <a:solidFill>
                  <a:schemeClr val="bg1"/>
                </a:solidFill>
              </a:rPr>
              <a:t>rychle jsem doběhl v cíl života i útrap všech – </a:t>
            </a:r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2400" b="1" i="1" dirty="0">
                <a:solidFill>
                  <a:schemeClr val="bg1"/>
                </a:solidFill>
              </a:rPr>
              <a:t>takto totiž mně </a:t>
            </a:r>
            <a:r>
              <a:rPr lang="cs-CZ" sz="2400" b="1" i="1" dirty="0" err="1">
                <a:solidFill>
                  <a:schemeClr val="bg1"/>
                </a:solidFill>
              </a:rPr>
              <a:t>Moiry</a:t>
            </a:r>
            <a:r>
              <a:rPr lang="cs-CZ" sz="2400" b="1" i="1" dirty="0">
                <a:solidFill>
                  <a:schemeClr val="bg1"/>
                </a:solidFill>
              </a:rPr>
              <a:t> upředly života nit“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endParaRPr lang="cs-CZ" sz="2400" b="1" dirty="0" smtClean="0">
              <a:solidFill>
                <a:schemeClr val="bg1"/>
              </a:solidFill>
            </a:endParaRPr>
          </a:p>
          <a:p>
            <a:endParaRPr lang="cs-CZ" sz="1400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(</a:t>
            </a:r>
            <a:r>
              <a:rPr lang="cs-CZ" b="1" i="1" dirty="0">
                <a:solidFill>
                  <a:schemeClr val="bg1"/>
                </a:solidFill>
              </a:rPr>
              <a:t>Obrázky z řeckého života</a:t>
            </a:r>
            <a:r>
              <a:rPr lang="cs-CZ" b="1" dirty="0">
                <a:solidFill>
                  <a:schemeClr val="bg1"/>
                </a:solidFill>
              </a:rPr>
              <a:t>, 1983, 43). </a:t>
            </a:r>
          </a:p>
        </p:txBody>
      </p:sp>
    </p:spTree>
    <p:extLst>
      <p:ext uri="{BB962C8B-B14F-4D97-AF65-F5344CB8AC3E}">
        <p14:creationId xmlns:p14="http://schemas.microsoft.com/office/powerpoint/2010/main" val="23825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 lnSpcReduction="10000"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Eurybatos</a:t>
            </a:r>
            <a:r>
              <a:rPr lang="cs-CZ" b="1" dirty="0" smtClean="0">
                <a:solidFill>
                  <a:schemeClr val="bg1"/>
                </a:solidFill>
              </a:rPr>
              <a:t> ze Sparty (1.)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Hipposthenés</a:t>
            </a:r>
            <a:r>
              <a:rPr lang="cs-CZ" b="1" dirty="0" smtClean="0">
                <a:solidFill>
                  <a:schemeClr val="bg1"/>
                </a:solidFill>
              </a:rPr>
              <a:t> (6x)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Hetoimokleos</a:t>
            </a:r>
            <a:r>
              <a:rPr lang="cs-CZ" b="1" dirty="0" smtClean="0">
                <a:solidFill>
                  <a:schemeClr val="bg1"/>
                </a:solidFill>
              </a:rPr>
              <a:t> (5x)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Milón z </a:t>
            </a:r>
            <a:r>
              <a:rPr lang="cs-CZ" b="1" dirty="0" err="1" smtClean="0">
                <a:solidFill>
                  <a:schemeClr val="bg1"/>
                </a:solidFill>
              </a:rPr>
              <a:t>Krotónu</a:t>
            </a:r>
            <a:r>
              <a:rPr lang="cs-CZ" b="1" dirty="0" smtClean="0">
                <a:solidFill>
                  <a:schemeClr val="bg1"/>
                </a:solidFill>
              </a:rPr>
              <a:t> (7x + finále - </a:t>
            </a:r>
            <a:r>
              <a:rPr lang="cs-CZ" b="1" dirty="0" err="1" smtClean="0">
                <a:solidFill>
                  <a:schemeClr val="bg1"/>
                </a:solidFill>
              </a:rPr>
              <a:t>Tímasitheos</a:t>
            </a:r>
            <a:r>
              <a:rPr lang="cs-CZ" b="1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cs-CZ" b="1" dirty="0" err="1" smtClean="0">
                <a:solidFill>
                  <a:schemeClr val="bg1"/>
                </a:solidFill>
              </a:rPr>
              <a:t>Pýthagorás</a:t>
            </a:r>
            <a:r>
              <a:rPr lang="cs-CZ" b="1" dirty="0" smtClean="0">
                <a:solidFill>
                  <a:schemeClr val="bg1"/>
                </a:solidFill>
              </a:rPr>
              <a:t>, příhody, stravovací návyky, bitva, smrt</a:t>
            </a:r>
          </a:p>
          <a:p>
            <a:pPr lvl="1"/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Chairón</a:t>
            </a:r>
            <a:r>
              <a:rPr lang="cs-CZ" b="1" dirty="0" smtClean="0">
                <a:solidFill>
                  <a:schemeClr val="bg1"/>
                </a:solidFill>
              </a:rPr>
              <a:t> z </a:t>
            </a:r>
            <a:r>
              <a:rPr lang="cs-CZ" b="1" dirty="0" err="1" smtClean="0">
                <a:solidFill>
                  <a:schemeClr val="bg1"/>
                </a:solidFill>
              </a:rPr>
              <a:t>Pellény</a:t>
            </a:r>
            <a:r>
              <a:rPr lang="cs-CZ" b="1" dirty="0" smtClean="0">
                <a:solidFill>
                  <a:schemeClr val="bg1"/>
                </a:solidFill>
              </a:rPr>
              <a:t> (4x)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Platón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Jiří\Desktop\Antický sport\rigo - obr\j\frel-řvCL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3097"/>
            <a:ext cx="3471632" cy="3425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Jiří\Desktop\Antický sport\rigo - obr\j\zamarovsky1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578751"/>
            <a:ext cx="3528392" cy="21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iří\Desktop\PALE-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1" y="3573016"/>
            <a:ext cx="8219680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Jiří\Desktop\Antický sport\rigo - obr\j\osborne128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5" y="113097"/>
            <a:ext cx="4752527" cy="3405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3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iří\Desktop\referee-watches-greek-wrestlers-in-ancient-olympic-gam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" y="908720"/>
            <a:ext cx="9115877" cy="5317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7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86" y="1580"/>
            <a:ext cx="9134614" cy="1143000"/>
          </a:xfrm>
        </p:spPr>
        <p:txBody>
          <a:bodyPr/>
          <a:lstStyle/>
          <a:p>
            <a:r>
              <a:rPr lang="cs-CZ" b="1" i="1" dirty="0">
                <a:solidFill>
                  <a:schemeClr val="bg1"/>
                </a:solidFill>
              </a:rPr>
              <a:t>πα</a:t>
            </a:r>
            <a:r>
              <a:rPr lang="cs-CZ" b="1" i="1" dirty="0" err="1">
                <a:solidFill>
                  <a:schemeClr val="bg1"/>
                </a:solidFill>
              </a:rPr>
              <a:t>γκράτιον</a:t>
            </a:r>
            <a:r>
              <a:rPr lang="cs-CZ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62500" lnSpcReduction="20000"/>
          </a:bodyPr>
          <a:lstStyle/>
          <a:p>
            <a:r>
              <a:rPr lang="cs-CZ" sz="3400" b="1" dirty="0" err="1" smtClean="0">
                <a:solidFill>
                  <a:schemeClr val="bg1"/>
                </a:solidFill>
              </a:rPr>
              <a:t>Héraklés</a:t>
            </a:r>
            <a:r>
              <a:rPr lang="cs-CZ" sz="3400" b="1" dirty="0" smtClean="0">
                <a:solidFill>
                  <a:schemeClr val="bg1"/>
                </a:solidFill>
              </a:rPr>
              <a:t> x Théseus</a:t>
            </a:r>
          </a:p>
          <a:p>
            <a:r>
              <a:rPr lang="cs-CZ" sz="3400" b="1" dirty="0" err="1" smtClean="0">
                <a:solidFill>
                  <a:schemeClr val="bg1"/>
                </a:solidFill>
              </a:rPr>
              <a:t>Leukarós</a:t>
            </a:r>
            <a:r>
              <a:rPr lang="cs-CZ" sz="3400" b="1" dirty="0" smtClean="0">
                <a:solidFill>
                  <a:schemeClr val="bg1"/>
                </a:solidFill>
              </a:rPr>
              <a:t> z </a:t>
            </a:r>
            <a:r>
              <a:rPr lang="cs-CZ" sz="3400" b="1" dirty="0" err="1" smtClean="0">
                <a:solidFill>
                  <a:schemeClr val="bg1"/>
                </a:solidFill>
              </a:rPr>
              <a:t>Akarmánie</a:t>
            </a:r>
            <a:endParaRPr lang="cs-CZ" sz="3400" b="1" dirty="0" smtClean="0">
              <a:solidFill>
                <a:schemeClr val="bg1"/>
              </a:solidFill>
            </a:endParaRPr>
          </a:p>
          <a:p>
            <a:r>
              <a:rPr lang="cs-CZ" sz="3400" b="1" i="1" dirty="0" err="1" smtClean="0">
                <a:solidFill>
                  <a:schemeClr val="bg1"/>
                </a:solidFill>
              </a:rPr>
              <a:t>pankrastés</a:t>
            </a:r>
            <a:r>
              <a:rPr lang="cs-CZ" sz="3400" b="1" dirty="0" smtClean="0">
                <a:solidFill>
                  <a:schemeClr val="bg1"/>
                </a:solidFill>
              </a:rPr>
              <a:t> – </a:t>
            </a:r>
            <a:r>
              <a:rPr lang="cs-CZ" sz="3400" b="1" dirty="0" err="1" smtClean="0">
                <a:solidFill>
                  <a:schemeClr val="bg1"/>
                </a:solidFill>
              </a:rPr>
              <a:t>všesilácký</a:t>
            </a:r>
            <a:r>
              <a:rPr lang="cs-CZ" sz="3400" b="1" dirty="0" smtClean="0">
                <a:solidFill>
                  <a:schemeClr val="bg1"/>
                </a:solidFill>
              </a:rPr>
              <a:t> zápasník</a:t>
            </a:r>
          </a:p>
          <a:p>
            <a:r>
              <a:rPr lang="cs-CZ" sz="3400" b="1" dirty="0" smtClean="0">
                <a:solidFill>
                  <a:schemeClr val="bg1"/>
                </a:solidFill>
              </a:rPr>
              <a:t>surovost, smrt</a:t>
            </a:r>
          </a:p>
          <a:p>
            <a:r>
              <a:rPr lang="cs-CZ" sz="3400" b="1" i="1" dirty="0" err="1" smtClean="0">
                <a:solidFill>
                  <a:schemeClr val="bg1"/>
                </a:solidFill>
              </a:rPr>
              <a:t>hiará</a:t>
            </a:r>
            <a:endParaRPr lang="cs-CZ" sz="3400" b="1" i="1" dirty="0" smtClean="0">
              <a:solidFill>
                <a:schemeClr val="bg1"/>
              </a:solidFill>
            </a:endParaRPr>
          </a:p>
          <a:p>
            <a:r>
              <a:rPr lang="cs-CZ" sz="3400" b="1" dirty="0" smtClean="0">
                <a:solidFill>
                  <a:schemeClr val="bg1"/>
                </a:solidFill>
              </a:rPr>
              <a:t>formy:</a:t>
            </a:r>
          </a:p>
          <a:p>
            <a:pPr lvl="1"/>
            <a:r>
              <a:rPr lang="cs-CZ" b="1" i="1" dirty="0" err="1" smtClean="0">
                <a:solidFill>
                  <a:schemeClr val="bg1"/>
                </a:solidFill>
              </a:rPr>
              <a:t>orthostaden</a:t>
            </a:r>
            <a:r>
              <a:rPr lang="cs-CZ" b="1" dirty="0">
                <a:solidFill>
                  <a:schemeClr val="bg1"/>
                </a:solidFill>
              </a:rPr>
              <a:t>, či </a:t>
            </a:r>
            <a:r>
              <a:rPr lang="cs-CZ" b="1" i="1" dirty="0">
                <a:solidFill>
                  <a:schemeClr val="bg1"/>
                </a:solidFill>
              </a:rPr>
              <a:t>ano</a:t>
            </a:r>
            <a:r>
              <a:rPr lang="cs-CZ" b="1" dirty="0">
                <a:solidFill>
                  <a:schemeClr val="bg1"/>
                </a:solidFill>
              </a:rPr>
              <a:t> – </a:t>
            </a:r>
            <a:r>
              <a:rPr lang="cs-CZ" b="1" dirty="0" smtClean="0">
                <a:solidFill>
                  <a:schemeClr val="bg1"/>
                </a:solidFill>
              </a:rPr>
              <a:t>vzpřímená forma</a:t>
            </a:r>
          </a:p>
          <a:p>
            <a:pPr lvl="1"/>
            <a:r>
              <a:rPr lang="cs-CZ" b="1" i="1" dirty="0" err="1" smtClean="0">
                <a:solidFill>
                  <a:schemeClr val="bg1"/>
                </a:solidFill>
              </a:rPr>
              <a:t>kató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– přízemní </a:t>
            </a:r>
            <a:r>
              <a:rPr lang="cs-CZ" b="1" dirty="0" smtClean="0">
                <a:solidFill>
                  <a:schemeClr val="bg1"/>
                </a:solidFill>
              </a:rPr>
              <a:t>forma. </a:t>
            </a:r>
          </a:p>
          <a:p>
            <a:pPr marL="457200" lvl="1" indent="0">
              <a:buNone/>
            </a:pP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dovoleno </a:t>
            </a:r>
            <a:r>
              <a:rPr lang="cs-CZ" b="1" dirty="0">
                <a:solidFill>
                  <a:schemeClr val="bg1"/>
                </a:solidFill>
              </a:rPr>
              <a:t>vše, kromě dloubání očí, úderů na pohlavní orgány, kousání a </a:t>
            </a:r>
            <a:r>
              <a:rPr lang="cs-CZ" b="1" dirty="0" smtClean="0">
                <a:solidFill>
                  <a:schemeClr val="bg1"/>
                </a:solidFill>
              </a:rPr>
              <a:t>škrábání x Olivová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soupeř </a:t>
            </a:r>
            <a:r>
              <a:rPr lang="cs-CZ" b="1" dirty="0">
                <a:solidFill>
                  <a:schemeClr val="bg1"/>
                </a:solidFill>
              </a:rPr>
              <a:t>mohl být </a:t>
            </a:r>
            <a:r>
              <a:rPr lang="cs-CZ" b="1" dirty="0" smtClean="0">
                <a:solidFill>
                  <a:schemeClr val="bg1"/>
                </a:solidFill>
              </a:rPr>
              <a:t>přemožen boxováním, kopáním, údery </a:t>
            </a:r>
            <a:r>
              <a:rPr lang="cs-CZ" b="1" dirty="0">
                <a:solidFill>
                  <a:schemeClr val="bg1"/>
                </a:solidFill>
              </a:rPr>
              <a:t>kolenem, loktem, </a:t>
            </a:r>
            <a:r>
              <a:rPr lang="cs-CZ" b="1" dirty="0" smtClean="0">
                <a:solidFill>
                  <a:schemeClr val="bg1"/>
                </a:solidFill>
              </a:rPr>
              <a:t>škrcením, kroucením </a:t>
            </a:r>
            <a:r>
              <a:rPr lang="cs-CZ" b="1" dirty="0">
                <a:solidFill>
                  <a:schemeClr val="bg1"/>
                </a:solidFill>
              </a:rPr>
              <a:t>rukou, </a:t>
            </a:r>
            <a:r>
              <a:rPr lang="cs-CZ" b="1" dirty="0" smtClean="0">
                <a:solidFill>
                  <a:schemeClr val="bg1"/>
                </a:solidFill>
              </a:rPr>
              <a:t>šlapáním </a:t>
            </a:r>
            <a:r>
              <a:rPr lang="cs-CZ" b="1" dirty="0">
                <a:solidFill>
                  <a:schemeClr val="bg1"/>
                </a:solidFill>
              </a:rPr>
              <a:t>a </a:t>
            </a:r>
            <a:r>
              <a:rPr lang="cs-CZ" b="1" dirty="0" smtClean="0">
                <a:solidFill>
                  <a:schemeClr val="bg1"/>
                </a:solidFill>
              </a:rPr>
              <a:t>skákáním </a:t>
            </a:r>
            <a:r>
              <a:rPr lang="cs-CZ" b="1" dirty="0">
                <a:solidFill>
                  <a:schemeClr val="bg1"/>
                </a:solidFill>
              </a:rPr>
              <a:t>na ležícího soka, chvaty </a:t>
            </a:r>
            <a:r>
              <a:rPr lang="cs-CZ" b="1" dirty="0" smtClean="0">
                <a:solidFill>
                  <a:schemeClr val="bg1"/>
                </a:solidFill>
              </a:rPr>
              <a:t>…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mezi </a:t>
            </a:r>
            <a:r>
              <a:rPr lang="cs-CZ" b="1" dirty="0">
                <a:solidFill>
                  <a:schemeClr val="bg1"/>
                </a:solidFill>
              </a:rPr>
              <a:t>útoky a obrany </a:t>
            </a:r>
            <a:r>
              <a:rPr lang="cs-CZ" b="1" dirty="0" smtClean="0">
                <a:solidFill>
                  <a:schemeClr val="bg1"/>
                </a:solidFill>
              </a:rPr>
              <a:t>patřil:</a:t>
            </a:r>
            <a:endParaRPr lang="cs-CZ" b="1" dirty="0">
              <a:solidFill>
                <a:schemeClr val="bg1"/>
              </a:solidFill>
            </a:endParaRPr>
          </a:p>
          <a:p>
            <a:pPr lvl="1"/>
            <a:r>
              <a:rPr lang="cs-CZ" b="1" i="1" dirty="0" err="1" smtClean="0">
                <a:solidFill>
                  <a:schemeClr val="bg1"/>
                </a:solidFill>
              </a:rPr>
              <a:t>apopnigmos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 smtClean="0">
                <a:solidFill>
                  <a:schemeClr val="bg1"/>
                </a:solidFill>
              </a:rPr>
              <a:t>gastrizein</a:t>
            </a:r>
            <a:r>
              <a:rPr lang="cs-CZ" b="1" i="1" dirty="0" smtClean="0">
                <a:solidFill>
                  <a:schemeClr val="bg1"/>
                </a:solidFill>
              </a:rPr>
              <a:t>,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i="1" dirty="0" err="1" smtClean="0">
                <a:solidFill>
                  <a:schemeClr val="bg1"/>
                </a:solidFill>
              </a:rPr>
              <a:t>hyptiasmos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i="1" dirty="0" err="1">
                <a:solidFill>
                  <a:schemeClr val="bg1"/>
                </a:solidFill>
              </a:rPr>
              <a:t>klimaktizein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endParaRPr lang="cs-CZ" b="1" dirty="0" smtClean="0">
              <a:solidFill>
                <a:schemeClr val="bg1"/>
              </a:solidFill>
            </a:endParaRPr>
          </a:p>
          <a:p>
            <a:endParaRPr lang="cs-CZ" b="1" i="1" dirty="0" smtClean="0">
              <a:solidFill>
                <a:schemeClr val="bg1"/>
              </a:solidFill>
            </a:endParaRPr>
          </a:p>
          <a:p>
            <a:r>
              <a:rPr lang="cs-CZ" sz="3400" b="1" i="1" dirty="0" smtClean="0">
                <a:solidFill>
                  <a:schemeClr val="bg1"/>
                </a:solidFill>
              </a:rPr>
              <a:t>„spojení síly lva a lstivosti lišky“</a:t>
            </a:r>
            <a:endParaRPr lang="cs-CZ" sz="3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88919" y="0"/>
            <a:ext cx="5710177" cy="2852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800" b="1" i="1" dirty="0">
                <a:solidFill>
                  <a:schemeClr val="bg1"/>
                </a:solidFill>
              </a:rPr>
              <a:t>„Mě sem dal </a:t>
            </a:r>
            <a:r>
              <a:rPr lang="cs-CZ" sz="1800" b="1" i="1" dirty="0" err="1">
                <a:solidFill>
                  <a:schemeClr val="bg1"/>
                </a:solidFill>
              </a:rPr>
              <a:t>Ergotelés</a:t>
            </a:r>
            <a:r>
              <a:rPr lang="cs-CZ" sz="1800" b="1" i="1" dirty="0">
                <a:solidFill>
                  <a:schemeClr val="bg1"/>
                </a:solidFill>
              </a:rPr>
              <a:t>, ten slavný syn </a:t>
            </a:r>
            <a:r>
              <a:rPr lang="cs-CZ" sz="1800" b="1" i="1" dirty="0" err="1">
                <a:solidFill>
                  <a:schemeClr val="bg1"/>
                </a:solidFill>
              </a:rPr>
              <a:t>Filanorův</a:t>
            </a:r>
            <a:r>
              <a:rPr lang="cs-CZ" sz="1800" b="1" i="1" dirty="0">
                <a:solidFill>
                  <a:schemeClr val="bg1"/>
                </a:solidFill>
              </a:rPr>
              <a:t>, </a:t>
            </a:r>
            <a:endParaRPr lang="cs-CZ" sz="1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1800" b="1" i="1" dirty="0">
                <a:solidFill>
                  <a:schemeClr val="bg1"/>
                </a:solidFill>
              </a:rPr>
              <a:t>v </a:t>
            </a:r>
            <a:r>
              <a:rPr lang="cs-CZ" sz="1800" b="1" i="1" dirty="0" err="1">
                <a:solidFill>
                  <a:schemeClr val="bg1"/>
                </a:solidFill>
              </a:rPr>
              <a:t>Pýthu</a:t>
            </a:r>
            <a:r>
              <a:rPr lang="cs-CZ" sz="1800" b="1" i="1" dirty="0">
                <a:solidFill>
                  <a:schemeClr val="bg1"/>
                </a:solidFill>
              </a:rPr>
              <a:t> když porazil Řeky dvakráte na dlouhý běh; </a:t>
            </a:r>
            <a:endParaRPr lang="cs-CZ" sz="1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1800" b="1" i="1" dirty="0">
                <a:solidFill>
                  <a:schemeClr val="bg1"/>
                </a:solidFill>
              </a:rPr>
              <a:t>dvakrát i v Olympii, i na Isthmu, v Nemeji dvakrát. </a:t>
            </a:r>
            <a:endParaRPr lang="cs-CZ" sz="1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1800" b="1" i="1" dirty="0" err="1">
                <a:solidFill>
                  <a:schemeClr val="bg1"/>
                </a:solidFill>
              </a:rPr>
              <a:t>Hímerské</a:t>
            </a:r>
            <a:r>
              <a:rPr lang="cs-CZ" sz="1800" b="1" i="1" dirty="0">
                <a:solidFill>
                  <a:schemeClr val="bg1"/>
                </a:solidFill>
              </a:rPr>
              <a:t> zdatnosti pomník navěky zůstaň zde stát!“</a:t>
            </a:r>
            <a:r>
              <a:rPr lang="cs-CZ" sz="1800" b="1" dirty="0">
                <a:solidFill>
                  <a:schemeClr val="bg1"/>
                </a:solidFill>
              </a:rPr>
              <a:t> </a:t>
            </a:r>
            <a:endParaRPr lang="cs-CZ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1800" b="1" dirty="0" smtClean="0">
                <a:solidFill>
                  <a:schemeClr val="bg1"/>
                </a:solidFill>
              </a:rPr>
              <a:t>Nápisný </a:t>
            </a:r>
            <a:r>
              <a:rPr lang="cs-CZ" sz="1800" b="1" dirty="0">
                <a:solidFill>
                  <a:schemeClr val="bg1"/>
                </a:solidFill>
              </a:rPr>
              <a:t>verš na vítězného </a:t>
            </a:r>
            <a:r>
              <a:rPr lang="cs-CZ" sz="1800" b="1" dirty="0" err="1">
                <a:solidFill>
                  <a:schemeClr val="bg1"/>
                </a:solidFill>
              </a:rPr>
              <a:t>hímerského</a:t>
            </a:r>
            <a:r>
              <a:rPr lang="cs-CZ" sz="1800" b="1" dirty="0">
                <a:solidFill>
                  <a:schemeClr val="bg1"/>
                </a:solidFill>
              </a:rPr>
              <a:t> běžce z Olympie kolem roku 470 př. Kr. (</a:t>
            </a:r>
            <a:r>
              <a:rPr lang="cs-CZ" sz="1800" b="1" i="1" dirty="0">
                <a:solidFill>
                  <a:schemeClr val="bg1"/>
                </a:solidFill>
              </a:rPr>
              <a:t>Nejstarší řecká lyrika</a:t>
            </a:r>
            <a:r>
              <a:rPr lang="cs-CZ" sz="1800" b="1" dirty="0">
                <a:solidFill>
                  <a:schemeClr val="bg1"/>
                </a:solidFill>
              </a:rPr>
              <a:t>, 1981, 362). </a:t>
            </a:r>
          </a:p>
        </p:txBody>
      </p:sp>
      <p:sp>
        <p:nvSpPr>
          <p:cNvPr id="4" name="Obdélník 3"/>
          <p:cNvSpPr/>
          <p:nvPr/>
        </p:nvSpPr>
        <p:spPr>
          <a:xfrm>
            <a:off x="395536" y="2667314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i="1" dirty="0">
                <a:solidFill>
                  <a:schemeClr val="bg1"/>
                </a:solidFill>
              </a:rPr>
              <a:t>„Slyš, mocná </a:t>
            </a:r>
            <a:r>
              <a:rPr lang="cs-CZ" b="1" i="1" dirty="0" err="1">
                <a:solidFill>
                  <a:schemeClr val="bg1"/>
                </a:solidFill>
              </a:rPr>
              <a:t>Aglaio</a:t>
            </a:r>
            <a:r>
              <a:rPr lang="cs-CZ" b="1" i="1" dirty="0">
                <a:solidFill>
                  <a:schemeClr val="bg1"/>
                </a:solidFill>
              </a:rPr>
              <a:t>, slyš i, zpěvná </a:t>
            </a:r>
            <a:r>
              <a:rPr lang="cs-CZ" b="1" i="1" dirty="0" err="1">
                <a:solidFill>
                  <a:schemeClr val="bg1"/>
                </a:solidFill>
              </a:rPr>
              <a:t>Eufrosyno</a:t>
            </a:r>
            <a:r>
              <a:rPr lang="cs-CZ" b="1" i="1" dirty="0">
                <a:solidFill>
                  <a:schemeClr val="bg1"/>
                </a:solidFill>
              </a:rPr>
              <a:t>, vy děti největšího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boha, slyš, </a:t>
            </a:r>
            <a:r>
              <a:rPr lang="cs-CZ" b="1" i="1" dirty="0" err="1">
                <a:solidFill>
                  <a:schemeClr val="bg1"/>
                </a:solidFill>
              </a:rPr>
              <a:t>Thalie</a:t>
            </a:r>
            <a:r>
              <a:rPr lang="cs-CZ" b="1" i="1" dirty="0">
                <a:solidFill>
                  <a:schemeClr val="bg1"/>
                </a:solidFill>
              </a:rPr>
              <a:t>, ty královno zpěvu,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pohleď na průvod! Kráčí lehce provázen štěstím. </a:t>
            </a:r>
            <a:r>
              <a:rPr lang="cs-CZ" b="1" i="1" dirty="0" err="1">
                <a:solidFill>
                  <a:schemeClr val="bg1"/>
                </a:solidFill>
              </a:rPr>
              <a:t>Thalie</a:t>
            </a:r>
            <a:r>
              <a:rPr lang="cs-CZ" b="1" i="1" dirty="0">
                <a:solidFill>
                  <a:schemeClr val="bg1"/>
                </a:solidFill>
              </a:rPr>
              <a:t>,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přicházím zazpívat. Slyš můj zpěv, nadšený lýdský zpěv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na počest hrdiny! </a:t>
            </a:r>
            <a:r>
              <a:rPr lang="cs-CZ" b="1" i="1" dirty="0" err="1">
                <a:solidFill>
                  <a:schemeClr val="bg1"/>
                </a:solidFill>
              </a:rPr>
              <a:t>Minyjská</a:t>
            </a:r>
            <a:r>
              <a:rPr lang="cs-CZ" b="1" i="1" dirty="0">
                <a:solidFill>
                  <a:schemeClr val="bg1"/>
                </a:solidFill>
              </a:rPr>
              <a:t> zem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dobyla vítězství, za něž vděčí jen tobě.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 err="1">
                <a:solidFill>
                  <a:schemeClr val="bg1"/>
                </a:solidFill>
              </a:rPr>
              <a:t>Échó</a:t>
            </a:r>
            <a:r>
              <a:rPr lang="cs-CZ" b="1" i="1" dirty="0">
                <a:solidFill>
                  <a:schemeClr val="bg1"/>
                </a:solidFill>
              </a:rPr>
              <a:t>, pospěš k Persefoně, v ten černý dům,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dones jim velikou zvěst! A až spatříš otce, tam, v království snů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a smrti, sděl mu, prosím tě, sděl, že jeho mladý syn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>
                <a:solidFill>
                  <a:schemeClr val="bg1"/>
                </a:solidFill>
              </a:rPr>
              <a:t>si ověnčil své kadeře </a:t>
            </a:r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i="1" dirty="0" err="1">
                <a:solidFill>
                  <a:schemeClr val="bg1"/>
                </a:solidFill>
              </a:rPr>
              <a:t>peruťmi</a:t>
            </a:r>
            <a:r>
              <a:rPr lang="cs-CZ" b="1" i="1" dirty="0">
                <a:solidFill>
                  <a:schemeClr val="bg1"/>
                </a:solidFill>
              </a:rPr>
              <a:t> vzácné výhry v údolí slavné Olympie.“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endParaRPr lang="cs-CZ" b="1" dirty="0" smtClean="0">
              <a:solidFill>
                <a:schemeClr val="bg1"/>
              </a:solidFill>
            </a:endParaRPr>
          </a:p>
          <a:p>
            <a:pPr algn="ctr"/>
            <a:endParaRPr lang="cs-CZ" sz="800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Část zpěvu </a:t>
            </a:r>
            <a:r>
              <a:rPr lang="cs-CZ" b="1" i="1" dirty="0">
                <a:solidFill>
                  <a:schemeClr val="bg1"/>
                </a:solidFill>
              </a:rPr>
              <a:t>Mladému </a:t>
            </a:r>
            <a:r>
              <a:rPr lang="cs-CZ" b="1" i="1" dirty="0" err="1">
                <a:solidFill>
                  <a:schemeClr val="bg1"/>
                </a:solidFill>
              </a:rPr>
              <a:t>Ásópichovi</a:t>
            </a:r>
            <a:r>
              <a:rPr lang="cs-CZ" b="1" i="1" dirty="0">
                <a:solidFill>
                  <a:schemeClr val="bg1"/>
                </a:solidFill>
              </a:rPr>
              <a:t> </a:t>
            </a:r>
            <a:r>
              <a:rPr lang="cs-CZ" b="1" i="1" dirty="0" err="1">
                <a:solidFill>
                  <a:schemeClr val="bg1"/>
                </a:solidFill>
              </a:rPr>
              <a:t>orchomenskému</a:t>
            </a:r>
            <a:r>
              <a:rPr lang="cs-CZ" b="1" dirty="0">
                <a:solidFill>
                  <a:schemeClr val="bg1"/>
                </a:solidFill>
              </a:rPr>
              <a:t>, vítězi v běhu (Pindaros, 2002, 163). </a:t>
            </a:r>
          </a:p>
        </p:txBody>
      </p:sp>
    </p:spTree>
    <p:extLst>
      <p:ext uri="{BB962C8B-B14F-4D97-AF65-F5344CB8AC3E}">
        <p14:creationId xmlns:p14="http://schemas.microsoft.com/office/powerpoint/2010/main" val="18604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710" y="692696"/>
            <a:ext cx="9119289" cy="5616624"/>
          </a:xfrm>
        </p:spPr>
        <p:txBody>
          <a:bodyPr/>
          <a:lstStyle/>
          <a:p>
            <a:pPr marL="0" indent="0">
              <a:buNone/>
            </a:pPr>
            <a:endParaRPr lang="cs-CZ" sz="12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b="1" dirty="0" err="1" smtClean="0">
                <a:solidFill>
                  <a:schemeClr val="bg1"/>
                </a:solidFill>
              </a:rPr>
              <a:t>Lygdamis</a:t>
            </a:r>
            <a:r>
              <a:rPr lang="cs-CZ" b="1" dirty="0" smtClean="0">
                <a:solidFill>
                  <a:schemeClr val="bg1"/>
                </a:solidFill>
              </a:rPr>
              <a:t> ze </a:t>
            </a:r>
            <a:r>
              <a:rPr lang="cs-CZ" b="1" dirty="0" err="1" smtClean="0">
                <a:solidFill>
                  <a:schemeClr val="bg1"/>
                </a:solidFill>
              </a:rPr>
              <a:t>Syrakús</a:t>
            </a:r>
            <a:r>
              <a:rPr lang="cs-CZ" b="1" dirty="0" smtClean="0">
                <a:solidFill>
                  <a:schemeClr val="bg1"/>
                </a:solidFill>
              </a:rPr>
              <a:t> (boje s Etrusky)</a:t>
            </a:r>
          </a:p>
          <a:p>
            <a:pPr marL="0" indent="0">
              <a:buNone/>
            </a:pPr>
            <a:endParaRPr lang="cs-CZ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Arrhachión z </a:t>
            </a:r>
            <a:r>
              <a:rPr lang="cs-CZ" b="1" dirty="0" err="1" smtClean="0">
                <a:solidFill>
                  <a:schemeClr val="bg1"/>
                </a:solidFill>
              </a:rPr>
              <a:t>Figalie</a:t>
            </a:r>
            <a:r>
              <a:rPr lang="cs-CZ" b="1" dirty="0" smtClean="0">
                <a:solidFill>
                  <a:schemeClr val="bg1"/>
                </a:solidFill>
              </a:rPr>
              <a:t> (3x, </a:t>
            </a:r>
            <a:r>
              <a:rPr lang="cs-CZ" b="1" dirty="0" err="1" smtClean="0">
                <a:solidFill>
                  <a:schemeClr val="bg1"/>
                </a:solidFill>
              </a:rPr>
              <a:t>Fryxiás</a:t>
            </a:r>
            <a:r>
              <a:rPr lang="cs-CZ" b="1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cs-CZ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b="1" dirty="0" err="1">
                <a:solidFill>
                  <a:schemeClr val="bg1"/>
                </a:solidFill>
              </a:rPr>
              <a:t>Sóstratos</a:t>
            </a:r>
            <a:r>
              <a:rPr lang="cs-CZ" b="1" dirty="0">
                <a:solidFill>
                  <a:schemeClr val="bg1"/>
                </a:solidFill>
              </a:rPr>
              <a:t> ze </a:t>
            </a:r>
            <a:r>
              <a:rPr lang="cs-CZ" b="1" dirty="0" err="1">
                <a:solidFill>
                  <a:schemeClr val="bg1"/>
                </a:solidFill>
              </a:rPr>
              <a:t>Sikyónu</a:t>
            </a:r>
            <a:r>
              <a:rPr lang="cs-CZ" b="1" dirty="0">
                <a:solidFill>
                  <a:schemeClr val="bg1"/>
                </a:solidFill>
              </a:rPr>
              <a:t>, „</a:t>
            </a:r>
            <a:r>
              <a:rPr lang="cs-CZ" b="1" dirty="0" err="1">
                <a:solidFill>
                  <a:schemeClr val="bg1"/>
                </a:solidFill>
              </a:rPr>
              <a:t>Akrochesités</a:t>
            </a:r>
            <a:r>
              <a:rPr lang="cs-CZ" b="1" dirty="0">
                <a:solidFill>
                  <a:schemeClr val="bg1"/>
                </a:solidFill>
              </a:rPr>
              <a:t>“, čili Lamač prstů“ </a:t>
            </a:r>
            <a:r>
              <a:rPr lang="cs-CZ" b="1" dirty="0" smtClean="0">
                <a:solidFill>
                  <a:schemeClr val="bg1"/>
                </a:solidFill>
              </a:rPr>
              <a:t>(3x)</a:t>
            </a:r>
          </a:p>
          <a:p>
            <a:pPr marL="0" indent="0">
              <a:buNone/>
            </a:pPr>
            <a:endParaRPr lang="cs-CZ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b="1" dirty="0" err="1" smtClean="0">
                <a:solidFill>
                  <a:schemeClr val="bg1"/>
                </a:solidFill>
              </a:rPr>
              <a:t>Stratón</a:t>
            </a:r>
            <a:r>
              <a:rPr lang="cs-CZ" b="1" dirty="0" smtClean="0">
                <a:solidFill>
                  <a:schemeClr val="bg1"/>
                </a:solidFill>
              </a:rPr>
              <a:t> z Alexandrie (+ palé, 2x)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8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aa\Desktop\arr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51" y="4175621"/>
            <a:ext cx="2857440" cy="2670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aa\Desktop\arrhach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1" y="4694340"/>
            <a:ext cx="6355861" cy="2115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aa\Desktop\arrhac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39" y="87549"/>
            <a:ext cx="4301504" cy="40880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8" name="Picture 4" descr="C:\!Aktuální\Antický sport a má výuka dějin starověkého sportu\Antický sport\rigo - obr\j\olivova,sah116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1" y="908720"/>
            <a:ext cx="482557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!Aktuální\Antický sport a má výuka dějin starověkého sportu\Antický sport\rigo - obr\j\zamarovsky1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62" y="4475777"/>
            <a:ext cx="4824536" cy="23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!Aktuální\Antický sport a má výuka dějin starověkého sportu\Antický sport\rigo - obr\j\olivova,sah105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7"/>
            <a:ext cx="3917928" cy="380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!Aktuální\Antický sport a má výuka dějin starověkého sportu\Antický sport\rigo - obr\j\olivova,sah142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" y="197658"/>
            <a:ext cx="4121150" cy="236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!Aktuální\Antický sport a má výuka dějin starověkého sportu\Antický sport\rigo - obr\j\olivova,sah1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" y="2924944"/>
            <a:ext cx="3600400" cy="36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1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aa\Desktop\arrha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81" y="2060848"/>
            <a:ext cx="4321102" cy="45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!Aktuální\Antický sport a má výuka dějin starověkého sportu\Antický sport\rigo - obr\j\olivova,sah1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22" y="476672"/>
            <a:ext cx="4853478" cy="46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1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iří\Desktop\6002907_f2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73"/>
            <a:ext cx="6942066" cy="683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9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Jiří\Desktop\pict_md_dnBdYHFnYWU1PTwyOithYXZjY2VxKDliemNoNGZvb2lORw1TRl9FRV5ITQQfFRoJQ0dLQQkBAA4OF01YSA==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9" y="91186"/>
            <a:ext cx="9165879" cy="66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172400" y="292507"/>
            <a:ext cx="79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56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47663" y="4240794"/>
            <a:ext cx="59046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„Chci s pomocí </a:t>
            </a:r>
            <a:r>
              <a:rPr lang="cs-CZ" sz="2000" b="1" i="1" dirty="0" err="1">
                <a:solidFill>
                  <a:schemeClr val="bg1"/>
                </a:solidFill>
              </a:rPr>
              <a:t>Charitek</a:t>
            </a:r>
            <a:r>
              <a:rPr lang="cs-CZ" sz="2000" b="1" i="1" dirty="0">
                <a:solidFill>
                  <a:schemeClr val="bg1"/>
                </a:solidFill>
              </a:rPr>
              <a:t> </a:t>
            </a:r>
            <a:r>
              <a:rPr lang="cs-CZ" sz="2000" b="1" i="1" dirty="0" err="1">
                <a:solidFill>
                  <a:schemeClr val="bg1"/>
                </a:solidFill>
              </a:rPr>
              <a:t>hlubokopásých</a:t>
            </a:r>
            <a:r>
              <a:rPr lang="cs-CZ" sz="2000" b="1" i="1" dirty="0">
                <a:solidFill>
                  <a:schemeClr val="bg1"/>
                </a:solidFill>
              </a:rPr>
              <a:t>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hlásat světu vítěze pythického,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chci </a:t>
            </a:r>
            <a:r>
              <a:rPr lang="cs-CZ" sz="2000" b="1" i="1" dirty="0" err="1">
                <a:solidFill>
                  <a:schemeClr val="bg1"/>
                </a:solidFill>
              </a:rPr>
              <a:t>Telesikrata</a:t>
            </a:r>
            <a:r>
              <a:rPr lang="cs-CZ" sz="2000" b="1" i="1" dirty="0">
                <a:solidFill>
                  <a:schemeClr val="bg1"/>
                </a:solidFill>
              </a:rPr>
              <a:t> s kovových štítem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opěvovat, šťastného muže,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jezdecké </a:t>
            </a:r>
            <a:r>
              <a:rPr lang="cs-CZ" sz="2000" b="1" i="1" dirty="0" err="1">
                <a:solidFill>
                  <a:schemeClr val="bg1"/>
                </a:solidFill>
              </a:rPr>
              <a:t>Kyreny</a:t>
            </a:r>
            <a:r>
              <a:rPr lang="cs-CZ" sz="2000" b="1" i="1" dirty="0">
                <a:solidFill>
                  <a:schemeClr val="bg1"/>
                </a:solidFill>
              </a:rPr>
              <a:t> zdobu!“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endParaRPr lang="cs-CZ" sz="2000" b="1" dirty="0" smtClean="0">
              <a:solidFill>
                <a:schemeClr val="bg1"/>
              </a:solidFill>
            </a:endParaRPr>
          </a:p>
          <a:p>
            <a:endParaRPr lang="cs-CZ" sz="800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Pindaros, z písně </a:t>
            </a:r>
            <a:r>
              <a:rPr lang="cs-CZ" b="1" i="1" dirty="0" err="1">
                <a:solidFill>
                  <a:schemeClr val="bg1"/>
                </a:solidFill>
              </a:rPr>
              <a:t>Telesikratovi</a:t>
            </a:r>
            <a:r>
              <a:rPr lang="cs-CZ" b="1" i="1" dirty="0">
                <a:solidFill>
                  <a:schemeClr val="bg1"/>
                </a:solidFill>
              </a:rPr>
              <a:t> </a:t>
            </a:r>
            <a:r>
              <a:rPr lang="cs-CZ" b="1" i="1" dirty="0" err="1">
                <a:solidFill>
                  <a:schemeClr val="bg1"/>
                </a:solidFill>
              </a:rPr>
              <a:t>Kyrenskému</a:t>
            </a:r>
            <a:r>
              <a:rPr lang="cs-CZ" b="1" dirty="0">
                <a:solidFill>
                  <a:schemeClr val="bg1"/>
                </a:solidFill>
              </a:rPr>
              <a:t>, vítězi v běhu ve zbroji z </a:t>
            </a:r>
            <a:r>
              <a:rPr lang="cs-CZ" b="1" dirty="0" err="1">
                <a:solidFill>
                  <a:schemeClr val="bg1"/>
                </a:solidFill>
              </a:rPr>
              <a:t>Pythu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i="1" dirty="0">
                <a:solidFill>
                  <a:schemeClr val="bg1"/>
                </a:solidFill>
              </a:rPr>
              <a:t>Řecká lyrika</a:t>
            </a:r>
            <a:r>
              <a:rPr lang="cs-CZ" b="1" dirty="0">
                <a:solidFill>
                  <a:schemeClr val="bg1"/>
                </a:solidFill>
              </a:rPr>
              <a:t>, 1954, 207). </a:t>
            </a:r>
          </a:p>
        </p:txBody>
      </p:sp>
      <p:sp>
        <p:nvSpPr>
          <p:cNvPr id="5" name="Obdélník 4"/>
          <p:cNvSpPr/>
          <p:nvPr/>
        </p:nvSpPr>
        <p:spPr>
          <a:xfrm>
            <a:off x="1331640" y="0"/>
            <a:ext cx="61206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 </a:t>
            </a:r>
            <a:r>
              <a:rPr lang="cs-CZ" sz="2000" b="1" i="1" dirty="0" smtClean="0">
                <a:solidFill>
                  <a:schemeClr val="bg1"/>
                </a:solidFill>
              </a:rPr>
              <a:t>„</a:t>
            </a:r>
            <a:r>
              <a:rPr lang="cs-CZ" sz="2000" b="1" i="1" dirty="0">
                <a:solidFill>
                  <a:schemeClr val="bg1"/>
                </a:solidFill>
              </a:rPr>
              <a:t>Běžcem </a:t>
            </a:r>
            <a:r>
              <a:rPr lang="cs-CZ" sz="2000" b="1" i="1" dirty="0" err="1">
                <a:solidFill>
                  <a:schemeClr val="bg1"/>
                </a:solidFill>
              </a:rPr>
              <a:t>Erasistratem</a:t>
            </a:r>
            <a:r>
              <a:rPr lang="cs-CZ" sz="2000" b="1" i="1" dirty="0">
                <a:solidFill>
                  <a:schemeClr val="bg1"/>
                </a:solidFill>
              </a:rPr>
              <a:t>, ač všechno se kolkolem chvělo,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nemohla, veliká zem, jediným, pořádně hnout.“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endParaRPr lang="cs-CZ" sz="2000" b="1" dirty="0" smtClean="0">
              <a:solidFill>
                <a:schemeClr val="bg1"/>
              </a:solidFill>
            </a:endParaRPr>
          </a:p>
          <a:p>
            <a:endParaRPr lang="cs-CZ" sz="800" b="1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Lúkillios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i="1" dirty="0">
                <a:solidFill>
                  <a:schemeClr val="bg1"/>
                </a:solidFill>
              </a:rPr>
              <a:t>Obrázky z řeckého života</a:t>
            </a:r>
            <a:r>
              <a:rPr lang="cs-CZ" b="1" dirty="0">
                <a:solidFill>
                  <a:schemeClr val="bg1"/>
                </a:solidFill>
              </a:rPr>
              <a:t>, 1983, 341). </a:t>
            </a:r>
          </a:p>
          <a:p>
            <a:r>
              <a:rPr lang="cs-CZ" b="1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„Závodil v dlouhém běhu kdys </a:t>
            </a:r>
            <a:r>
              <a:rPr lang="cs-CZ" sz="2000" b="1" i="1" dirty="0" err="1">
                <a:solidFill>
                  <a:schemeClr val="bg1"/>
                </a:solidFill>
              </a:rPr>
              <a:t>Charmos</a:t>
            </a:r>
            <a:r>
              <a:rPr lang="cs-CZ" sz="2000" b="1" i="1" dirty="0">
                <a:solidFill>
                  <a:schemeClr val="bg1"/>
                </a:solidFill>
              </a:rPr>
              <a:t> s jinými pěti;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do cíle dorazil sedmý – div je to, pravdivý však.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Tážeš se: ‚Ze šesti sedmý?‘ Tu v plášti ho předběhl jeho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přítel a takto naň volal: ‚</a:t>
            </a:r>
            <a:r>
              <a:rPr lang="cs-CZ" sz="2000" b="1" i="1" dirty="0" err="1">
                <a:solidFill>
                  <a:schemeClr val="bg1"/>
                </a:solidFill>
              </a:rPr>
              <a:t>Charme</a:t>
            </a:r>
            <a:r>
              <a:rPr lang="cs-CZ" sz="2000" b="1" i="1" dirty="0">
                <a:solidFill>
                  <a:schemeClr val="bg1"/>
                </a:solidFill>
              </a:rPr>
              <a:t>, jen odvážně vpřed!‘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Byl tedy v pořadí sedmý. A kdyby byl, </a:t>
            </a:r>
            <a:r>
              <a:rPr lang="cs-CZ" sz="2000" b="1" i="1" dirty="0" err="1">
                <a:solidFill>
                  <a:schemeClr val="bg1"/>
                </a:solidFill>
              </a:rPr>
              <a:t>Zóile</a:t>
            </a:r>
            <a:r>
              <a:rPr lang="cs-CZ" sz="2000" b="1" i="1" dirty="0">
                <a:solidFill>
                  <a:schemeClr val="bg1"/>
                </a:solidFill>
              </a:rPr>
              <a:t>, </a:t>
            </a:r>
            <a:r>
              <a:rPr lang="cs-CZ" sz="2000" b="1" i="1" dirty="0" err="1">
                <a:solidFill>
                  <a:schemeClr val="bg1"/>
                </a:solidFill>
              </a:rPr>
              <a:t>Charmos</a:t>
            </a:r>
            <a:r>
              <a:rPr lang="cs-CZ" sz="2000" b="1" i="1" dirty="0">
                <a:solidFill>
                  <a:schemeClr val="bg1"/>
                </a:solidFill>
              </a:rPr>
              <a:t> 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i="1" dirty="0">
                <a:solidFill>
                  <a:schemeClr val="bg1"/>
                </a:solidFill>
              </a:rPr>
              <a:t>ještě měl dalších pět druhů, dvanáctý doběhl by</a:t>
            </a:r>
            <a:r>
              <a:rPr lang="cs-CZ" sz="2000" b="1" i="1" dirty="0" smtClean="0">
                <a:solidFill>
                  <a:schemeClr val="bg1"/>
                </a:solidFill>
              </a:rPr>
              <a:t>.“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Níkarchos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i="1" dirty="0">
                <a:solidFill>
                  <a:schemeClr val="bg1"/>
                </a:solidFill>
              </a:rPr>
              <a:t>Obrázky z řeckého života</a:t>
            </a:r>
            <a:r>
              <a:rPr lang="cs-CZ" b="1" dirty="0">
                <a:solidFill>
                  <a:schemeClr val="bg1"/>
                </a:solidFill>
              </a:rPr>
              <a:t>, 1983, 341). </a:t>
            </a:r>
          </a:p>
        </p:txBody>
      </p:sp>
    </p:spTree>
    <p:extLst>
      <p:ext uri="{BB962C8B-B14F-4D97-AF65-F5344CB8AC3E}">
        <p14:creationId xmlns:p14="http://schemas.microsoft.com/office/powerpoint/2010/main" val="18908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Belisar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92696"/>
            <a:ext cx="8712968" cy="575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691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C:\Users\Belisar\Desktop\DS\100_1469.JPG"/>
          <p:cNvPicPr/>
          <p:nvPr/>
        </p:nvPicPr>
        <p:blipFill>
          <a:blip r:embed="rId4" cstate="print"/>
          <a:srcRect l="14256" t="4174" r="17581"/>
          <a:stretch>
            <a:fillRect/>
          </a:stretch>
        </p:blipFill>
        <p:spPr bwMode="auto">
          <a:xfrm>
            <a:off x="0" y="0"/>
            <a:ext cx="37079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Jiří\Desktop\Dějiny starověkého sportu I\oliva-sparta80XX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8680"/>
            <a:ext cx="2313632" cy="335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iří\Desktop\Dějiny starověkého sportu I\oliva-sparta80XXII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78" y="188640"/>
            <a:ext cx="2422355" cy="32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!Aktuální\Antický sport a má výuka dějin starověkého sportu\Antický sport\rigo - obr\j\zamarovsky14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4087101"/>
            <a:ext cx="5281290" cy="27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14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Jiří\Desktop\Nová složka\100_3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iří\Desktop\Dějiny starověkého sportu I\zamarovsky1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07"/>
            <a:ext cx="8676456" cy="283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Jiří\Desktop\Dějiny starověkého sportu I\miller35 kop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3" y="2895718"/>
            <a:ext cx="4860032" cy="389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Jiří\Desktop\Dějiny starověkého sportu I\olivova,sah1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45" y="2910926"/>
            <a:ext cx="2131861" cy="394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0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1183</Words>
  <Application>Microsoft Office PowerPoint</Application>
  <PresentationFormat>Předvádění na obrazovce (4:3)</PresentationFormat>
  <Paragraphs>279</Paragraphs>
  <Slides>55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πένταϑλον</vt:lpstr>
      <vt:lpstr>δρόμος</vt:lpstr>
      <vt:lpstr>Prezentace aplikace PowerPoint</vt:lpstr>
      <vt:lpstr>halma</vt:lpstr>
      <vt:lpstr>Prezentace aplikace PowerPoint</vt:lpstr>
      <vt:lpstr>akon, apótomeus, doros</vt:lpstr>
      <vt:lpstr>Prezentace aplikace PowerPoint</vt:lpstr>
      <vt:lpstr>hod diskem</vt:lpstr>
      <vt:lpstr>Prezentace aplikace PowerPoint</vt:lpstr>
      <vt:lpstr>Xenofón z Korintu? </vt:lpstr>
      <vt:lpstr>πάλη</vt:lpstr>
      <vt:lpstr>pořadí disciplín?</vt:lpstr>
      <vt:lpstr>pořadí disciplín?</vt:lpstr>
      <vt:lpstr>Prezentace aplikace PowerPoint</vt:lpstr>
      <vt:lpstr>Prezentace aplikace PowerPoint</vt:lpstr>
      <vt:lpstr>Prezentace aplikace PowerPoint</vt:lpstr>
      <vt:lpstr>Těžkoatletický agón</vt:lpstr>
      <vt:lpstr>πυγμή, πυγμαχία, pýx</vt:lpstr>
      <vt:lpstr>Prezentace aplikace PowerPoint</vt:lpstr>
      <vt:lpstr>Prezentace aplikace PowerPoint</vt:lpstr>
      <vt:lpstr>„Zohavený zápasník“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πάλη</vt:lpstr>
      <vt:lpstr>Prezentace aplikace PowerPoint</vt:lpstr>
      <vt:lpstr>Prezentace aplikace PowerPoint</vt:lpstr>
      <vt:lpstr>Prezentace aplikace PowerPoint</vt:lpstr>
      <vt:lpstr>Prezentace aplikace PowerPoint</vt:lpstr>
      <vt:lpstr>παγκράτιον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Gymnický agón starořeckého sportu</dc:title>
  <dc:creator>Jiří Kouřil</dc:creator>
  <cp:lastModifiedBy>Jiří Kouřil</cp:lastModifiedBy>
  <cp:revision>71</cp:revision>
  <dcterms:created xsi:type="dcterms:W3CDTF">2014-12-02T00:45:23Z</dcterms:created>
  <dcterms:modified xsi:type="dcterms:W3CDTF">2015-11-02T20:36:53Z</dcterms:modified>
</cp:coreProperties>
</file>