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87" r:id="rId20"/>
    <p:sldId id="276" r:id="rId21"/>
    <p:sldId id="277" r:id="rId22"/>
    <p:sldId id="278" r:id="rId23"/>
    <p:sldId id="279" r:id="rId24"/>
    <p:sldId id="284" r:id="rId25"/>
    <p:sldId id="283" r:id="rId26"/>
    <p:sldId id="285" r:id="rId27"/>
    <p:sldId id="280" r:id="rId28"/>
    <p:sldId id="281" r:id="rId29"/>
    <p:sldId id="282" r:id="rId30"/>
    <p:sldId id="286" r:id="rId31"/>
    <p:sldId id="289" r:id="rId32"/>
    <p:sldId id="288" r:id="rId33"/>
    <p:sldId id="290" r:id="rId34"/>
    <p:sldId id="293" r:id="rId35"/>
    <p:sldId id="274" r:id="rId36"/>
    <p:sldId id="291" r:id="rId37"/>
    <p:sldId id="292" r:id="rId38"/>
    <p:sldId id="294" r:id="rId39"/>
    <p:sldId id="295" r:id="rId40"/>
    <p:sldId id="296" r:id="rId41"/>
    <p:sldId id="297" r:id="rId42"/>
    <p:sldId id="298" r:id="rId43"/>
    <p:sldId id="299" r:id="rId44"/>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3. 11. 2015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3. 11. 2015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3. 11. 2015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95EC1D4A-A796-47C3-A63E-CE236FB377E2}" type="datetimeFigureOut">
              <a:rPr lang="cs-CZ" smtClean="0"/>
              <a:t>3. 11. 2015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95EC1D4A-A796-47C3-A63E-CE236FB377E2}" type="datetimeFigureOut">
              <a:rPr lang="cs-CZ" smtClean="0"/>
              <a:t>3. 11. 2015</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95EC1D4A-A796-47C3-A63E-CE236FB377E2}" type="datetimeFigureOut">
              <a:rPr lang="cs-CZ" smtClean="0"/>
              <a:t>3. 11. 2015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95EC1D4A-A796-47C3-A63E-CE236FB377E2}" type="datetimeFigureOut">
              <a:rPr lang="cs-CZ" smtClean="0"/>
              <a:t>3. 11. 2015</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95EC1D4A-A796-47C3-A63E-CE236FB377E2}" type="datetimeFigureOut">
              <a:rPr lang="cs-CZ" smtClean="0"/>
              <a:t>3. 11. 2015</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95EC1D4A-A796-47C3-A63E-CE236FB377E2}" type="datetimeFigureOut">
              <a:rPr lang="cs-CZ" smtClean="0"/>
              <a:t>3. 11. 2015</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5EC1D4A-A796-47C3-A63E-CE236FB377E2}" type="datetimeFigureOut">
              <a:rPr lang="cs-CZ" smtClean="0"/>
              <a:t>3. 11. 2015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95EC1D4A-A796-47C3-A63E-CE236FB377E2}" type="datetimeFigureOut">
              <a:rPr lang="cs-CZ" smtClean="0"/>
              <a:t>3. 11. 2015</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AC57A5DF-1266-40EA-9282-1E66B9DE06C0}"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EC1D4A-A796-47C3-A63E-CE236FB377E2}" type="datetimeFigureOut">
              <a:rPr lang="cs-CZ" smtClean="0"/>
              <a:t>3. 11. 2015</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57A5DF-1266-40EA-9282-1E66B9DE06C0}"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hdphoto" Target="../media/hdphoto1.wdp"/><Relationship Id="rId7"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0" y="0"/>
            <a:ext cx="9144000" cy="1052736"/>
          </a:xfrm>
        </p:spPr>
        <p:txBody>
          <a:bodyPr/>
          <a:lstStyle/>
          <a:p>
            <a:r>
              <a:rPr lang="cs-CZ" b="1" i="1" dirty="0" smtClean="0">
                <a:solidFill>
                  <a:schemeClr val="bg1"/>
                </a:solidFill>
              </a:rPr>
              <a:t>Hippický agón </a:t>
            </a:r>
            <a:endParaRPr lang="cs-CZ" b="1" i="1" dirty="0">
              <a:solidFill>
                <a:schemeClr val="bg1"/>
              </a:solidFill>
            </a:endParaRPr>
          </a:p>
        </p:txBody>
      </p:sp>
      <p:sp>
        <p:nvSpPr>
          <p:cNvPr id="3" name="Zástupný symbol pro obsah 2"/>
          <p:cNvSpPr>
            <a:spLocks noGrp="1"/>
          </p:cNvSpPr>
          <p:nvPr>
            <p:ph idx="1"/>
          </p:nvPr>
        </p:nvSpPr>
        <p:spPr>
          <a:xfrm>
            <a:off x="457200" y="1340768"/>
            <a:ext cx="8229600" cy="5400600"/>
          </a:xfrm>
        </p:spPr>
        <p:txBody>
          <a:bodyPr>
            <a:normAutofit lnSpcReduction="10000"/>
          </a:bodyPr>
          <a:lstStyle/>
          <a:p>
            <a:r>
              <a:rPr lang="cs-CZ" b="1" i="1" dirty="0" err="1" smtClean="0">
                <a:solidFill>
                  <a:schemeClr val="bg1"/>
                </a:solidFill>
              </a:rPr>
              <a:t>hippodromiai</a:t>
            </a:r>
            <a:endParaRPr lang="cs-CZ" b="1" i="1" dirty="0" smtClean="0">
              <a:solidFill>
                <a:schemeClr val="bg1"/>
              </a:solidFill>
            </a:endParaRPr>
          </a:p>
          <a:p>
            <a:r>
              <a:rPr lang="cs-CZ" b="1" dirty="0" smtClean="0">
                <a:solidFill>
                  <a:schemeClr val="bg1"/>
                </a:solidFill>
              </a:rPr>
              <a:t>žokejové, vozatajové</a:t>
            </a:r>
          </a:p>
          <a:p>
            <a:r>
              <a:rPr lang="cs-CZ" b="1" dirty="0" smtClean="0">
                <a:solidFill>
                  <a:schemeClr val="bg1"/>
                </a:solidFill>
              </a:rPr>
              <a:t>aristokracie</a:t>
            </a:r>
          </a:p>
          <a:p>
            <a:r>
              <a:rPr lang="cs-CZ" b="1" dirty="0" smtClean="0">
                <a:solidFill>
                  <a:schemeClr val="bg1"/>
                </a:solidFill>
              </a:rPr>
              <a:t>4 ženy, kůň z města Argos, thébské čtyřspřeží</a:t>
            </a:r>
          </a:p>
          <a:p>
            <a:r>
              <a:rPr lang="cs-CZ" b="1" dirty="0" smtClean="0">
                <a:solidFill>
                  <a:schemeClr val="bg1"/>
                </a:solidFill>
              </a:rPr>
              <a:t>akrobacie a voltiž (</a:t>
            </a:r>
            <a:r>
              <a:rPr lang="cs-CZ" b="1" dirty="0" err="1" smtClean="0">
                <a:solidFill>
                  <a:schemeClr val="bg1"/>
                </a:solidFill>
              </a:rPr>
              <a:t>Attika</a:t>
            </a:r>
            <a:r>
              <a:rPr lang="cs-CZ" b="1" dirty="0" smtClean="0">
                <a:solidFill>
                  <a:schemeClr val="bg1"/>
                </a:solidFill>
              </a:rPr>
              <a:t>, </a:t>
            </a:r>
            <a:r>
              <a:rPr lang="cs-CZ" b="1" dirty="0" err="1" smtClean="0">
                <a:solidFill>
                  <a:schemeClr val="bg1"/>
                </a:solidFill>
              </a:rPr>
              <a:t>Boiotie</a:t>
            </a:r>
            <a:r>
              <a:rPr lang="cs-CZ" b="1" dirty="0" smtClean="0">
                <a:solidFill>
                  <a:schemeClr val="bg1"/>
                </a:solidFill>
              </a:rPr>
              <a:t>)</a:t>
            </a:r>
          </a:p>
          <a:p>
            <a:r>
              <a:rPr lang="cs-CZ" b="1" dirty="0">
                <a:solidFill>
                  <a:schemeClr val="bg1"/>
                </a:solidFill>
              </a:rPr>
              <a:t>n</a:t>
            </a:r>
            <a:r>
              <a:rPr lang="cs-CZ" b="1" dirty="0" smtClean="0">
                <a:solidFill>
                  <a:schemeClr val="bg1"/>
                </a:solidFill>
              </a:rPr>
              <a:t>e </a:t>
            </a:r>
            <a:r>
              <a:rPr lang="cs-CZ" b="1" i="1" dirty="0" err="1" smtClean="0">
                <a:solidFill>
                  <a:schemeClr val="bg1"/>
                </a:solidFill>
              </a:rPr>
              <a:t>gymnos</a:t>
            </a:r>
            <a:r>
              <a:rPr lang="cs-CZ" b="1" dirty="0" smtClean="0">
                <a:solidFill>
                  <a:schemeClr val="bg1"/>
                </a:solidFill>
              </a:rPr>
              <a:t>, stoj</a:t>
            </a:r>
          </a:p>
          <a:p>
            <a:r>
              <a:rPr lang="cs-CZ" b="1" dirty="0" err="1" smtClean="0">
                <a:solidFill>
                  <a:schemeClr val="bg1"/>
                </a:solidFill>
              </a:rPr>
              <a:t>Taraxippos</a:t>
            </a:r>
            <a:endParaRPr lang="cs-CZ" b="1" dirty="0" smtClean="0">
              <a:solidFill>
                <a:schemeClr val="bg1"/>
              </a:solidFill>
            </a:endParaRPr>
          </a:p>
          <a:p>
            <a:r>
              <a:rPr lang="cs-CZ" b="1" dirty="0">
                <a:solidFill>
                  <a:schemeClr val="bg1"/>
                </a:solidFill>
              </a:rPr>
              <a:t>o</a:t>
            </a:r>
            <a:r>
              <a:rPr lang="cs-CZ" b="1" dirty="0" smtClean="0">
                <a:solidFill>
                  <a:schemeClr val="bg1"/>
                </a:solidFill>
              </a:rPr>
              <a:t>rel + delfín</a:t>
            </a:r>
          </a:p>
          <a:p>
            <a:r>
              <a:rPr lang="cs-CZ" b="1" i="1" dirty="0" err="1">
                <a:solidFill>
                  <a:schemeClr val="bg1"/>
                </a:solidFill>
              </a:rPr>
              <a:t>n</a:t>
            </a:r>
            <a:r>
              <a:rPr lang="cs-CZ" b="1" i="1" dirty="0" err="1" smtClean="0">
                <a:solidFill>
                  <a:schemeClr val="bg1"/>
                </a:solidFill>
              </a:rPr>
              <a:t>yssa</a:t>
            </a:r>
            <a:r>
              <a:rPr lang="cs-CZ" b="1" dirty="0" smtClean="0">
                <a:solidFill>
                  <a:schemeClr val="bg1"/>
                </a:solidFill>
              </a:rPr>
              <a:t>, 180°</a:t>
            </a:r>
          </a:p>
          <a:p>
            <a:pPr lvl="1"/>
            <a:r>
              <a:rPr lang="cs-CZ" b="1" dirty="0" smtClean="0">
                <a:solidFill>
                  <a:schemeClr val="bg1"/>
                </a:solidFill>
              </a:rPr>
              <a:t>těžké --- </a:t>
            </a:r>
            <a:r>
              <a:rPr lang="cs-CZ" b="1" dirty="0" err="1" smtClean="0">
                <a:solidFill>
                  <a:schemeClr val="bg1"/>
                </a:solidFill>
              </a:rPr>
              <a:t>Karrot</a:t>
            </a:r>
            <a:r>
              <a:rPr lang="cs-CZ" b="1" dirty="0" smtClean="0">
                <a:solidFill>
                  <a:schemeClr val="bg1"/>
                </a:solidFill>
              </a:rPr>
              <a:t> (</a:t>
            </a:r>
            <a:r>
              <a:rPr lang="cs-CZ" b="1" dirty="0" err="1" smtClean="0">
                <a:solidFill>
                  <a:schemeClr val="bg1"/>
                </a:solidFill>
              </a:rPr>
              <a:t>Arkesiláos</a:t>
            </a:r>
            <a:r>
              <a:rPr lang="cs-CZ" b="1" dirty="0" smtClean="0">
                <a:solidFill>
                  <a:schemeClr val="bg1"/>
                </a:solidFill>
              </a:rPr>
              <a:t> IV., 41) </a:t>
            </a:r>
          </a:p>
          <a:p>
            <a:pPr lvl="1"/>
            <a:endParaRPr lang="cs-CZ" b="1" dirty="0">
              <a:solidFill>
                <a:schemeClr val="bg1"/>
              </a:solidFill>
            </a:endParaRPr>
          </a:p>
          <a:p>
            <a:pPr marL="457200" lvl="1" indent="0">
              <a:buNone/>
            </a:pPr>
            <a:endParaRPr lang="cs-CZ" b="1" dirty="0">
              <a:solidFill>
                <a:schemeClr val="bg1"/>
              </a:solidFill>
            </a:endParaRPr>
          </a:p>
        </p:txBody>
      </p:sp>
    </p:spTree>
    <p:extLst>
      <p:ext uri="{BB962C8B-B14F-4D97-AF65-F5344CB8AC3E}">
        <p14:creationId xmlns:p14="http://schemas.microsoft.com/office/powerpoint/2010/main" val="2150484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0" y="0"/>
            <a:ext cx="9144000" cy="620688"/>
          </a:xfrm>
        </p:spPr>
        <p:txBody>
          <a:bodyPr>
            <a:normAutofit fontScale="90000"/>
          </a:bodyPr>
          <a:lstStyle/>
          <a:p>
            <a:r>
              <a:rPr lang="cs-CZ" b="1" dirty="0" smtClean="0">
                <a:solidFill>
                  <a:schemeClr val="bg1"/>
                </a:solidFill>
              </a:rPr>
              <a:t>ostatní „sportovní“ </a:t>
            </a:r>
            <a:r>
              <a:rPr lang="cs-CZ" b="1" i="1" dirty="0" smtClean="0">
                <a:solidFill>
                  <a:schemeClr val="bg1"/>
                </a:solidFill>
              </a:rPr>
              <a:t>agón</a:t>
            </a:r>
            <a:endParaRPr lang="cs-CZ" b="1" i="1" dirty="0">
              <a:solidFill>
                <a:schemeClr val="bg1"/>
              </a:solidFill>
            </a:endParaRPr>
          </a:p>
        </p:txBody>
      </p:sp>
      <p:sp>
        <p:nvSpPr>
          <p:cNvPr id="3" name="Zástupný symbol pro obsah 2"/>
          <p:cNvSpPr>
            <a:spLocks noGrp="1"/>
          </p:cNvSpPr>
          <p:nvPr>
            <p:ph idx="1"/>
          </p:nvPr>
        </p:nvSpPr>
        <p:spPr>
          <a:xfrm>
            <a:off x="0" y="548680"/>
            <a:ext cx="9144000" cy="6309320"/>
          </a:xfrm>
        </p:spPr>
        <p:txBody>
          <a:bodyPr>
            <a:normAutofit fontScale="70000" lnSpcReduction="20000"/>
          </a:bodyPr>
          <a:lstStyle/>
          <a:p>
            <a:r>
              <a:rPr lang="cs-CZ" b="1" i="1" u="sng" dirty="0" err="1" smtClean="0">
                <a:solidFill>
                  <a:schemeClr val="bg1"/>
                </a:solidFill>
              </a:rPr>
              <a:t>hoplítomachia</a:t>
            </a:r>
            <a:r>
              <a:rPr lang="cs-CZ" b="1" u="sng" dirty="0" smtClean="0">
                <a:solidFill>
                  <a:schemeClr val="bg1"/>
                </a:solidFill>
              </a:rPr>
              <a:t> </a:t>
            </a:r>
          </a:p>
          <a:p>
            <a:pPr lvl="1"/>
            <a:r>
              <a:rPr lang="cs-CZ" b="1" dirty="0" smtClean="0">
                <a:solidFill>
                  <a:schemeClr val="bg1"/>
                </a:solidFill>
              </a:rPr>
              <a:t>Homér, Olympia? X Řím) </a:t>
            </a:r>
          </a:p>
          <a:p>
            <a:r>
              <a:rPr lang="cs-CZ" b="1" u="sng" dirty="0">
                <a:solidFill>
                  <a:schemeClr val="bg1"/>
                </a:solidFill>
              </a:rPr>
              <a:t>l</a:t>
            </a:r>
            <a:r>
              <a:rPr lang="cs-CZ" b="1" u="sng" dirty="0" smtClean="0">
                <a:solidFill>
                  <a:schemeClr val="bg1"/>
                </a:solidFill>
              </a:rPr>
              <a:t>ukostřelba </a:t>
            </a:r>
          </a:p>
          <a:p>
            <a:pPr lvl="1"/>
            <a:r>
              <a:rPr lang="cs-CZ" b="1" dirty="0" smtClean="0">
                <a:solidFill>
                  <a:schemeClr val="bg1"/>
                </a:solidFill>
              </a:rPr>
              <a:t>málo (</a:t>
            </a:r>
            <a:r>
              <a:rPr lang="cs-CZ" b="1" dirty="0" err="1" smtClean="0">
                <a:solidFill>
                  <a:schemeClr val="bg1"/>
                </a:solidFill>
              </a:rPr>
              <a:t>Koróneia</a:t>
            </a:r>
            <a:r>
              <a:rPr lang="cs-CZ" b="1" dirty="0" smtClean="0">
                <a:solidFill>
                  <a:schemeClr val="bg1"/>
                </a:solidFill>
              </a:rPr>
              <a:t> v </a:t>
            </a:r>
            <a:r>
              <a:rPr lang="cs-CZ" b="1" dirty="0" err="1" smtClean="0">
                <a:solidFill>
                  <a:schemeClr val="bg1"/>
                </a:solidFill>
              </a:rPr>
              <a:t>Boiótii</a:t>
            </a:r>
            <a:r>
              <a:rPr lang="cs-CZ" b="1" dirty="0" smtClean="0">
                <a:solidFill>
                  <a:schemeClr val="bg1"/>
                </a:solidFill>
              </a:rPr>
              <a:t>, ostrov </a:t>
            </a:r>
            <a:r>
              <a:rPr lang="cs-CZ" b="1" dirty="0" err="1" smtClean="0">
                <a:solidFill>
                  <a:schemeClr val="bg1"/>
                </a:solidFill>
              </a:rPr>
              <a:t>Keu</a:t>
            </a:r>
            <a:r>
              <a:rPr lang="cs-CZ" b="1" dirty="0" smtClean="0">
                <a:solidFill>
                  <a:schemeClr val="bg1"/>
                </a:solidFill>
              </a:rPr>
              <a:t>, </a:t>
            </a:r>
            <a:r>
              <a:rPr lang="cs-CZ" b="1" dirty="0" err="1" smtClean="0">
                <a:solidFill>
                  <a:schemeClr val="bg1"/>
                </a:solidFill>
              </a:rPr>
              <a:t>Sést</a:t>
            </a:r>
            <a:r>
              <a:rPr lang="cs-CZ" b="1" dirty="0" smtClean="0">
                <a:solidFill>
                  <a:schemeClr val="bg1"/>
                </a:solidFill>
              </a:rPr>
              <a:t>)</a:t>
            </a:r>
          </a:p>
          <a:p>
            <a:r>
              <a:rPr lang="cs-CZ" b="1" u="sng" dirty="0" smtClean="0">
                <a:solidFill>
                  <a:schemeClr val="bg1"/>
                </a:solidFill>
              </a:rPr>
              <a:t>plavání</a:t>
            </a:r>
          </a:p>
          <a:p>
            <a:pPr lvl="1"/>
            <a:r>
              <a:rPr lang="cs-CZ" b="1" dirty="0" smtClean="0">
                <a:solidFill>
                  <a:schemeClr val="bg1"/>
                </a:solidFill>
              </a:rPr>
              <a:t>moře, bazén, motýlek-záchranářský kraul</a:t>
            </a:r>
          </a:p>
          <a:p>
            <a:pPr lvl="1"/>
            <a:r>
              <a:rPr lang="cs-CZ" b="1" dirty="0" err="1" smtClean="0">
                <a:solidFill>
                  <a:schemeClr val="bg1"/>
                </a:solidFill>
              </a:rPr>
              <a:t>Hermióna</a:t>
            </a:r>
            <a:r>
              <a:rPr lang="cs-CZ" b="1" dirty="0" smtClean="0">
                <a:solidFill>
                  <a:schemeClr val="bg1"/>
                </a:solidFill>
              </a:rPr>
              <a:t> v </a:t>
            </a:r>
            <a:r>
              <a:rPr lang="cs-CZ" b="1" dirty="0" err="1" smtClean="0">
                <a:solidFill>
                  <a:schemeClr val="bg1"/>
                </a:solidFill>
              </a:rPr>
              <a:t>Argolidě</a:t>
            </a:r>
            <a:endParaRPr lang="cs-CZ" b="1" dirty="0" smtClean="0">
              <a:solidFill>
                <a:schemeClr val="bg1"/>
              </a:solidFill>
            </a:endParaRPr>
          </a:p>
          <a:p>
            <a:pPr lvl="1"/>
            <a:r>
              <a:rPr lang="cs-CZ" b="1" dirty="0" smtClean="0">
                <a:solidFill>
                  <a:schemeClr val="bg1"/>
                </a:solidFill>
              </a:rPr>
              <a:t>Hérodotos – bitva u </a:t>
            </a:r>
            <a:r>
              <a:rPr lang="cs-CZ" b="1" dirty="0" err="1" smtClean="0">
                <a:solidFill>
                  <a:schemeClr val="bg1"/>
                </a:solidFill>
              </a:rPr>
              <a:t>Salamíny</a:t>
            </a:r>
            <a:endParaRPr lang="cs-CZ" b="1" dirty="0" smtClean="0">
              <a:solidFill>
                <a:schemeClr val="bg1"/>
              </a:solidFill>
            </a:endParaRPr>
          </a:p>
          <a:p>
            <a:pPr lvl="1"/>
            <a:r>
              <a:rPr lang="cs-CZ" b="1" dirty="0" smtClean="0">
                <a:solidFill>
                  <a:schemeClr val="bg1"/>
                </a:solidFill>
              </a:rPr>
              <a:t>Platón – </a:t>
            </a:r>
            <a:r>
              <a:rPr lang="cs-CZ" b="1" dirty="0" err="1" smtClean="0">
                <a:solidFill>
                  <a:schemeClr val="bg1"/>
                </a:solidFill>
              </a:rPr>
              <a:t>nevdělanci</a:t>
            </a:r>
            <a:r>
              <a:rPr lang="cs-CZ" b="1" dirty="0" smtClean="0">
                <a:solidFill>
                  <a:schemeClr val="bg1"/>
                </a:solidFill>
              </a:rPr>
              <a:t> </a:t>
            </a:r>
          </a:p>
          <a:p>
            <a:r>
              <a:rPr lang="cs-CZ" b="1" u="sng" dirty="0">
                <a:solidFill>
                  <a:schemeClr val="bg1"/>
                </a:solidFill>
              </a:rPr>
              <a:t>p</a:t>
            </a:r>
            <a:r>
              <a:rPr lang="cs-CZ" b="1" u="sng" dirty="0" smtClean="0">
                <a:solidFill>
                  <a:schemeClr val="bg1"/>
                </a:solidFill>
              </a:rPr>
              <a:t>osilování </a:t>
            </a:r>
          </a:p>
          <a:p>
            <a:r>
              <a:rPr lang="cs-CZ" b="1" u="sng" dirty="0" smtClean="0">
                <a:solidFill>
                  <a:schemeClr val="bg1"/>
                </a:solidFill>
              </a:rPr>
              <a:t>skoky do vody</a:t>
            </a:r>
          </a:p>
          <a:p>
            <a:pPr lvl="1"/>
            <a:r>
              <a:rPr lang="cs-CZ" b="1" dirty="0" smtClean="0">
                <a:solidFill>
                  <a:schemeClr val="bg1"/>
                </a:solidFill>
              </a:rPr>
              <a:t>hrobka </a:t>
            </a:r>
            <a:r>
              <a:rPr lang="cs-CZ" b="1" dirty="0">
                <a:solidFill>
                  <a:schemeClr val="bg1"/>
                </a:solidFill>
              </a:rPr>
              <a:t>v Tempa </a:t>
            </a:r>
            <a:r>
              <a:rPr lang="cs-CZ" b="1" dirty="0" err="1">
                <a:solidFill>
                  <a:schemeClr val="bg1"/>
                </a:solidFill>
              </a:rPr>
              <a:t>del</a:t>
            </a:r>
            <a:r>
              <a:rPr lang="cs-CZ" b="1" dirty="0">
                <a:solidFill>
                  <a:schemeClr val="bg1"/>
                </a:solidFill>
              </a:rPr>
              <a:t> </a:t>
            </a:r>
            <a:r>
              <a:rPr lang="cs-CZ" b="1" dirty="0" err="1">
                <a:solidFill>
                  <a:schemeClr val="bg1"/>
                </a:solidFill>
              </a:rPr>
              <a:t>Prete</a:t>
            </a:r>
            <a:r>
              <a:rPr lang="cs-CZ" b="1" dirty="0">
                <a:solidFill>
                  <a:schemeClr val="bg1"/>
                </a:solidFill>
              </a:rPr>
              <a:t> u </a:t>
            </a:r>
            <a:r>
              <a:rPr lang="cs-CZ" b="1" dirty="0" err="1">
                <a:solidFill>
                  <a:schemeClr val="bg1"/>
                </a:solidFill>
              </a:rPr>
              <a:t>Paestu</a:t>
            </a:r>
            <a:r>
              <a:rPr lang="cs-CZ" b="1" dirty="0">
                <a:solidFill>
                  <a:schemeClr val="bg1"/>
                </a:solidFill>
              </a:rPr>
              <a:t> (2,5m věž, šipka)</a:t>
            </a:r>
          </a:p>
          <a:p>
            <a:r>
              <a:rPr lang="cs-CZ" b="1" u="sng" dirty="0" smtClean="0">
                <a:solidFill>
                  <a:schemeClr val="bg1"/>
                </a:solidFill>
              </a:rPr>
              <a:t>potápění </a:t>
            </a:r>
          </a:p>
          <a:p>
            <a:pPr lvl="1"/>
            <a:r>
              <a:rPr lang="cs-CZ" b="1" dirty="0">
                <a:solidFill>
                  <a:schemeClr val="bg1"/>
                </a:solidFill>
              </a:rPr>
              <a:t>l</a:t>
            </a:r>
            <a:r>
              <a:rPr lang="cs-CZ" b="1" dirty="0" smtClean="0">
                <a:solidFill>
                  <a:schemeClr val="bg1"/>
                </a:solidFill>
              </a:rPr>
              <a:t>ov mořských hub (nohama napřed se zátěží)</a:t>
            </a:r>
          </a:p>
          <a:p>
            <a:r>
              <a:rPr lang="cs-CZ" b="1" u="sng" dirty="0" smtClean="0">
                <a:solidFill>
                  <a:schemeClr val="bg1"/>
                </a:solidFill>
              </a:rPr>
              <a:t>veslování</a:t>
            </a:r>
          </a:p>
          <a:p>
            <a:pPr lvl="1"/>
            <a:r>
              <a:rPr lang="cs-CZ" b="1" dirty="0" err="1" smtClean="0">
                <a:solidFill>
                  <a:schemeClr val="bg1"/>
                </a:solidFill>
              </a:rPr>
              <a:t>Panathénaje</a:t>
            </a:r>
            <a:r>
              <a:rPr lang="cs-CZ" b="1" dirty="0" smtClean="0">
                <a:solidFill>
                  <a:schemeClr val="bg1"/>
                </a:solidFill>
              </a:rPr>
              <a:t> – </a:t>
            </a:r>
            <a:r>
              <a:rPr lang="cs-CZ" b="1" dirty="0" err="1" smtClean="0">
                <a:solidFill>
                  <a:schemeClr val="bg1"/>
                </a:solidFill>
              </a:rPr>
              <a:t>Pireus</a:t>
            </a:r>
            <a:r>
              <a:rPr lang="cs-CZ" b="1" dirty="0" smtClean="0">
                <a:solidFill>
                  <a:schemeClr val="bg1"/>
                </a:solidFill>
              </a:rPr>
              <a:t> (3000 </a:t>
            </a:r>
            <a:r>
              <a:rPr lang="cs-CZ" b="1" i="1" dirty="0" smtClean="0">
                <a:solidFill>
                  <a:schemeClr val="bg1"/>
                </a:solidFill>
              </a:rPr>
              <a:t>drachem</a:t>
            </a:r>
            <a:r>
              <a:rPr lang="cs-CZ" b="1" dirty="0" smtClean="0">
                <a:solidFill>
                  <a:schemeClr val="bg1"/>
                </a:solidFill>
              </a:rPr>
              <a:t>), oslavy bohyně Artemis v </a:t>
            </a:r>
            <a:r>
              <a:rPr lang="cs-CZ" b="1" dirty="0" err="1" smtClean="0">
                <a:solidFill>
                  <a:schemeClr val="bg1"/>
                </a:solidFill>
              </a:rPr>
              <a:t>Munychiu</a:t>
            </a:r>
            <a:r>
              <a:rPr lang="cs-CZ" b="1" dirty="0">
                <a:solidFill>
                  <a:schemeClr val="bg1"/>
                </a:solidFill>
              </a:rPr>
              <a:t> </a:t>
            </a:r>
            <a:r>
              <a:rPr lang="cs-CZ" b="1" dirty="0" smtClean="0">
                <a:solidFill>
                  <a:schemeClr val="bg1"/>
                </a:solidFill>
              </a:rPr>
              <a:t>(porážka „30 tyranů“) a závody u mysu </a:t>
            </a:r>
            <a:r>
              <a:rPr lang="cs-CZ" b="1" dirty="0" err="1" smtClean="0">
                <a:solidFill>
                  <a:schemeClr val="bg1"/>
                </a:solidFill>
              </a:rPr>
              <a:t>Súnion</a:t>
            </a:r>
            <a:r>
              <a:rPr lang="cs-CZ" b="1" dirty="0">
                <a:solidFill>
                  <a:schemeClr val="bg1"/>
                </a:solidFill>
              </a:rPr>
              <a:t> </a:t>
            </a:r>
            <a:r>
              <a:rPr lang="cs-CZ" b="1" dirty="0" smtClean="0">
                <a:solidFill>
                  <a:schemeClr val="bg1"/>
                </a:solidFill>
              </a:rPr>
              <a:t>(1500 </a:t>
            </a:r>
            <a:r>
              <a:rPr lang="cs-CZ" b="1" i="1" dirty="0" smtClean="0">
                <a:solidFill>
                  <a:schemeClr val="bg1"/>
                </a:solidFill>
              </a:rPr>
              <a:t>drachem</a:t>
            </a:r>
            <a:r>
              <a:rPr lang="cs-CZ" b="1" dirty="0" smtClean="0">
                <a:solidFill>
                  <a:schemeClr val="bg1"/>
                </a:solidFill>
              </a:rPr>
              <a:t>)</a:t>
            </a:r>
          </a:p>
          <a:p>
            <a:pPr lvl="1"/>
            <a:r>
              <a:rPr lang="cs-CZ" b="1" dirty="0" smtClean="0">
                <a:solidFill>
                  <a:schemeClr val="bg1"/>
                </a:solidFill>
              </a:rPr>
              <a:t>Isthmos, Kypr, </a:t>
            </a:r>
            <a:r>
              <a:rPr lang="cs-CZ" b="1" dirty="0" err="1" smtClean="0">
                <a:solidFill>
                  <a:schemeClr val="bg1"/>
                </a:solidFill>
              </a:rPr>
              <a:t>Níkopole</a:t>
            </a:r>
            <a:r>
              <a:rPr lang="cs-CZ" b="1" dirty="0" smtClean="0">
                <a:solidFill>
                  <a:schemeClr val="bg1"/>
                </a:solidFill>
              </a:rPr>
              <a:t>, </a:t>
            </a:r>
            <a:r>
              <a:rPr lang="cs-CZ" b="1" dirty="0" err="1" smtClean="0">
                <a:solidFill>
                  <a:schemeClr val="bg1"/>
                </a:solidFill>
              </a:rPr>
              <a:t>Salamína</a:t>
            </a:r>
            <a:r>
              <a:rPr lang="cs-CZ" b="1" dirty="0" smtClean="0">
                <a:solidFill>
                  <a:schemeClr val="bg1"/>
                </a:solidFill>
              </a:rPr>
              <a:t>, Babylón (AV)</a:t>
            </a:r>
          </a:p>
          <a:p>
            <a:pPr lvl="1"/>
            <a:r>
              <a:rPr lang="cs-CZ" b="1" dirty="0" smtClean="0">
                <a:solidFill>
                  <a:schemeClr val="bg1"/>
                </a:solidFill>
              </a:rPr>
              <a:t>do helénismu jen triéry</a:t>
            </a:r>
          </a:p>
          <a:p>
            <a:pPr lvl="1"/>
            <a:r>
              <a:rPr lang="cs-CZ" b="1" dirty="0" smtClean="0">
                <a:solidFill>
                  <a:schemeClr val="bg1"/>
                </a:solidFill>
              </a:rPr>
              <a:t>Slalom kolem bójí</a:t>
            </a:r>
          </a:p>
        </p:txBody>
      </p:sp>
    </p:spTree>
    <p:extLst>
      <p:ext uri="{BB962C8B-B14F-4D97-AF65-F5344CB8AC3E}">
        <p14:creationId xmlns:p14="http://schemas.microsoft.com/office/powerpoint/2010/main" val="16508919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Aktuální\Antický sport a má výuka dějin starověkého sportu\Antický sport\rigo - obr\j\zamarovsky173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641022"/>
            <a:ext cx="4591835" cy="3137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5" descr="C:\!Aktuální\Antický sport a má výuka dějin starověkého sportu\Antický sport\rigo - obr\j\zamarovsky1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343077"/>
            <a:ext cx="3384376" cy="29887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C:\!Aktuální\Antický sport a má výuka dějin starověkého sportu\Antický sport\rigo - obr\j\zamarovsky173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0871" y="188640"/>
            <a:ext cx="4596573" cy="34563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6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0" y="0"/>
            <a:ext cx="9144000" cy="6858000"/>
          </a:xfrm>
        </p:spPr>
        <p:txBody>
          <a:bodyPr>
            <a:normAutofit lnSpcReduction="10000"/>
          </a:bodyPr>
          <a:lstStyle/>
          <a:p>
            <a:r>
              <a:rPr lang="cs-CZ" b="1" u="sng" dirty="0">
                <a:solidFill>
                  <a:schemeClr val="bg1"/>
                </a:solidFill>
              </a:rPr>
              <a:t>sportovní hry </a:t>
            </a:r>
            <a:endParaRPr lang="cs-CZ" b="1" u="sng" dirty="0" smtClean="0">
              <a:solidFill>
                <a:schemeClr val="bg1"/>
              </a:solidFill>
            </a:endParaRPr>
          </a:p>
          <a:p>
            <a:pPr lvl="1"/>
            <a:r>
              <a:rPr lang="cs-CZ" b="1" dirty="0">
                <a:solidFill>
                  <a:schemeClr val="bg1"/>
                </a:solidFill>
              </a:rPr>
              <a:t>n</a:t>
            </a:r>
            <a:r>
              <a:rPr lang="cs-CZ" b="1" dirty="0" smtClean="0">
                <a:solidFill>
                  <a:schemeClr val="bg1"/>
                </a:solidFill>
              </a:rPr>
              <a:t>eznáme pravidla</a:t>
            </a:r>
          </a:p>
          <a:p>
            <a:pPr lvl="1"/>
            <a:r>
              <a:rPr lang="cs-CZ" b="1" dirty="0">
                <a:solidFill>
                  <a:schemeClr val="bg1"/>
                </a:solidFill>
              </a:rPr>
              <a:t>p</a:t>
            </a:r>
            <a:r>
              <a:rPr lang="cs-CZ" b="1" dirty="0" smtClean="0">
                <a:solidFill>
                  <a:schemeClr val="bg1"/>
                </a:solidFill>
              </a:rPr>
              <a:t>anhelénské hry</a:t>
            </a:r>
          </a:p>
          <a:p>
            <a:pPr lvl="1"/>
            <a:r>
              <a:rPr lang="cs-CZ" b="1" u="sng" dirty="0" err="1">
                <a:solidFill>
                  <a:schemeClr val="bg1"/>
                </a:solidFill>
              </a:rPr>
              <a:t>s</a:t>
            </a:r>
            <a:r>
              <a:rPr lang="cs-CZ" b="1" u="sng" dirty="0" err="1" smtClean="0">
                <a:solidFill>
                  <a:schemeClr val="bg1"/>
                </a:solidFill>
              </a:rPr>
              <a:t>fairiseis</a:t>
            </a:r>
            <a:r>
              <a:rPr lang="cs-CZ" b="1" u="sng" dirty="0" smtClean="0">
                <a:solidFill>
                  <a:schemeClr val="bg1"/>
                </a:solidFill>
              </a:rPr>
              <a:t> </a:t>
            </a:r>
          </a:p>
          <a:p>
            <a:pPr lvl="2"/>
            <a:r>
              <a:rPr lang="cs-CZ" b="1" dirty="0" err="1" smtClean="0">
                <a:solidFill>
                  <a:schemeClr val="bg1"/>
                </a:solidFill>
              </a:rPr>
              <a:t>Galénos</a:t>
            </a:r>
            <a:endParaRPr lang="cs-CZ" b="1" dirty="0" smtClean="0">
              <a:solidFill>
                <a:schemeClr val="bg1"/>
              </a:solidFill>
            </a:endParaRPr>
          </a:p>
          <a:p>
            <a:pPr lvl="2"/>
            <a:r>
              <a:rPr lang="cs-CZ" b="1" i="1" dirty="0" smtClean="0">
                <a:solidFill>
                  <a:schemeClr val="bg1"/>
                </a:solidFill>
              </a:rPr>
              <a:t>gymnasia</a:t>
            </a:r>
            <a:r>
              <a:rPr lang="cs-CZ" b="1" dirty="0" smtClean="0">
                <a:solidFill>
                  <a:schemeClr val="bg1"/>
                </a:solidFill>
              </a:rPr>
              <a:t> – </a:t>
            </a:r>
            <a:r>
              <a:rPr lang="cs-CZ" b="1" i="1" dirty="0" err="1" smtClean="0">
                <a:solidFill>
                  <a:schemeClr val="bg1"/>
                </a:solidFill>
              </a:rPr>
              <a:t>sfairistéria</a:t>
            </a:r>
            <a:r>
              <a:rPr lang="cs-CZ" b="1" dirty="0" smtClean="0">
                <a:solidFill>
                  <a:schemeClr val="bg1"/>
                </a:solidFill>
              </a:rPr>
              <a:t> (hřiště)</a:t>
            </a:r>
          </a:p>
          <a:p>
            <a:pPr lvl="2"/>
            <a:r>
              <a:rPr lang="cs-CZ" b="1" i="1" dirty="0" err="1">
                <a:solidFill>
                  <a:schemeClr val="bg1"/>
                </a:solidFill>
              </a:rPr>
              <a:t>sfaira</a:t>
            </a:r>
            <a:r>
              <a:rPr lang="cs-CZ" b="1" dirty="0">
                <a:solidFill>
                  <a:schemeClr val="bg1"/>
                </a:solidFill>
              </a:rPr>
              <a:t> </a:t>
            </a:r>
            <a:endParaRPr lang="cs-CZ" b="1" dirty="0" smtClean="0">
              <a:solidFill>
                <a:schemeClr val="bg1"/>
              </a:solidFill>
            </a:endParaRPr>
          </a:p>
          <a:p>
            <a:pPr lvl="3"/>
            <a:r>
              <a:rPr lang="cs-CZ" b="1" dirty="0" smtClean="0">
                <a:solidFill>
                  <a:schemeClr val="bg1"/>
                </a:solidFill>
              </a:rPr>
              <a:t>kůže, těžké, tvrdé, barevné, peří, chlupy, koňské žíně, vlna</a:t>
            </a:r>
          </a:p>
          <a:p>
            <a:pPr lvl="3"/>
            <a:r>
              <a:rPr lang="cs-CZ" b="1" dirty="0">
                <a:solidFill>
                  <a:schemeClr val="bg1"/>
                </a:solidFill>
              </a:rPr>
              <a:t>t</a:t>
            </a:r>
            <a:r>
              <a:rPr lang="cs-CZ" b="1" dirty="0" smtClean="0">
                <a:solidFill>
                  <a:schemeClr val="bg1"/>
                </a:solidFill>
              </a:rPr>
              <a:t>enisák až medicinbal</a:t>
            </a:r>
          </a:p>
          <a:p>
            <a:pPr lvl="3"/>
            <a:r>
              <a:rPr lang="cs-CZ" b="1" i="1" dirty="0" err="1" smtClean="0">
                <a:solidFill>
                  <a:schemeClr val="bg1"/>
                </a:solidFill>
              </a:rPr>
              <a:t>sfairistés</a:t>
            </a:r>
            <a:r>
              <a:rPr lang="cs-CZ" b="1" dirty="0" smtClean="0">
                <a:solidFill>
                  <a:schemeClr val="bg1"/>
                </a:solidFill>
              </a:rPr>
              <a:t> – cvičitel</a:t>
            </a:r>
          </a:p>
          <a:p>
            <a:pPr lvl="3"/>
            <a:r>
              <a:rPr lang="cs-CZ" b="1" dirty="0" smtClean="0">
                <a:solidFill>
                  <a:schemeClr val="bg1"/>
                </a:solidFill>
              </a:rPr>
              <a:t>družstva o 2-10 členech</a:t>
            </a:r>
            <a:endParaRPr lang="cs-CZ" b="1" dirty="0">
              <a:solidFill>
                <a:schemeClr val="bg1"/>
              </a:solidFill>
            </a:endParaRPr>
          </a:p>
          <a:p>
            <a:pPr lvl="2"/>
            <a:r>
              <a:rPr lang="cs-CZ" sz="2000" b="1" i="1" u="sng" dirty="0" err="1">
                <a:solidFill>
                  <a:schemeClr val="bg1"/>
                </a:solidFill>
              </a:rPr>
              <a:t>a</a:t>
            </a:r>
            <a:r>
              <a:rPr lang="cs-CZ" sz="2000" b="1" i="1" u="sng" dirty="0" err="1" smtClean="0">
                <a:solidFill>
                  <a:schemeClr val="bg1"/>
                </a:solidFill>
              </a:rPr>
              <a:t>porrhaxis</a:t>
            </a:r>
            <a:endParaRPr lang="cs-CZ" sz="2000" b="1" u="sng" dirty="0">
              <a:solidFill>
                <a:schemeClr val="bg1"/>
              </a:solidFill>
            </a:endParaRPr>
          </a:p>
          <a:p>
            <a:pPr lvl="2"/>
            <a:r>
              <a:rPr lang="cs-CZ" sz="2000" b="1" i="1" u="sng" dirty="0" err="1" smtClean="0">
                <a:solidFill>
                  <a:schemeClr val="bg1"/>
                </a:solidFill>
              </a:rPr>
              <a:t>úrania</a:t>
            </a:r>
            <a:endParaRPr lang="cs-CZ" sz="2000" b="1" i="1" u="sng" dirty="0" smtClean="0">
              <a:solidFill>
                <a:schemeClr val="bg1"/>
              </a:solidFill>
            </a:endParaRPr>
          </a:p>
          <a:p>
            <a:pPr lvl="2"/>
            <a:r>
              <a:rPr lang="cs-CZ" sz="2000" b="1" i="1" u="sng" dirty="0" err="1" smtClean="0">
                <a:solidFill>
                  <a:schemeClr val="bg1"/>
                </a:solidFill>
              </a:rPr>
              <a:t>koretizein</a:t>
            </a:r>
            <a:r>
              <a:rPr lang="cs-CZ" sz="2000" b="1" i="1" dirty="0" smtClean="0">
                <a:solidFill>
                  <a:schemeClr val="bg1"/>
                </a:solidFill>
              </a:rPr>
              <a:t> </a:t>
            </a:r>
            <a:r>
              <a:rPr lang="cs-CZ" sz="2000" b="1" dirty="0" smtClean="0">
                <a:solidFill>
                  <a:schemeClr val="bg1"/>
                </a:solidFill>
              </a:rPr>
              <a:t>– obdoba pozemního hokeje, buly, 3:3</a:t>
            </a:r>
            <a:endParaRPr lang="cs-CZ" sz="2000" b="1" dirty="0">
              <a:solidFill>
                <a:schemeClr val="bg1"/>
              </a:solidFill>
            </a:endParaRPr>
          </a:p>
          <a:p>
            <a:pPr lvl="2"/>
            <a:r>
              <a:rPr lang="cs-CZ" sz="2000" b="1" i="1" u="sng" dirty="0" err="1" smtClean="0">
                <a:solidFill>
                  <a:schemeClr val="bg1"/>
                </a:solidFill>
              </a:rPr>
              <a:t>episkyros</a:t>
            </a:r>
            <a:r>
              <a:rPr lang="cs-CZ" sz="2000" b="1" i="1" dirty="0" smtClean="0">
                <a:solidFill>
                  <a:schemeClr val="bg1"/>
                </a:solidFill>
              </a:rPr>
              <a:t> –</a:t>
            </a:r>
            <a:r>
              <a:rPr lang="cs-CZ" sz="2000" b="1" dirty="0" smtClean="0">
                <a:solidFill>
                  <a:schemeClr val="bg1"/>
                </a:solidFill>
              </a:rPr>
              <a:t> 20-30m od sebe 3 čáry, přehazování  čar těžkým míčem z místa</a:t>
            </a:r>
            <a:endParaRPr lang="cs-CZ" sz="2000" b="1" dirty="0">
              <a:solidFill>
                <a:schemeClr val="bg1"/>
              </a:solidFill>
            </a:endParaRPr>
          </a:p>
          <a:p>
            <a:pPr lvl="2"/>
            <a:r>
              <a:rPr lang="cs-CZ" sz="2000" b="1" i="1" u="sng" dirty="0" err="1" smtClean="0">
                <a:solidFill>
                  <a:schemeClr val="bg1"/>
                </a:solidFill>
              </a:rPr>
              <a:t>harpastón</a:t>
            </a:r>
            <a:r>
              <a:rPr lang="cs-CZ" sz="2000" b="1" dirty="0" smtClean="0">
                <a:solidFill>
                  <a:schemeClr val="bg1"/>
                </a:solidFill>
              </a:rPr>
              <a:t> – obdoba </a:t>
            </a:r>
            <a:r>
              <a:rPr lang="cs-CZ" sz="2000" b="1" i="1" dirty="0" err="1" smtClean="0">
                <a:solidFill>
                  <a:schemeClr val="bg1"/>
                </a:solidFill>
              </a:rPr>
              <a:t>episkyros</a:t>
            </a:r>
            <a:r>
              <a:rPr lang="cs-CZ" sz="2000" b="1" dirty="0" smtClean="0">
                <a:solidFill>
                  <a:schemeClr val="bg1"/>
                </a:solidFill>
              </a:rPr>
              <a:t> s menším míčem, obdoba </a:t>
            </a:r>
            <a:r>
              <a:rPr lang="cs-CZ" sz="2000" b="1" dirty="0" err="1" smtClean="0">
                <a:solidFill>
                  <a:schemeClr val="bg1"/>
                </a:solidFill>
              </a:rPr>
              <a:t>rugby</a:t>
            </a:r>
            <a:endParaRPr lang="cs-CZ" sz="2000" b="1" dirty="0" smtClean="0">
              <a:solidFill>
                <a:schemeClr val="bg1"/>
              </a:solidFill>
            </a:endParaRPr>
          </a:p>
          <a:p>
            <a:pPr lvl="2"/>
            <a:r>
              <a:rPr lang="cs-CZ" sz="2000" b="1" u="sng" dirty="0" smtClean="0">
                <a:solidFill>
                  <a:schemeClr val="bg1"/>
                </a:solidFill>
              </a:rPr>
              <a:t>„král-osel“ </a:t>
            </a:r>
            <a:r>
              <a:rPr lang="cs-CZ" sz="2000" b="1" dirty="0" smtClean="0">
                <a:solidFill>
                  <a:schemeClr val="bg1"/>
                </a:solidFill>
              </a:rPr>
              <a:t>– asi 3 družstva o „králi“ a „oslovi“, rozhodčí, chytání míče, dodnes</a:t>
            </a:r>
            <a:endParaRPr lang="cs-CZ" sz="2000" b="1" dirty="0">
              <a:solidFill>
                <a:schemeClr val="bg1"/>
              </a:solidFill>
            </a:endParaRPr>
          </a:p>
          <a:p>
            <a:endParaRPr lang="cs-CZ" b="1" dirty="0">
              <a:solidFill>
                <a:schemeClr val="bg1"/>
              </a:solidFill>
            </a:endParaRPr>
          </a:p>
        </p:txBody>
      </p:sp>
    </p:spTree>
    <p:extLst>
      <p:ext uri="{BB962C8B-B14F-4D97-AF65-F5344CB8AC3E}">
        <p14:creationId xmlns:p14="http://schemas.microsoft.com/office/powerpoint/2010/main" val="28155210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Jiří\Desktop\stažený soubor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59" y="3401616"/>
            <a:ext cx="3248623" cy="34563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descr="C:\Users\Jiří\Desktop\stažený soubor (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832" y="3140968"/>
            <a:ext cx="6084168" cy="23962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descr="C:\!Aktuální\Antický sport a má výuka dějin starověkého sportu\Antický sport\rigo - obr\j\zamarovsky17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624" y="212202"/>
            <a:ext cx="5526303" cy="265134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5050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0" y="0"/>
            <a:ext cx="8964488" cy="6858000"/>
          </a:xfrm>
        </p:spPr>
        <p:txBody>
          <a:bodyPr>
            <a:normAutofit fontScale="70000" lnSpcReduction="20000"/>
          </a:bodyPr>
          <a:lstStyle/>
          <a:p>
            <a:pPr lvl="7"/>
            <a:r>
              <a:rPr lang="cs-CZ" sz="3500" b="1" i="1" u="sng" dirty="0" err="1">
                <a:solidFill>
                  <a:schemeClr val="bg1"/>
                </a:solidFill>
              </a:rPr>
              <a:t>t</a:t>
            </a:r>
            <a:r>
              <a:rPr lang="cs-CZ" sz="3500" b="1" i="1" u="sng" dirty="0" err="1" smtClean="0">
                <a:solidFill>
                  <a:schemeClr val="bg1"/>
                </a:solidFill>
              </a:rPr>
              <a:t>aurokathapsie</a:t>
            </a:r>
            <a:endParaRPr lang="cs-CZ" sz="3500" b="1" i="1" u="sng" dirty="0" smtClean="0">
              <a:solidFill>
                <a:schemeClr val="bg1"/>
              </a:solidFill>
            </a:endParaRPr>
          </a:p>
          <a:p>
            <a:pPr lvl="8"/>
            <a:r>
              <a:rPr lang="cs-CZ" sz="3500" b="1" dirty="0" smtClean="0">
                <a:solidFill>
                  <a:schemeClr val="bg1"/>
                </a:solidFill>
              </a:rPr>
              <a:t>Thesálie</a:t>
            </a:r>
          </a:p>
          <a:p>
            <a:pPr lvl="8"/>
            <a:r>
              <a:rPr lang="cs-CZ" sz="3500" b="1" dirty="0" err="1" smtClean="0">
                <a:solidFill>
                  <a:schemeClr val="bg1"/>
                </a:solidFill>
              </a:rPr>
              <a:t>Poseidón</a:t>
            </a:r>
            <a:endParaRPr lang="cs-CZ" sz="3500" b="1" dirty="0" smtClean="0">
              <a:solidFill>
                <a:schemeClr val="bg1"/>
              </a:solidFill>
            </a:endParaRPr>
          </a:p>
          <a:p>
            <a:pPr lvl="8"/>
            <a:r>
              <a:rPr lang="cs-CZ" sz="3500" b="1" dirty="0" smtClean="0">
                <a:solidFill>
                  <a:schemeClr val="bg1"/>
                </a:solidFill>
              </a:rPr>
              <a:t>štvaní dráždění býka</a:t>
            </a:r>
          </a:p>
          <a:p>
            <a:pPr lvl="8"/>
            <a:r>
              <a:rPr lang="cs-CZ" sz="3500" b="1" i="1" dirty="0" err="1" smtClean="0">
                <a:solidFill>
                  <a:schemeClr val="bg1"/>
                </a:solidFill>
              </a:rPr>
              <a:t>gymnos</a:t>
            </a:r>
            <a:endParaRPr lang="cs-CZ" sz="3500" b="1" i="1" dirty="0" smtClean="0">
              <a:solidFill>
                <a:schemeClr val="bg1"/>
              </a:solidFill>
            </a:endParaRPr>
          </a:p>
          <a:p>
            <a:pPr lvl="8"/>
            <a:r>
              <a:rPr lang="cs-CZ" sz="3500" b="1" dirty="0" smtClean="0">
                <a:solidFill>
                  <a:schemeClr val="bg1"/>
                </a:solidFill>
              </a:rPr>
              <a:t>přejali Římané</a:t>
            </a:r>
          </a:p>
          <a:p>
            <a:r>
              <a:rPr lang="cs-CZ" sz="3100" b="1" u="sng" dirty="0" smtClean="0">
                <a:solidFill>
                  <a:schemeClr val="bg1"/>
                </a:solidFill>
              </a:rPr>
              <a:t>tanec</a:t>
            </a:r>
          </a:p>
          <a:p>
            <a:pPr lvl="1"/>
            <a:r>
              <a:rPr lang="cs-CZ" sz="3100" b="1" dirty="0" smtClean="0">
                <a:solidFill>
                  <a:schemeClr val="bg1"/>
                </a:solidFill>
              </a:rPr>
              <a:t>dar bohů lidem</a:t>
            </a:r>
          </a:p>
          <a:p>
            <a:pPr lvl="1"/>
            <a:r>
              <a:rPr lang="cs-CZ" sz="3100" b="1" dirty="0" smtClean="0">
                <a:solidFill>
                  <a:schemeClr val="bg1"/>
                </a:solidFill>
              </a:rPr>
              <a:t>bohové, </a:t>
            </a:r>
            <a:r>
              <a:rPr lang="cs-CZ" sz="3100" b="1" dirty="0" err="1" smtClean="0">
                <a:solidFill>
                  <a:schemeClr val="bg1"/>
                </a:solidFill>
              </a:rPr>
              <a:t>kúréti</a:t>
            </a:r>
            <a:r>
              <a:rPr lang="cs-CZ" sz="3100" b="1" dirty="0" smtClean="0">
                <a:solidFill>
                  <a:schemeClr val="bg1"/>
                </a:solidFill>
              </a:rPr>
              <a:t>, héroové</a:t>
            </a:r>
          </a:p>
          <a:p>
            <a:pPr lvl="1"/>
            <a:r>
              <a:rPr lang="cs-CZ" sz="3100" b="1" dirty="0" smtClean="0">
                <a:solidFill>
                  <a:schemeClr val="bg1"/>
                </a:solidFill>
              </a:rPr>
              <a:t>Sokrates, Platón, Xenofón</a:t>
            </a:r>
          </a:p>
          <a:p>
            <a:pPr lvl="1"/>
            <a:r>
              <a:rPr lang="cs-CZ" sz="3100" b="1" dirty="0" smtClean="0">
                <a:solidFill>
                  <a:schemeClr val="bg1"/>
                </a:solidFill>
              </a:rPr>
              <a:t>200 druhů </a:t>
            </a:r>
          </a:p>
          <a:p>
            <a:pPr lvl="1"/>
            <a:r>
              <a:rPr lang="cs-CZ" sz="3100" b="1" dirty="0" smtClean="0">
                <a:solidFill>
                  <a:schemeClr val="bg1"/>
                </a:solidFill>
              </a:rPr>
              <a:t>skupinově x individuálně</a:t>
            </a:r>
          </a:p>
          <a:p>
            <a:pPr lvl="1"/>
            <a:r>
              <a:rPr lang="cs-CZ" sz="3100" b="1" dirty="0" smtClean="0">
                <a:solidFill>
                  <a:schemeClr val="bg1"/>
                </a:solidFill>
              </a:rPr>
              <a:t>se svým tělem x se zbraněmi</a:t>
            </a:r>
          </a:p>
          <a:p>
            <a:pPr lvl="1"/>
            <a:r>
              <a:rPr lang="cs-CZ" sz="3100" b="1" dirty="0" smtClean="0">
                <a:solidFill>
                  <a:schemeClr val="bg1"/>
                </a:solidFill>
              </a:rPr>
              <a:t>Dionýský</a:t>
            </a:r>
          </a:p>
          <a:p>
            <a:pPr lvl="1"/>
            <a:r>
              <a:rPr lang="cs-CZ" sz="3100" b="1" dirty="0" smtClean="0">
                <a:solidFill>
                  <a:schemeClr val="bg1"/>
                </a:solidFill>
              </a:rPr>
              <a:t>Apollinský </a:t>
            </a:r>
          </a:p>
          <a:p>
            <a:pPr lvl="1"/>
            <a:r>
              <a:rPr lang="cs-CZ" sz="3100" b="1" i="1" dirty="0" err="1" smtClean="0">
                <a:solidFill>
                  <a:schemeClr val="bg1"/>
                </a:solidFill>
              </a:rPr>
              <a:t>géranos</a:t>
            </a:r>
            <a:r>
              <a:rPr lang="cs-CZ" sz="3100" b="1" dirty="0" smtClean="0">
                <a:solidFill>
                  <a:schemeClr val="bg1"/>
                </a:solidFill>
              </a:rPr>
              <a:t> (nápodoba </a:t>
            </a:r>
            <a:r>
              <a:rPr lang="cs-CZ" sz="3100" b="1" dirty="0" smtClean="0">
                <a:solidFill>
                  <a:schemeClr val="bg1"/>
                </a:solidFill>
              </a:rPr>
              <a:t>jeřábích tanců v době toku) x Čína (tanec 5 zvířat)</a:t>
            </a:r>
            <a:endParaRPr lang="cs-CZ" sz="3100" b="1" dirty="0" smtClean="0">
              <a:solidFill>
                <a:schemeClr val="bg1"/>
              </a:solidFill>
            </a:endParaRPr>
          </a:p>
          <a:p>
            <a:pPr lvl="1"/>
            <a:r>
              <a:rPr lang="cs-CZ" sz="3100" b="1" i="1" dirty="0" err="1" smtClean="0">
                <a:solidFill>
                  <a:schemeClr val="bg1"/>
                </a:solidFill>
              </a:rPr>
              <a:t>kordax</a:t>
            </a:r>
            <a:r>
              <a:rPr lang="cs-CZ" sz="3100" b="1" dirty="0" smtClean="0">
                <a:solidFill>
                  <a:schemeClr val="bg1"/>
                </a:solidFill>
              </a:rPr>
              <a:t> (komedie), </a:t>
            </a:r>
            <a:r>
              <a:rPr lang="cs-CZ" sz="3100" b="1" i="1" dirty="0" err="1" smtClean="0">
                <a:solidFill>
                  <a:schemeClr val="bg1"/>
                </a:solidFill>
              </a:rPr>
              <a:t>fallus</a:t>
            </a:r>
            <a:r>
              <a:rPr lang="cs-CZ" sz="3100" b="1" dirty="0" smtClean="0">
                <a:solidFill>
                  <a:schemeClr val="bg1"/>
                </a:solidFill>
              </a:rPr>
              <a:t>, břicho, kopy, poskoky</a:t>
            </a:r>
          </a:p>
          <a:p>
            <a:pPr lvl="1"/>
            <a:r>
              <a:rPr lang="cs-CZ" sz="3100" b="1" i="1" dirty="0" err="1">
                <a:solidFill>
                  <a:schemeClr val="bg1"/>
                </a:solidFill>
              </a:rPr>
              <a:t>s</a:t>
            </a:r>
            <a:r>
              <a:rPr lang="cs-CZ" sz="3100" b="1" i="1" dirty="0" err="1" smtClean="0">
                <a:solidFill>
                  <a:schemeClr val="bg1"/>
                </a:solidFill>
              </a:rPr>
              <a:t>ikinnis</a:t>
            </a:r>
            <a:r>
              <a:rPr lang="cs-CZ" sz="3100" b="1" dirty="0" smtClean="0">
                <a:solidFill>
                  <a:schemeClr val="bg1"/>
                </a:solidFill>
              </a:rPr>
              <a:t> – ruce v pravém úhlu, poskoky na jedné noze</a:t>
            </a:r>
          </a:p>
          <a:p>
            <a:pPr lvl="1"/>
            <a:r>
              <a:rPr lang="cs-CZ" sz="3100" b="1" i="1" dirty="0" err="1" smtClean="0">
                <a:solidFill>
                  <a:schemeClr val="bg1"/>
                </a:solidFill>
              </a:rPr>
              <a:t>kómos</a:t>
            </a:r>
            <a:r>
              <a:rPr lang="cs-CZ" sz="3100" b="1" dirty="0" smtClean="0">
                <a:solidFill>
                  <a:schemeClr val="bg1"/>
                </a:solidFill>
              </a:rPr>
              <a:t> – svatby, pohřby, …</a:t>
            </a:r>
            <a:endParaRPr lang="cs-CZ" sz="3100" b="1" dirty="0">
              <a:solidFill>
                <a:schemeClr val="bg1"/>
              </a:solidFill>
            </a:endParaRPr>
          </a:p>
        </p:txBody>
      </p:sp>
      <p:sp>
        <p:nvSpPr>
          <p:cNvPr id="5" name="Obdélník 4"/>
          <p:cNvSpPr/>
          <p:nvPr/>
        </p:nvSpPr>
        <p:spPr>
          <a:xfrm>
            <a:off x="4427984" y="2924944"/>
            <a:ext cx="4749545" cy="2246769"/>
          </a:xfrm>
          <a:prstGeom prst="rect">
            <a:avLst/>
          </a:prstGeom>
        </p:spPr>
        <p:txBody>
          <a:bodyPr wrap="square">
            <a:spAutoFit/>
          </a:bodyPr>
          <a:lstStyle/>
          <a:p>
            <a:pPr algn="just"/>
            <a:r>
              <a:rPr lang="cs-CZ" sz="2000" b="1" i="1" dirty="0" smtClean="0">
                <a:solidFill>
                  <a:srgbClr val="FFC000"/>
                </a:solidFill>
              </a:rPr>
              <a:t>„Dionýský tanec byl tancem opojení, dával průchod vášním a jeho cílem bylo odpoutání těla od země a jeho splynutí s bohy. Apollinský tanec vyrůstal ze systematického pěstění těla pohybem a jeho řízení rytmem, aby se tak dosáhlo zdravé krásy“</a:t>
            </a:r>
            <a:r>
              <a:rPr lang="cs-CZ" sz="2000" b="1" dirty="0" smtClean="0">
                <a:solidFill>
                  <a:srgbClr val="FFC000"/>
                </a:solidFill>
              </a:rPr>
              <a:t> (</a:t>
            </a:r>
            <a:r>
              <a:rPr lang="cs-CZ" sz="2000" b="1" dirty="0" err="1" smtClean="0">
                <a:solidFill>
                  <a:srgbClr val="FFC000"/>
                </a:solidFill>
              </a:rPr>
              <a:t>Reitmayer</a:t>
            </a:r>
            <a:r>
              <a:rPr lang="cs-CZ" sz="2000" b="1" dirty="0" smtClean="0">
                <a:solidFill>
                  <a:srgbClr val="FFC000"/>
                </a:solidFill>
              </a:rPr>
              <a:t>, 1977, 31). </a:t>
            </a:r>
            <a:endParaRPr lang="cs-CZ" sz="2000" b="1" dirty="0">
              <a:solidFill>
                <a:srgbClr val="FFC000"/>
              </a:solidFill>
            </a:endParaRPr>
          </a:p>
        </p:txBody>
      </p:sp>
    </p:spTree>
    <p:extLst>
      <p:ext uri="{BB962C8B-B14F-4D97-AF65-F5344CB8AC3E}">
        <p14:creationId xmlns:p14="http://schemas.microsoft.com/office/powerpoint/2010/main" val="36145825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C:\!Aktuální\Antický sport a má výuka dějin starověkého sportu\Antický sport\rigo - obr\j\bouzek,ondřejová19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110" y="0"/>
            <a:ext cx="4895890" cy="38884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7" name="Picture 3" descr="C:\!Aktuální\Antický sport a má výuka dějin starověkého sportu\Antický sport\rigo - obr\j\bouzek,ondřejová2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9" y="4227092"/>
            <a:ext cx="3779912" cy="26217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8" name="Picture 4" descr="C:\!Aktuální\Antický sport a má výuka dějin starověkého sportu\Antický sport\rigo - obr\j\frel-řvCLI.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581128"/>
            <a:ext cx="5101466" cy="224271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9" name="Picture 5" descr="C:\!Aktuální\Antický sport a má výuka dějin starověkého sportu\Antický sport\rigo - obr\j\šílený188XIX.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978" y="1634804"/>
            <a:ext cx="3997226" cy="25922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973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b="1" i="1" dirty="0" smtClean="0">
                <a:solidFill>
                  <a:schemeClr val="bg1"/>
                </a:solidFill>
              </a:rPr>
              <a:t>Músický agón</a:t>
            </a:r>
            <a:endParaRPr lang="cs-CZ" b="1" i="1" dirty="0">
              <a:solidFill>
                <a:schemeClr val="bg1"/>
              </a:solidFill>
            </a:endParaRPr>
          </a:p>
        </p:txBody>
      </p:sp>
      <p:sp>
        <p:nvSpPr>
          <p:cNvPr id="3" name="Zástupný symbol pro obsah 2"/>
          <p:cNvSpPr>
            <a:spLocks noGrp="1"/>
          </p:cNvSpPr>
          <p:nvPr>
            <p:ph idx="1"/>
          </p:nvPr>
        </p:nvSpPr>
        <p:spPr>
          <a:xfrm>
            <a:off x="457200" y="1600200"/>
            <a:ext cx="8229600" cy="4853136"/>
          </a:xfrm>
        </p:spPr>
        <p:txBody>
          <a:bodyPr>
            <a:normAutofit fontScale="92500" lnSpcReduction="10000"/>
          </a:bodyPr>
          <a:lstStyle/>
          <a:p>
            <a:r>
              <a:rPr lang="cs-CZ" b="1" dirty="0" smtClean="0">
                <a:solidFill>
                  <a:schemeClr val="bg1"/>
                </a:solidFill>
              </a:rPr>
              <a:t>od </a:t>
            </a:r>
            <a:r>
              <a:rPr lang="cs-CZ" b="1" dirty="0" err="1" smtClean="0">
                <a:solidFill>
                  <a:schemeClr val="bg1"/>
                </a:solidFill>
              </a:rPr>
              <a:t>Mús</a:t>
            </a:r>
            <a:endParaRPr lang="cs-CZ" b="1" dirty="0" smtClean="0">
              <a:solidFill>
                <a:schemeClr val="bg1"/>
              </a:solidFill>
            </a:endParaRPr>
          </a:p>
          <a:p>
            <a:r>
              <a:rPr lang="cs-CZ" b="1" dirty="0" smtClean="0">
                <a:solidFill>
                  <a:schemeClr val="bg1"/>
                </a:solidFill>
              </a:rPr>
              <a:t>pýthijské hry</a:t>
            </a:r>
          </a:p>
          <a:p>
            <a:r>
              <a:rPr lang="cs-CZ" b="1" dirty="0" smtClean="0">
                <a:solidFill>
                  <a:schemeClr val="bg1"/>
                </a:solidFill>
              </a:rPr>
              <a:t>tance, přednesy, hry hudební na nástroj</a:t>
            </a:r>
          </a:p>
          <a:p>
            <a:r>
              <a:rPr lang="cs-CZ" b="1" u="sng" dirty="0" err="1" smtClean="0">
                <a:solidFill>
                  <a:schemeClr val="bg1"/>
                </a:solidFill>
              </a:rPr>
              <a:t>aulétés</a:t>
            </a:r>
            <a:endParaRPr lang="cs-CZ" b="1" u="sng" dirty="0" smtClean="0">
              <a:solidFill>
                <a:schemeClr val="bg1"/>
              </a:solidFill>
            </a:endParaRPr>
          </a:p>
          <a:p>
            <a:r>
              <a:rPr lang="cs-CZ" b="1" u="sng" dirty="0" smtClean="0">
                <a:solidFill>
                  <a:schemeClr val="bg1"/>
                </a:solidFill>
              </a:rPr>
              <a:t>salpistés</a:t>
            </a:r>
            <a:endParaRPr lang="cs-CZ" b="1" u="sng" dirty="0">
              <a:solidFill>
                <a:schemeClr val="bg1"/>
              </a:solidFill>
            </a:endParaRPr>
          </a:p>
          <a:p>
            <a:r>
              <a:rPr lang="cs-CZ" b="1" u="sng" dirty="0" err="1">
                <a:solidFill>
                  <a:schemeClr val="bg1"/>
                </a:solidFill>
              </a:rPr>
              <a:t>k</a:t>
            </a:r>
            <a:r>
              <a:rPr lang="cs-CZ" b="1" u="sng" dirty="0" err="1" smtClean="0">
                <a:solidFill>
                  <a:schemeClr val="bg1"/>
                </a:solidFill>
              </a:rPr>
              <a:t>érykés</a:t>
            </a:r>
            <a:endParaRPr lang="cs-CZ" b="1" u="sng" dirty="0" smtClean="0">
              <a:solidFill>
                <a:schemeClr val="bg1"/>
              </a:solidFill>
            </a:endParaRPr>
          </a:p>
          <a:p>
            <a:pPr lvl="1"/>
            <a:r>
              <a:rPr lang="cs-CZ" b="1" dirty="0">
                <a:solidFill>
                  <a:schemeClr val="bg1"/>
                </a:solidFill>
              </a:rPr>
              <a:t>o</a:t>
            </a:r>
            <a:r>
              <a:rPr lang="cs-CZ" b="1" dirty="0" smtClean="0">
                <a:solidFill>
                  <a:schemeClr val="bg1"/>
                </a:solidFill>
              </a:rPr>
              <a:t>d 96. OH v síle hlasu</a:t>
            </a:r>
            <a:endParaRPr lang="cs-CZ" b="1" dirty="0">
              <a:solidFill>
                <a:schemeClr val="bg1"/>
              </a:solidFill>
            </a:endParaRPr>
          </a:p>
          <a:p>
            <a:pPr lvl="1"/>
            <a:r>
              <a:rPr lang="cs-CZ" b="1" dirty="0" smtClean="0">
                <a:solidFill>
                  <a:schemeClr val="bg1"/>
                </a:solidFill>
              </a:rPr>
              <a:t>právo </a:t>
            </a:r>
            <a:r>
              <a:rPr lang="cs-CZ" b="1" dirty="0">
                <a:solidFill>
                  <a:schemeClr val="bg1"/>
                </a:solidFill>
              </a:rPr>
              <a:t>ohlašovat </a:t>
            </a:r>
            <a:r>
              <a:rPr lang="cs-CZ" b="1" i="1" dirty="0">
                <a:solidFill>
                  <a:schemeClr val="bg1"/>
                </a:solidFill>
              </a:rPr>
              <a:t>olympioniky </a:t>
            </a:r>
          </a:p>
          <a:p>
            <a:pPr lvl="1"/>
            <a:r>
              <a:rPr lang="cs-CZ" b="1" dirty="0">
                <a:solidFill>
                  <a:schemeClr val="bg1"/>
                </a:solidFill>
              </a:rPr>
              <a:t>Hérodotos z </a:t>
            </a:r>
            <a:r>
              <a:rPr lang="cs-CZ" b="1" dirty="0" err="1">
                <a:solidFill>
                  <a:schemeClr val="bg1"/>
                </a:solidFill>
              </a:rPr>
              <a:t>Megary</a:t>
            </a:r>
            <a:r>
              <a:rPr lang="cs-CZ" b="1" dirty="0">
                <a:solidFill>
                  <a:schemeClr val="bg1"/>
                </a:solidFill>
              </a:rPr>
              <a:t> (10x – 40 let!)</a:t>
            </a:r>
          </a:p>
          <a:p>
            <a:pPr lvl="2"/>
            <a:r>
              <a:rPr lang="cs-CZ" b="1" dirty="0">
                <a:solidFill>
                  <a:schemeClr val="bg1"/>
                </a:solidFill>
              </a:rPr>
              <a:t>Argos</a:t>
            </a:r>
          </a:p>
          <a:p>
            <a:endParaRPr lang="cs-CZ" b="1" dirty="0">
              <a:solidFill>
                <a:schemeClr val="bg1"/>
              </a:solidFill>
            </a:endParaRPr>
          </a:p>
        </p:txBody>
      </p:sp>
    </p:spTree>
    <p:extLst>
      <p:ext uri="{BB962C8B-B14F-4D97-AF65-F5344CB8AC3E}">
        <p14:creationId xmlns:p14="http://schemas.microsoft.com/office/powerpoint/2010/main" val="19427727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467544" y="0"/>
            <a:ext cx="8229600" cy="1143000"/>
          </a:xfrm>
        </p:spPr>
        <p:txBody>
          <a:bodyPr/>
          <a:lstStyle/>
          <a:p>
            <a:r>
              <a:rPr lang="cs-CZ" b="1" dirty="0" smtClean="0">
                <a:solidFill>
                  <a:schemeClr val="bg1"/>
                </a:solidFill>
              </a:rPr>
              <a:t>Trénink a hygiena </a:t>
            </a:r>
            <a:r>
              <a:rPr lang="cs-CZ" b="1" i="1" dirty="0" err="1" smtClean="0">
                <a:solidFill>
                  <a:schemeClr val="bg1"/>
                </a:solidFill>
              </a:rPr>
              <a:t>athlétai</a:t>
            </a:r>
            <a:endParaRPr lang="cs-CZ" b="1" i="1" dirty="0">
              <a:solidFill>
                <a:schemeClr val="bg1"/>
              </a:solidFill>
            </a:endParaRPr>
          </a:p>
        </p:txBody>
      </p:sp>
      <p:sp>
        <p:nvSpPr>
          <p:cNvPr id="3" name="Zástupný symbol pro obsah 2"/>
          <p:cNvSpPr>
            <a:spLocks noGrp="1"/>
          </p:cNvSpPr>
          <p:nvPr>
            <p:ph idx="1"/>
          </p:nvPr>
        </p:nvSpPr>
        <p:spPr>
          <a:xfrm>
            <a:off x="179512" y="1196752"/>
            <a:ext cx="8784976" cy="5400600"/>
          </a:xfrm>
        </p:spPr>
        <p:txBody>
          <a:bodyPr>
            <a:normAutofit/>
          </a:bodyPr>
          <a:lstStyle/>
          <a:p>
            <a:pPr algn="just"/>
            <a:r>
              <a:rPr lang="cs-CZ" b="1" dirty="0" smtClean="0">
                <a:solidFill>
                  <a:schemeClr val="bg1"/>
                </a:solidFill>
              </a:rPr>
              <a:t>promyšlené zásady </a:t>
            </a:r>
            <a:r>
              <a:rPr lang="cs-CZ" b="1" dirty="0">
                <a:solidFill>
                  <a:schemeClr val="bg1"/>
                </a:solidFill>
              </a:rPr>
              <a:t>životosprávy, rehabilitace a masáží </a:t>
            </a:r>
            <a:endParaRPr lang="cs-CZ" b="1" dirty="0" smtClean="0">
              <a:solidFill>
                <a:schemeClr val="bg1"/>
              </a:solidFill>
            </a:endParaRPr>
          </a:p>
          <a:p>
            <a:pPr algn="just"/>
            <a:r>
              <a:rPr lang="cs-CZ" b="1" dirty="0" smtClean="0">
                <a:solidFill>
                  <a:schemeClr val="bg1"/>
                </a:solidFill>
              </a:rPr>
              <a:t>vegetariánství</a:t>
            </a:r>
            <a:endParaRPr lang="cs-CZ" b="1" dirty="0" smtClean="0">
              <a:solidFill>
                <a:schemeClr val="bg1"/>
              </a:solidFill>
            </a:endParaRPr>
          </a:p>
          <a:p>
            <a:pPr algn="just"/>
            <a:r>
              <a:rPr lang="cs-CZ" b="1" dirty="0" smtClean="0">
                <a:solidFill>
                  <a:schemeClr val="bg1"/>
                </a:solidFill>
              </a:rPr>
              <a:t>čtyřdenní </a:t>
            </a:r>
            <a:r>
              <a:rPr lang="cs-CZ" b="1" dirty="0">
                <a:solidFill>
                  <a:schemeClr val="bg1"/>
                </a:solidFill>
              </a:rPr>
              <a:t>tréninkový cyklus (tzv. </a:t>
            </a:r>
            <a:r>
              <a:rPr lang="cs-CZ" b="1" i="1" dirty="0" smtClean="0">
                <a:solidFill>
                  <a:schemeClr val="bg1"/>
                </a:solidFill>
              </a:rPr>
              <a:t>tetrády</a:t>
            </a:r>
            <a:r>
              <a:rPr lang="cs-CZ" b="1" dirty="0" smtClean="0">
                <a:solidFill>
                  <a:schemeClr val="bg1"/>
                </a:solidFill>
              </a:rPr>
              <a:t>)</a:t>
            </a:r>
          </a:p>
          <a:p>
            <a:pPr lvl="1" algn="just"/>
            <a:r>
              <a:rPr lang="cs-CZ" b="1" dirty="0" err="1" smtClean="0">
                <a:solidFill>
                  <a:schemeClr val="bg1"/>
                </a:solidFill>
              </a:rPr>
              <a:t>Filostratos</a:t>
            </a:r>
            <a:r>
              <a:rPr lang="cs-CZ" b="1" dirty="0" smtClean="0">
                <a:solidFill>
                  <a:schemeClr val="bg1"/>
                </a:solidFill>
              </a:rPr>
              <a:t>. </a:t>
            </a:r>
            <a:r>
              <a:rPr lang="cs-CZ" b="1" i="1" dirty="0" smtClean="0">
                <a:solidFill>
                  <a:schemeClr val="bg1"/>
                </a:solidFill>
              </a:rPr>
              <a:t>O gymnastice</a:t>
            </a:r>
            <a:endParaRPr lang="cs-CZ" b="1" dirty="0">
              <a:solidFill>
                <a:schemeClr val="bg1"/>
              </a:solidFill>
            </a:endParaRPr>
          </a:p>
          <a:p>
            <a:pPr lvl="2" algn="just"/>
            <a:r>
              <a:rPr lang="cs-CZ" b="1" dirty="0" smtClean="0">
                <a:solidFill>
                  <a:schemeClr val="bg1"/>
                </a:solidFill>
              </a:rPr>
              <a:t>1. den: rychlostně-silové</a:t>
            </a:r>
            <a:r>
              <a:rPr lang="cs-CZ" b="1" dirty="0">
                <a:solidFill>
                  <a:schemeClr val="bg1"/>
                </a:solidFill>
              </a:rPr>
              <a:t>, intenzivní a výbušné krátké </a:t>
            </a:r>
            <a:r>
              <a:rPr lang="cs-CZ" b="1" dirty="0" smtClean="0">
                <a:solidFill>
                  <a:schemeClr val="bg1"/>
                </a:solidFill>
              </a:rPr>
              <a:t>cviky, </a:t>
            </a:r>
            <a:endParaRPr lang="cs-CZ" b="1" dirty="0">
              <a:solidFill>
                <a:schemeClr val="bg1"/>
              </a:solidFill>
            </a:endParaRPr>
          </a:p>
          <a:p>
            <a:pPr lvl="2" algn="just"/>
            <a:r>
              <a:rPr lang="cs-CZ" b="1" dirty="0" smtClean="0">
                <a:solidFill>
                  <a:schemeClr val="bg1"/>
                </a:solidFill>
              </a:rPr>
              <a:t>2. den: cviky </a:t>
            </a:r>
            <a:r>
              <a:rPr lang="cs-CZ" b="1" dirty="0">
                <a:solidFill>
                  <a:schemeClr val="bg1"/>
                </a:solidFill>
              </a:rPr>
              <a:t>pro maximální svalové a nervové zatížení, vrcholná zkouška </a:t>
            </a:r>
            <a:r>
              <a:rPr lang="cs-CZ" b="1" dirty="0" smtClean="0">
                <a:solidFill>
                  <a:schemeClr val="bg1"/>
                </a:solidFill>
              </a:rPr>
              <a:t>síly, </a:t>
            </a:r>
            <a:endParaRPr lang="cs-CZ" b="1" dirty="0">
              <a:solidFill>
                <a:schemeClr val="bg1"/>
              </a:solidFill>
            </a:endParaRPr>
          </a:p>
          <a:p>
            <a:pPr lvl="2" algn="just"/>
            <a:r>
              <a:rPr lang="cs-CZ" b="1" dirty="0" smtClean="0">
                <a:solidFill>
                  <a:schemeClr val="bg1"/>
                </a:solidFill>
              </a:rPr>
              <a:t>3. den: technika </a:t>
            </a:r>
            <a:r>
              <a:rPr lang="cs-CZ" b="1" dirty="0">
                <a:solidFill>
                  <a:schemeClr val="bg1"/>
                </a:solidFill>
              </a:rPr>
              <a:t>prvků a stylů (startu, odrazu, švihu atp</a:t>
            </a:r>
            <a:r>
              <a:rPr lang="cs-CZ" b="1" dirty="0" smtClean="0">
                <a:solidFill>
                  <a:schemeClr val="bg1"/>
                </a:solidFill>
              </a:rPr>
              <a:t>.), </a:t>
            </a:r>
            <a:endParaRPr lang="cs-CZ" b="1" dirty="0">
              <a:solidFill>
                <a:schemeClr val="bg1"/>
              </a:solidFill>
            </a:endParaRPr>
          </a:p>
          <a:p>
            <a:pPr lvl="2" algn="just"/>
            <a:r>
              <a:rPr lang="cs-CZ" b="1" dirty="0" smtClean="0">
                <a:solidFill>
                  <a:schemeClr val="bg1"/>
                </a:solidFill>
              </a:rPr>
              <a:t>4. den: volnější</a:t>
            </a:r>
            <a:r>
              <a:rPr lang="cs-CZ" b="1" dirty="0">
                <a:solidFill>
                  <a:schemeClr val="bg1"/>
                </a:solidFill>
              </a:rPr>
              <a:t>,</a:t>
            </a:r>
            <a:r>
              <a:rPr lang="cs-CZ" b="1" dirty="0" smtClean="0">
                <a:solidFill>
                  <a:schemeClr val="bg1"/>
                </a:solidFill>
              </a:rPr>
              <a:t> </a:t>
            </a:r>
            <a:r>
              <a:rPr lang="cs-CZ" b="1" dirty="0">
                <a:solidFill>
                  <a:schemeClr val="bg1"/>
                </a:solidFill>
              </a:rPr>
              <a:t>s tréninkem se </a:t>
            </a:r>
            <a:r>
              <a:rPr lang="cs-CZ" b="1" dirty="0" smtClean="0">
                <a:solidFill>
                  <a:schemeClr val="bg1"/>
                </a:solidFill>
              </a:rPr>
              <a:t>ovšem neustávalo, </a:t>
            </a:r>
            <a:r>
              <a:rPr lang="cs-CZ" b="1" dirty="0">
                <a:solidFill>
                  <a:schemeClr val="bg1"/>
                </a:solidFill>
              </a:rPr>
              <a:t>nesměl klesnout pod průměr. </a:t>
            </a:r>
          </a:p>
        </p:txBody>
      </p:sp>
    </p:spTree>
    <p:extLst>
      <p:ext uri="{BB962C8B-B14F-4D97-AF65-F5344CB8AC3E}">
        <p14:creationId xmlns:p14="http://schemas.microsoft.com/office/powerpoint/2010/main" val="26293094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0" y="274638"/>
            <a:ext cx="9144000" cy="1143000"/>
          </a:xfrm>
        </p:spPr>
        <p:txBody>
          <a:bodyPr>
            <a:normAutofit fontScale="90000"/>
          </a:bodyPr>
          <a:lstStyle/>
          <a:p>
            <a:r>
              <a:rPr lang="cs-CZ" b="1" i="1" dirty="0">
                <a:solidFill>
                  <a:schemeClr val="bg1"/>
                </a:solidFill>
              </a:rPr>
              <a:t>„Krása je tvořena proporcemi“</a:t>
            </a:r>
            <a:r>
              <a:rPr lang="cs-CZ" b="1" dirty="0">
                <a:solidFill>
                  <a:schemeClr val="bg1"/>
                </a:solidFill>
              </a:rPr>
              <a:t> (</a:t>
            </a:r>
            <a:r>
              <a:rPr lang="cs-CZ" b="1" dirty="0" err="1">
                <a:solidFill>
                  <a:schemeClr val="bg1"/>
                </a:solidFill>
              </a:rPr>
              <a:t>Galénos</a:t>
            </a:r>
            <a:r>
              <a:rPr lang="cs-CZ" b="1" dirty="0">
                <a:solidFill>
                  <a:schemeClr val="bg1"/>
                </a:solidFill>
              </a:rPr>
              <a:t>) </a:t>
            </a:r>
          </a:p>
        </p:txBody>
      </p:sp>
      <p:sp>
        <p:nvSpPr>
          <p:cNvPr id="3" name="Zástupný symbol pro obsah 2"/>
          <p:cNvSpPr>
            <a:spLocks noGrp="1"/>
          </p:cNvSpPr>
          <p:nvPr>
            <p:ph idx="1"/>
          </p:nvPr>
        </p:nvSpPr>
        <p:spPr>
          <a:xfrm>
            <a:off x="0" y="1600200"/>
            <a:ext cx="4932040" cy="4709119"/>
          </a:xfrm>
        </p:spPr>
        <p:txBody>
          <a:bodyPr>
            <a:normAutofit lnSpcReduction="10000"/>
          </a:bodyPr>
          <a:lstStyle/>
          <a:p>
            <a:r>
              <a:rPr lang="cs-CZ" b="1" i="1" dirty="0" err="1" smtClean="0">
                <a:solidFill>
                  <a:schemeClr val="bg1"/>
                </a:solidFill>
              </a:rPr>
              <a:t>Aryballos</a:t>
            </a:r>
            <a:endParaRPr lang="cs-CZ" b="1" dirty="0" smtClean="0">
              <a:solidFill>
                <a:schemeClr val="bg1"/>
              </a:solidFill>
            </a:endParaRPr>
          </a:p>
          <a:p>
            <a:pPr lvl="1"/>
            <a:r>
              <a:rPr lang="cs-CZ" b="1" dirty="0" smtClean="0">
                <a:solidFill>
                  <a:schemeClr val="bg1"/>
                </a:solidFill>
              </a:rPr>
              <a:t>naplněn olejem (k natírání těla) </a:t>
            </a:r>
          </a:p>
          <a:p>
            <a:pPr lvl="1"/>
            <a:r>
              <a:rPr lang="cs-CZ" b="1" dirty="0" smtClean="0">
                <a:solidFill>
                  <a:schemeClr val="bg1"/>
                </a:solidFill>
              </a:rPr>
              <a:t>ukončen </a:t>
            </a:r>
            <a:r>
              <a:rPr lang="cs-CZ" b="1" dirty="0">
                <a:solidFill>
                  <a:schemeClr val="bg1"/>
                </a:solidFill>
              </a:rPr>
              <a:t>širokým plochým </a:t>
            </a:r>
            <a:r>
              <a:rPr lang="cs-CZ" b="1" dirty="0" smtClean="0">
                <a:solidFill>
                  <a:schemeClr val="bg1"/>
                </a:solidFill>
              </a:rPr>
              <a:t>okrajem</a:t>
            </a:r>
          </a:p>
          <a:p>
            <a:pPr lvl="1"/>
            <a:r>
              <a:rPr lang="cs-CZ" b="1" dirty="0" smtClean="0">
                <a:solidFill>
                  <a:schemeClr val="bg1"/>
                </a:solidFill>
              </a:rPr>
              <a:t>malé </a:t>
            </a:r>
            <a:r>
              <a:rPr lang="cs-CZ" b="1" dirty="0">
                <a:solidFill>
                  <a:schemeClr val="bg1"/>
                </a:solidFill>
              </a:rPr>
              <a:t>ouško k provlečení a zavěšení na zápěstí </a:t>
            </a:r>
            <a:r>
              <a:rPr lang="cs-CZ" b="1" i="1" dirty="0">
                <a:solidFill>
                  <a:schemeClr val="bg1"/>
                </a:solidFill>
              </a:rPr>
              <a:t> </a:t>
            </a:r>
          </a:p>
          <a:p>
            <a:pPr marL="457200" lvl="1" indent="0">
              <a:buNone/>
            </a:pPr>
            <a:endParaRPr lang="cs-CZ" sz="2000" b="1" i="1" dirty="0" smtClean="0">
              <a:solidFill>
                <a:schemeClr val="bg1"/>
              </a:solidFill>
            </a:endParaRPr>
          </a:p>
          <a:p>
            <a:r>
              <a:rPr lang="cs-CZ" b="1" i="1" dirty="0" err="1" smtClean="0">
                <a:solidFill>
                  <a:schemeClr val="bg1"/>
                </a:solidFill>
              </a:rPr>
              <a:t>Strigilis</a:t>
            </a:r>
            <a:endParaRPr lang="cs-CZ" b="1" i="1" dirty="0" smtClean="0">
              <a:solidFill>
                <a:schemeClr val="bg1"/>
              </a:solidFill>
            </a:endParaRPr>
          </a:p>
          <a:p>
            <a:pPr lvl="1"/>
            <a:r>
              <a:rPr lang="cs-CZ" b="1" dirty="0" smtClean="0">
                <a:solidFill>
                  <a:schemeClr val="bg1"/>
                </a:solidFill>
              </a:rPr>
              <a:t>olej a prach </a:t>
            </a:r>
            <a:endParaRPr lang="cs-CZ" b="1" dirty="0">
              <a:solidFill>
                <a:schemeClr val="bg1"/>
              </a:solidFill>
            </a:endParaRPr>
          </a:p>
        </p:txBody>
      </p:sp>
      <p:pic>
        <p:nvPicPr>
          <p:cNvPr id="4" name="Obrázek 3" descr="C:\Users\Jiří\Desktop\rigo - obr\j\ost\zamarovsky15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6355" y="2025307"/>
            <a:ext cx="3744416" cy="3759354"/>
          </a:xfrm>
          <a:prstGeom prst="rect">
            <a:avLst/>
          </a:prstGeom>
          <a:noFill/>
          <a:ln>
            <a:noFill/>
          </a:ln>
        </p:spPr>
      </p:pic>
      <p:sp>
        <p:nvSpPr>
          <p:cNvPr id="5" name="Obdélník 4"/>
          <p:cNvSpPr/>
          <p:nvPr/>
        </p:nvSpPr>
        <p:spPr>
          <a:xfrm>
            <a:off x="5220072" y="5784661"/>
            <a:ext cx="3744415" cy="369332"/>
          </a:xfrm>
          <a:prstGeom prst="rect">
            <a:avLst/>
          </a:prstGeom>
        </p:spPr>
        <p:txBody>
          <a:bodyPr wrap="square">
            <a:spAutoFit/>
          </a:bodyPr>
          <a:lstStyle/>
          <a:p>
            <a:pPr algn="ctr"/>
            <a:r>
              <a:rPr lang="cs-CZ" b="1" i="1" dirty="0" err="1">
                <a:solidFill>
                  <a:schemeClr val="bg1"/>
                </a:solidFill>
              </a:rPr>
              <a:t>Aryballos</a:t>
            </a:r>
            <a:r>
              <a:rPr lang="cs-CZ" b="1" dirty="0">
                <a:solidFill>
                  <a:schemeClr val="bg1"/>
                </a:solidFill>
              </a:rPr>
              <a:t> a </a:t>
            </a:r>
            <a:r>
              <a:rPr lang="cs-CZ" b="1" i="1" dirty="0" err="1">
                <a:solidFill>
                  <a:schemeClr val="bg1"/>
                </a:solidFill>
              </a:rPr>
              <a:t>strigilis</a:t>
            </a:r>
            <a:r>
              <a:rPr lang="cs-CZ" b="1" dirty="0">
                <a:solidFill>
                  <a:schemeClr val="bg1"/>
                </a:solidFill>
              </a:rPr>
              <a:t> </a:t>
            </a:r>
          </a:p>
        </p:txBody>
      </p:sp>
    </p:spTree>
    <p:extLst>
      <p:ext uri="{BB962C8B-B14F-4D97-AF65-F5344CB8AC3E}">
        <p14:creationId xmlns:p14="http://schemas.microsoft.com/office/powerpoint/2010/main" val="25231267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Jiří\Desktop\řím\DSC_02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4" y="1"/>
            <a:ext cx="4560207" cy="6840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9799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1" descr="C:\!Aktuální\Antický sport a má výuka dějin starověkého sportu\Antický sport\rigo - obr\j\miller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287" y="3717031"/>
            <a:ext cx="7067713" cy="31409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C:\!Aktuální\Antický sport a má výuka dějin starověkého sportu\Antický sport\rigo - obr\j\sabl-ookř9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86" y="0"/>
            <a:ext cx="3438172" cy="38610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Aktuální\Antický sport a má výuka dějin starověkého sportu\Antický sport\rigo - obr\100_285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960" y="188640"/>
            <a:ext cx="4477559" cy="3358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8309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Aktuální\Antický sport a má výuka dějin starověkého sportu\Antický sport\rigo - obr\100_3070.JPG"/>
          <p:cNvPicPr>
            <a:picLocks noChangeAspect="1" noChangeArrowheads="1"/>
          </p:cNvPicPr>
          <p:nvPr/>
        </p:nvPicPr>
        <p:blipFill>
          <a:blip r:embed="rId2" cstate="print">
            <a:duotone>
              <a:prstClr val="black"/>
              <a:srgbClr val="D9C3A5">
                <a:tint val="50000"/>
                <a:satMod val="180000"/>
              </a:srgbClr>
            </a:duotone>
            <a:extLst>
              <a:ext uri="{BEBA8EAE-BF5A-486C-A8C5-ECC9F3942E4B}">
                <a14:imgProps xmlns:a14="http://schemas.microsoft.com/office/drawing/2010/main">
                  <a14:imgLayer r:embed="rId3">
                    <a14:imgEffect>
                      <a14:artisticGlowEdges/>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5184"/>
            <a:ext cx="9144000" cy="685829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r>
              <a:rPr lang="cs-CZ" b="1" i="1" dirty="0" smtClean="0">
                <a:solidFill>
                  <a:schemeClr val="bg1"/>
                </a:solidFill>
              </a:rPr>
              <a:t>gymnické</a:t>
            </a:r>
            <a:r>
              <a:rPr lang="cs-CZ" b="1" dirty="0" smtClean="0">
                <a:solidFill>
                  <a:schemeClr val="bg1"/>
                </a:solidFill>
              </a:rPr>
              <a:t> tituly - anticipace</a:t>
            </a:r>
            <a:endParaRPr lang="cs-CZ" b="1" dirty="0">
              <a:solidFill>
                <a:schemeClr val="bg1"/>
              </a:solidFill>
            </a:endParaRPr>
          </a:p>
        </p:txBody>
      </p:sp>
      <p:sp>
        <p:nvSpPr>
          <p:cNvPr id="3" name="Zástupný symbol pro obsah 2"/>
          <p:cNvSpPr>
            <a:spLocks noGrp="1"/>
          </p:cNvSpPr>
          <p:nvPr>
            <p:ph idx="1"/>
          </p:nvPr>
        </p:nvSpPr>
        <p:spPr>
          <a:xfrm>
            <a:off x="0" y="1600200"/>
            <a:ext cx="9144000" cy="4525963"/>
          </a:xfrm>
        </p:spPr>
        <p:txBody>
          <a:bodyPr/>
          <a:lstStyle/>
          <a:p>
            <a:r>
              <a:rPr lang="cs-CZ" b="1" i="1" dirty="0" err="1" smtClean="0">
                <a:solidFill>
                  <a:schemeClr val="bg1"/>
                </a:solidFill>
              </a:rPr>
              <a:t>aristeion</a:t>
            </a:r>
            <a:r>
              <a:rPr lang="cs-CZ" b="1" i="1" dirty="0" smtClean="0">
                <a:solidFill>
                  <a:schemeClr val="bg1"/>
                </a:solidFill>
              </a:rPr>
              <a:t>, </a:t>
            </a:r>
            <a:r>
              <a:rPr lang="cs-CZ" b="1" i="1" dirty="0" err="1">
                <a:solidFill>
                  <a:schemeClr val="bg1"/>
                </a:solidFill>
              </a:rPr>
              <a:t>ἀ</a:t>
            </a:r>
            <a:r>
              <a:rPr lang="cs-CZ" b="1" i="1" dirty="0" err="1" smtClean="0">
                <a:solidFill>
                  <a:schemeClr val="bg1"/>
                </a:solidFill>
              </a:rPr>
              <a:t>ριστεῑον</a:t>
            </a:r>
            <a:r>
              <a:rPr lang="cs-CZ" b="1" dirty="0" smtClean="0">
                <a:solidFill>
                  <a:schemeClr val="bg1"/>
                </a:solidFill>
              </a:rPr>
              <a:t> hrdinství i pocta, odměna, vítězná cena </a:t>
            </a:r>
            <a:r>
              <a:rPr lang="cs-CZ" b="1" dirty="0">
                <a:solidFill>
                  <a:schemeClr val="bg1"/>
                </a:solidFill>
              </a:rPr>
              <a:t>za největší odvahu v </a:t>
            </a:r>
            <a:r>
              <a:rPr lang="cs-CZ" b="1" dirty="0" smtClean="0">
                <a:solidFill>
                  <a:schemeClr val="bg1"/>
                </a:solidFill>
              </a:rPr>
              <a:t>bitvě</a:t>
            </a:r>
            <a:r>
              <a:rPr lang="cs-CZ" b="1" dirty="0">
                <a:solidFill>
                  <a:schemeClr val="bg1"/>
                </a:solidFill>
              </a:rPr>
              <a:t> </a:t>
            </a:r>
            <a:endParaRPr lang="cs-CZ" b="1" dirty="0" smtClean="0">
              <a:solidFill>
                <a:schemeClr val="bg1"/>
              </a:solidFill>
            </a:endParaRPr>
          </a:p>
          <a:p>
            <a:r>
              <a:rPr lang="cs-CZ" b="1" i="1" dirty="0" smtClean="0">
                <a:solidFill>
                  <a:schemeClr val="bg1"/>
                </a:solidFill>
              </a:rPr>
              <a:t>aristeia</a:t>
            </a:r>
            <a:r>
              <a:rPr lang="cs-CZ" b="1" dirty="0">
                <a:solidFill>
                  <a:schemeClr val="bg1"/>
                </a:solidFill>
              </a:rPr>
              <a:t>, </a:t>
            </a:r>
            <a:r>
              <a:rPr lang="cs-CZ" b="1" i="1" dirty="0" err="1">
                <a:solidFill>
                  <a:schemeClr val="bg1"/>
                </a:solidFill>
              </a:rPr>
              <a:t>ἀριστείᾱ</a:t>
            </a:r>
            <a:r>
              <a:rPr lang="cs-CZ" b="1" dirty="0">
                <a:solidFill>
                  <a:schemeClr val="bg1"/>
                </a:solidFill>
              </a:rPr>
              <a:t> </a:t>
            </a:r>
            <a:r>
              <a:rPr lang="cs-CZ" b="1" dirty="0" smtClean="0">
                <a:solidFill>
                  <a:schemeClr val="bg1"/>
                </a:solidFill>
              </a:rPr>
              <a:t>neobyčejně </a:t>
            </a:r>
            <a:r>
              <a:rPr lang="cs-CZ" b="1" dirty="0">
                <a:solidFill>
                  <a:schemeClr val="bg1"/>
                </a:solidFill>
              </a:rPr>
              <a:t>statečné chování v bitvě, hrdinství, hrdinské činy, mimořádný důkaz odvahy </a:t>
            </a:r>
            <a:endParaRPr lang="cs-CZ" b="1" dirty="0" smtClean="0">
              <a:solidFill>
                <a:schemeClr val="bg1"/>
              </a:solidFill>
            </a:endParaRPr>
          </a:p>
          <a:p>
            <a:pPr lvl="3"/>
            <a:r>
              <a:rPr lang="cs-CZ" sz="2800" b="1" i="1" dirty="0" err="1" smtClean="0">
                <a:solidFill>
                  <a:schemeClr val="bg1"/>
                </a:solidFill>
              </a:rPr>
              <a:t>ἀριστεῑον</a:t>
            </a:r>
            <a:r>
              <a:rPr lang="cs-CZ" sz="2800" b="1" i="1" baseline="30000" dirty="0" smtClean="0">
                <a:solidFill>
                  <a:schemeClr val="bg1"/>
                </a:solidFill>
              </a:rPr>
              <a:t> </a:t>
            </a:r>
            <a:r>
              <a:rPr lang="cs-CZ" sz="2800" b="1" dirty="0">
                <a:solidFill>
                  <a:schemeClr val="bg1"/>
                </a:solidFill>
              </a:rPr>
              <a:t>jako předstupněm </a:t>
            </a:r>
            <a:r>
              <a:rPr lang="cs-CZ" sz="2800" b="1" dirty="0" smtClean="0">
                <a:solidFill>
                  <a:schemeClr val="bg1"/>
                </a:solidFill>
              </a:rPr>
              <a:t>titulů</a:t>
            </a:r>
          </a:p>
        </p:txBody>
      </p:sp>
    </p:spTree>
    <p:extLst>
      <p:ext uri="{BB962C8B-B14F-4D97-AF65-F5344CB8AC3E}">
        <p14:creationId xmlns:p14="http://schemas.microsoft.com/office/powerpoint/2010/main" val="9959895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ktuální\Antický sport a má výuka dějin starověkého sportu\Antický sport\rigo - obr\olympie terka1.jpg"/>
          <p:cNvPicPr>
            <a:picLocks noChangeAspect="1" noChangeArrowheads="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artisticGlowEdges/>
                    </a14:imgEffect>
                    <a14:imgEffect>
                      <a14:colorTemperature colorTemp="112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0"/>
            <a:ext cx="918225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a:xfrm>
            <a:off x="0" y="0"/>
            <a:ext cx="9144000" cy="1417638"/>
          </a:xfrm>
        </p:spPr>
        <p:txBody>
          <a:bodyPr>
            <a:normAutofit fontScale="90000"/>
          </a:bodyPr>
          <a:lstStyle/>
          <a:p>
            <a:r>
              <a:rPr lang="cs-CZ" b="1" i="1" dirty="0" err="1">
                <a:solidFill>
                  <a:schemeClr val="bg1"/>
                </a:solidFill>
              </a:rPr>
              <a:t>Ἀριστεῑον</a:t>
            </a:r>
            <a:r>
              <a:rPr lang="cs-CZ" b="1" dirty="0">
                <a:solidFill>
                  <a:schemeClr val="bg1"/>
                </a:solidFill>
              </a:rPr>
              <a:t>/ </a:t>
            </a:r>
            <a:r>
              <a:rPr lang="cs-CZ" b="1" i="1" dirty="0">
                <a:solidFill>
                  <a:schemeClr val="bg1"/>
                </a:solidFill>
              </a:rPr>
              <a:t>-</a:t>
            </a:r>
            <a:r>
              <a:rPr lang="cs-CZ" b="1" i="1" dirty="0" err="1">
                <a:solidFill>
                  <a:schemeClr val="bg1"/>
                </a:solidFill>
              </a:rPr>
              <a:t>ίᾱ</a:t>
            </a:r>
            <a:r>
              <a:rPr lang="cs-CZ" b="1" dirty="0">
                <a:solidFill>
                  <a:schemeClr val="bg1"/>
                </a:solidFill>
              </a:rPr>
              <a:t> reflektovala vojenskou hodnotu </a:t>
            </a:r>
            <a:r>
              <a:rPr lang="cs-CZ" b="1" dirty="0" smtClean="0">
                <a:solidFill>
                  <a:schemeClr val="bg1"/>
                </a:solidFill>
              </a:rPr>
              <a:t>bojovníka</a:t>
            </a:r>
            <a:endParaRPr lang="cs-CZ" b="1" dirty="0">
              <a:solidFill>
                <a:schemeClr val="bg1"/>
              </a:solidFill>
            </a:endParaRPr>
          </a:p>
        </p:txBody>
      </p:sp>
      <p:sp>
        <p:nvSpPr>
          <p:cNvPr id="3" name="Zástupný symbol pro obsah 2"/>
          <p:cNvSpPr>
            <a:spLocks noGrp="1"/>
          </p:cNvSpPr>
          <p:nvPr>
            <p:ph idx="1"/>
          </p:nvPr>
        </p:nvSpPr>
        <p:spPr>
          <a:xfrm>
            <a:off x="0" y="1600200"/>
            <a:ext cx="9144000" cy="5069160"/>
          </a:xfrm>
        </p:spPr>
        <p:txBody>
          <a:bodyPr>
            <a:normAutofit fontScale="70000" lnSpcReduction="20000"/>
          </a:bodyPr>
          <a:lstStyle/>
          <a:p>
            <a:r>
              <a:rPr lang="cs-CZ" b="1" i="1" u="sng" dirty="0" smtClean="0">
                <a:solidFill>
                  <a:schemeClr val="bg1"/>
                </a:solidFill>
              </a:rPr>
              <a:t>ῖππ</a:t>
            </a:r>
            <a:r>
              <a:rPr lang="cs-CZ" b="1" i="1" u="sng" dirty="0" err="1" smtClean="0">
                <a:solidFill>
                  <a:schemeClr val="bg1"/>
                </a:solidFill>
              </a:rPr>
              <a:t>εὑς</a:t>
            </a:r>
            <a:r>
              <a:rPr lang="cs-CZ" b="1" u="sng" dirty="0" smtClean="0">
                <a:solidFill>
                  <a:schemeClr val="bg1"/>
                </a:solidFill>
              </a:rPr>
              <a:t> </a:t>
            </a:r>
          </a:p>
          <a:p>
            <a:pPr lvl="1"/>
            <a:r>
              <a:rPr lang="cs-CZ" b="1" dirty="0" smtClean="0">
                <a:solidFill>
                  <a:schemeClr val="bg1"/>
                </a:solidFill>
              </a:rPr>
              <a:t>osobní převaha měřená </a:t>
            </a:r>
            <a:r>
              <a:rPr lang="cs-CZ" b="1" dirty="0">
                <a:solidFill>
                  <a:schemeClr val="bg1"/>
                </a:solidFill>
              </a:rPr>
              <a:t>soubojem a </a:t>
            </a:r>
            <a:r>
              <a:rPr lang="cs-CZ" b="1" dirty="0" smtClean="0">
                <a:solidFill>
                  <a:schemeClr val="bg1"/>
                </a:solidFill>
              </a:rPr>
              <a:t>neohrožeností</a:t>
            </a:r>
          </a:p>
          <a:p>
            <a:pPr lvl="1"/>
            <a:r>
              <a:rPr lang="cs-CZ" b="1" dirty="0">
                <a:solidFill>
                  <a:schemeClr val="bg1"/>
                </a:solidFill>
              </a:rPr>
              <a:t>s</a:t>
            </a:r>
            <a:r>
              <a:rPr lang="cs-CZ" b="1" dirty="0" smtClean="0">
                <a:solidFill>
                  <a:schemeClr val="bg1"/>
                </a:solidFill>
              </a:rPr>
              <a:t>třety </a:t>
            </a:r>
            <a:r>
              <a:rPr lang="cs-CZ" b="1" i="1" dirty="0" err="1" smtClean="0">
                <a:solidFill>
                  <a:schemeClr val="bg1"/>
                </a:solidFill>
              </a:rPr>
              <a:t>promachos</a:t>
            </a:r>
            <a:r>
              <a:rPr lang="cs-CZ" b="1" dirty="0">
                <a:solidFill>
                  <a:schemeClr val="bg1"/>
                </a:solidFill>
              </a:rPr>
              <a:t>, </a:t>
            </a:r>
            <a:r>
              <a:rPr lang="cs-CZ" b="1" i="1" dirty="0" smtClean="0">
                <a:solidFill>
                  <a:schemeClr val="bg1"/>
                </a:solidFill>
              </a:rPr>
              <a:t>π</a:t>
            </a:r>
            <a:r>
              <a:rPr lang="cs-CZ" b="1" i="1" dirty="0" err="1" smtClean="0">
                <a:solidFill>
                  <a:schemeClr val="bg1"/>
                </a:solidFill>
              </a:rPr>
              <a:t>ρόμ</a:t>
            </a:r>
            <a:r>
              <a:rPr lang="cs-CZ" b="1" i="1" dirty="0" smtClean="0">
                <a:solidFill>
                  <a:schemeClr val="bg1"/>
                </a:solidFill>
              </a:rPr>
              <a:t>αχος</a:t>
            </a:r>
            <a:endParaRPr lang="cs-CZ" b="1" dirty="0" smtClean="0">
              <a:solidFill>
                <a:schemeClr val="bg1"/>
              </a:solidFill>
            </a:endParaRPr>
          </a:p>
          <a:p>
            <a:pPr lvl="1"/>
            <a:r>
              <a:rPr lang="cs-CZ" b="1" dirty="0" smtClean="0">
                <a:solidFill>
                  <a:schemeClr val="bg1"/>
                </a:solidFill>
              </a:rPr>
              <a:t>zuřivost inspirovaná bohem </a:t>
            </a:r>
            <a:r>
              <a:rPr lang="cs-CZ" b="1" dirty="0">
                <a:solidFill>
                  <a:schemeClr val="bg1"/>
                </a:solidFill>
              </a:rPr>
              <a:t>(</a:t>
            </a:r>
            <a:r>
              <a:rPr lang="cs-CZ" b="1" i="1" dirty="0">
                <a:solidFill>
                  <a:schemeClr val="bg1"/>
                </a:solidFill>
              </a:rPr>
              <a:t>menos</a:t>
            </a:r>
            <a:r>
              <a:rPr lang="cs-CZ" b="1" dirty="0">
                <a:solidFill>
                  <a:schemeClr val="bg1"/>
                </a:solidFill>
              </a:rPr>
              <a:t>, </a:t>
            </a:r>
            <a:r>
              <a:rPr lang="cs-CZ" b="1" i="1" dirty="0">
                <a:solidFill>
                  <a:schemeClr val="bg1"/>
                </a:solidFill>
              </a:rPr>
              <a:t>μένος</a:t>
            </a:r>
            <a:r>
              <a:rPr lang="cs-CZ" b="1" dirty="0">
                <a:solidFill>
                  <a:schemeClr val="bg1"/>
                </a:solidFill>
              </a:rPr>
              <a:t>) a </a:t>
            </a:r>
            <a:r>
              <a:rPr lang="cs-CZ" b="1" dirty="0" smtClean="0">
                <a:solidFill>
                  <a:schemeClr val="bg1"/>
                </a:solidFill>
              </a:rPr>
              <a:t>hněvivé bojové vytržení </a:t>
            </a:r>
            <a:r>
              <a:rPr lang="cs-CZ" b="1" dirty="0">
                <a:solidFill>
                  <a:schemeClr val="bg1"/>
                </a:solidFill>
              </a:rPr>
              <a:t>(</a:t>
            </a:r>
            <a:r>
              <a:rPr lang="cs-CZ" b="1" i="1" dirty="0">
                <a:solidFill>
                  <a:schemeClr val="bg1"/>
                </a:solidFill>
              </a:rPr>
              <a:t>lyssa</a:t>
            </a:r>
            <a:r>
              <a:rPr lang="cs-CZ" b="1" dirty="0">
                <a:solidFill>
                  <a:schemeClr val="bg1"/>
                </a:solidFill>
              </a:rPr>
              <a:t>, </a:t>
            </a:r>
            <a:r>
              <a:rPr lang="cs-CZ" b="1" i="1" dirty="0">
                <a:solidFill>
                  <a:schemeClr val="bg1"/>
                </a:solidFill>
              </a:rPr>
              <a:t>λύσσα</a:t>
            </a:r>
            <a:r>
              <a:rPr lang="cs-CZ" b="1" dirty="0">
                <a:solidFill>
                  <a:schemeClr val="bg1"/>
                </a:solidFill>
              </a:rPr>
              <a:t>). </a:t>
            </a:r>
            <a:endParaRPr lang="cs-CZ" b="1" dirty="0" smtClean="0">
              <a:solidFill>
                <a:schemeClr val="bg1"/>
              </a:solidFill>
            </a:endParaRPr>
          </a:p>
          <a:p>
            <a:r>
              <a:rPr lang="cs-CZ" b="1" i="1" u="sng" dirty="0" smtClean="0">
                <a:solidFill>
                  <a:schemeClr val="bg1"/>
                </a:solidFill>
              </a:rPr>
              <a:t>ὁπ</a:t>
            </a:r>
            <a:r>
              <a:rPr lang="cs-CZ" b="1" i="1" u="sng" dirty="0" err="1" smtClean="0">
                <a:solidFill>
                  <a:schemeClr val="bg1"/>
                </a:solidFill>
              </a:rPr>
              <a:t>λίτης</a:t>
            </a:r>
            <a:r>
              <a:rPr lang="cs-CZ" b="1" u="sng" dirty="0" smtClean="0">
                <a:solidFill>
                  <a:schemeClr val="bg1"/>
                </a:solidFill>
              </a:rPr>
              <a:t> </a:t>
            </a:r>
          </a:p>
          <a:p>
            <a:pPr lvl="1"/>
            <a:r>
              <a:rPr lang="cs-CZ" b="1" dirty="0" smtClean="0">
                <a:solidFill>
                  <a:schemeClr val="bg1"/>
                </a:solidFill>
              </a:rPr>
              <a:t>nová </a:t>
            </a:r>
            <a:r>
              <a:rPr lang="cs-CZ" b="1" dirty="0">
                <a:solidFill>
                  <a:schemeClr val="bg1"/>
                </a:solidFill>
              </a:rPr>
              <a:t>taktika, </a:t>
            </a:r>
            <a:r>
              <a:rPr lang="cs-CZ" b="1" dirty="0" smtClean="0">
                <a:solidFill>
                  <a:schemeClr val="bg1"/>
                </a:solidFill>
              </a:rPr>
              <a:t>nový výcvik</a:t>
            </a:r>
          </a:p>
          <a:p>
            <a:pPr lvl="1"/>
            <a:r>
              <a:rPr lang="cs-CZ" b="1" dirty="0" smtClean="0">
                <a:solidFill>
                  <a:schemeClr val="bg1"/>
                </a:solidFill>
              </a:rPr>
              <a:t>neznal </a:t>
            </a:r>
            <a:r>
              <a:rPr lang="cs-CZ" b="1" dirty="0">
                <a:solidFill>
                  <a:schemeClr val="bg1"/>
                </a:solidFill>
              </a:rPr>
              <a:t>osobní souboj jako héroi či </a:t>
            </a:r>
            <a:r>
              <a:rPr lang="cs-CZ" b="1" i="1" dirty="0" smtClean="0">
                <a:solidFill>
                  <a:schemeClr val="bg1"/>
                </a:solidFill>
              </a:rPr>
              <a:t>ῖππ</a:t>
            </a:r>
            <a:r>
              <a:rPr lang="cs-CZ" b="1" i="1" dirty="0" err="1" smtClean="0">
                <a:solidFill>
                  <a:schemeClr val="bg1"/>
                </a:solidFill>
              </a:rPr>
              <a:t>εὑς</a:t>
            </a:r>
            <a:endParaRPr lang="cs-CZ" b="1" dirty="0">
              <a:solidFill>
                <a:schemeClr val="bg1"/>
              </a:solidFill>
            </a:endParaRPr>
          </a:p>
          <a:p>
            <a:pPr lvl="1"/>
            <a:r>
              <a:rPr lang="cs-CZ" b="1" dirty="0" smtClean="0">
                <a:solidFill>
                  <a:schemeClr val="bg1"/>
                </a:solidFill>
              </a:rPr>
              <a:t>musí </a:t>
            </a:r>
            <a:r>
              <a:rPr lang="cs-CZ" b="1" i="1" dirty="0" smtClean="0">
                <a:solidFill>
                  <a:schemeClr val="bg1"/>
                </a:solidFill>
              </a:rPr>
              <a:t>„</a:t>
            </a:r>
            <a:r>
              <a:rPr lang="cs-CZ" b="1" i="1" dirty="0">
                <a:solidFill>
                  <a:schemeClr val="bg1"/>
                </a:solidFill>
              </a:rPr>
              <a:t>umět odolat pokušení čistě individuálního hrdinství. Bojuje bok po boku, je cvičen, aby uměl udržet jednotnou řadu, pochodovat ve formaci, vrhnout se proti nepříteli vyrovnaným krokem, ani uprostřed vřavy nesmí opustit své místo“</a:t>
            </a:r>
            <a:r>
              <a:rPr lang="cs-CZ" b="1" dirty="0">
                <a:solidFill>
                  <a:schemeClr val="bg1"/>
                </a:solidFill>
              </a:rPr>
              <a:t> (Vernant, 1995, 45). </a:t>
            </a:r>
            <a:endParaRPr lang="cs-CZ" b="1" dirty="0" smtClean="0">
              <a:solidFill>
                <a:schemeClr val="bg1"/>
              </a:solidFill>
            </a:endParaRPr>
          </a:p>
          <a:p>
            <a:pPr lvl="1"/>
            <a:r>
              <a:rPr lang="cs-CZ" b="1" i="1" dirty="0" smtClean="0">
                <a:solidFill>
                  <a:schemeClr val="bg1"/>
                </a:solidFill>
              </a:rPr>
              <a:t>sófrosyné</a:t>
            </a:r>
            <a:r>
              <a:rPr lang="cs-CZ" b="1" dirty="0">
                <a:solidFill>
                  <a:schemeClr val="bg1"/>
                </a:solidFill>
              </a:rPr>
              <a:t>, </a:t>
            </a:r>
            <a:r>
              <a:rPr lang="cs-CZ" b="1" i="1" dirty="0">
                <a:solidFill>
                  <a:schemeClr val="bg1"/>
                </a:solidFill>
              </a:rPr>
              <a:t>σωφροσύνη</a:t>
            </a:r>
            <a:r>
              <a:rPr lang="cs-CZ" b="1" dirty="0">
                <a:solidFill>
                  <a:schemeClr val="bg1"/>
                </a:solidFill>
              </a:rPr>
              <a:t> (sebeovládání, uměřenost, poslušnost) </a:t>
            </a:r>
            <a:r>
              <a:rPr lang="cs-CZ" b="1" dirty="0" smtClean="0">
                <a:solidFill>
                  <a:schemeClr val="bg1"/>
                </a:solidFill>
              </a:rPr>
              <a:t>– nová válečnická </a:t>
            </a:r>
            <a:r>
              <a:rPr lang="cs-CZ" b="1" dirty="0">
                <a:solidFill>
                  <a:schemeClr val="bg1"/>
                </a:solidFill>
              </a:rPr>
              <a:t>ctností brzdící instinktivní </a:t>
            </a:r>
            <a:r>
              <a:rPr lang="cs-CZ" b="1" dirty="0" smtClean="0">
                <a:solidFill>
                  <a:schemeClr val="bg1"/>
                </a:solidFill>
              </a:rPr>
              <a:t>hnutí</a:t>
            </a:r>
          </a:p>
          <a:p>
            <a:pPr lvl="2"/>
            <a:r>
              <a:rPr lang="cs-CZ" b="1" dirty="0" smtClean="0">
                <a:solidFill>
                  <a:schemeClr val="bg1"/>
                </a:solidFill>
              </a:rPr>
              <a:t>nahradila </a:t>
            </a:r>
            <a:r>
              <a:rPr lang="cs-CZ" b="1" i="1" dirty="0" err="1">
                <a:solidFill>
                  <a:schemeClr val="bg1"/>
                </a:solidFill>
              </a:rPr>
              <a:t>thymos</a:t>
            </a:r>
            <a:r>
              <a:rPr lang="cs-CZ" b="1" dirty="0">
                <a:solidFill>
                  <a:schemeClr val="bg1"/>
                </a:solidFill>
              </a:rPr>
              <a:t>, </a:t>
            </a:r>
            <a:r>
              <a:rPr lang="cs-CZ" b="1" i="1" dirty="0" err="1">
                <a:solidFill>
                  <a:schemeClr val="bg1"/>
                </a:solidFill>
              </a:rPr>
              <a:t>θῡμός</a:t>
            </a:r>
            <a:r>
              <a:rPr lang="cs-CZ" b="1" dirty="0">
                <a:solidFill>
                  <a:schemeClr val="bg1"/>
                </a:solidFill>
              </a:rPr>
              <a:t> (vášeň, touha), hlavní ctnost </a:t>
            </a:r>
            <a:r>
              <a:rPr lang="cs-CZ" b="1" i="1" dirty="0">
                <a:solidFill>
                  <a:schemeClr val="bg1"/>
                </a:solidFill>
              </a:rPr>
              <a:t>ῖππ</a:t>
            </a:r>
            <a:r>
              <a:rPr lang="cs-CZ" b="1" i="1" dirty="0" err="1">
                <a:solidFill>
                  <a:schemeClr val="bg1"/>
                </a:solidFill>
              </a:rPr>
              <a:t>εὑς</a:t>
            </a:r>
            <a:r>
              <a:rPr lang="cs-CZ" b="1" dirty="0">
                <a:solidFill>
                  <a:schemeClr val="bg1"/>
                </a:solidFill>
              </a:rPr>
              <a:t>. </a:t>
            </a:r>
            <a:endParaRPr lang="cs-CZ" b="1" dirty="0" smtClean="0">
              <a:solidFill>
                <a:schemeClr val="bg1"/>
              </a:solidFill>
            </a:endParaRPr>
          </a:p>
          <a:p>
            <a:pPr lvl="1"/>
            <a:r>
              <a:rPr lang="cs-CZ" b="1" i="1" dirty="0" err="1">
                <a:solidFill>
                  <a:schemeClr val="bg1"/>
                </a:solidFill>
              </a:rPr>
              <a:t>Eris</a:t>
            </a:r>
            <a:r>
              <a:rPr lang="cs-CZ" b="1" dirty="0">
                <a:solidFill>
                  <a:schemeClr val="bg1"/>
                </a:solidFill>
              </a:rPr>
              <a:t>, </a:t>
            </a:r>
            <a:r>
              <a:rPr lang="cs-CZ" b="1" i="1" dirty="0" err="1">
                <a:solidFill>
                  <a:schemeClr val="bg1"/>
                </a:solidFill>
              </a:rPr>
              <a:t>Ἔρις</a:t>
            </a:r>
            <a:r>
              <a:rPr lang="cs-CZ" b="1" dirty="0">
                <a:solidFill>
                  <a:schemeClr val="bg1"/>
                </a:solidFill>
              </a:rPr>
              <a:t> (touha porazit protivníka) se podřizovala </a:t>
            </a:r>
            <a:r>
              <a:rPr lang="cs-CZ" b="1" i="1" dirty="0" err="1">
                <a:solidFill>
                  <a:schemeClr val="bg1"/>
                </a:solidFill>
              </a:rPr>
              <a:t>filii</a:t>
            </a:r>
            <a:r>
              <a:rPr lang="cs-CZ" b="1" dirty="0">
                <a:solidFill>
                  <a:schemeClr val="bg1"/>
                </a:solidFill>
              </a:rPr>
              <a:t>, </a:t>
            </a:r>
            <a:r>
              <a:rPr lang="cs-CZ" b="1" i="1" dirty="0" err="1">
                <a:solidFill>
                  <a:schemeClr val="bg1"/>
                </a:solidFill>
              </a:rPr>
              <a:t>φιλίᾱ</a:t>
            </a:r>
            <a:r>
              <a:rPr lang="cs-CZ" b="1" dirty="0">
                <a:solidFill>
                  <a:schemeClr val="bg1"/>
                </a:solidFill>
              </a:rPr>
              <a:t>, duchu </a:t>
            </a:r>
            <a:r>
              <a:rPr lang="cs-CZ" b="1" dirty="0" smtClean="0">
                <a:solidFill>
                  <a:schemeClr val="bg1"/>
                </a:solidFill>
              </a:rPr>
              <a:t>společenství</a:t>
            </a:r>
            <a:endParaRPr lang="cs-CZ" b="1" dirty="0">
              <a:solidFill>
                <a:schemeClr val="bg1"/>
              </a:solidFill>
            </a:endParaRPr>
          </a:p>
        </p:txBody>
      </p:sp>
    </p:spTree>
    <p:extLst>
      <p:ext uri="{BB962C8B-B14F-4D97-AF65-F5344CB8AC3E}">
        <p14:creationId xmlns:p14="http://schemas.microsoft.com/office/powerpoint/2010/main" val="25456341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44000" cy="1143000"/>
          </a:xfrm>
        </p:spPr>
        <p:txBody>
          <a:bodyPr>
            <a:noAutofit/>
          </a:bodyPr>
          <a:lstStyle/>
          <a:p>
            <a:r>
              <a:rPr lang="cs-CZ" sz="3200" b="1" u="sng" dirty="0"/>
              <a:t>V samotném chápání </a:t>
            </a:r>
            <a:r>
              <a:rPr lang="cs-CZ" sz="3200" b="1" i="1" u="sng" dirty="0" err="1"/>
              <a:t>ἀριστείᾱ</a:t>
            </a:r>
            <a:r>
              <a:rPr lang="cs-CZ" sz="3200" b="1" u="sng" dirty="0"/>
              <a:t> můžeme v řeckých dějinách horizontálně sledovat dvě </a:t>
            </a:r>
            <a:r>
              <a:rPr lang="cs-CZ" sz="3200" b="1" u="sng" dirty="0" smtClean="0"/>
              <a:t>roviny: </a:t>
            </a:r>
            <a:endParaRPr lang="cs-CZ" sz="3200" b="1" u="sng" dirty="0"/>
          </a:p>
        </p:txBody>
      </p:sp>
      <p:sp>
        <p:nvSpPr>
          <p:cNvPr id="3" name="Zástupný symbol pro obsah 2"/>
          <p:cNvSpPr>
            <a:spLocks noGrp="1"/>
          </p:cNvSpPr>
          <p:nvPr>
            <p:ph idx="1"/>
          </p:nvPr>
        </p:nvSpPr>
        <p:spPr>
          <a:xfrm>
            <a:off x="20871" y="1600201"/>
            <a:ext cx="9123129" cy="1396751"/>
          </a:xfrm>
        </p:spPr>
        <p:txBody>
          <a:bodyPr>
            <a:normAutofit/>
          </a:bodyPr>
          <a:lstStyle/>
          <a:p>
            <a:pPr lvl="0"/>
            <a:r>
              <a:rPr lang="cs-CZ" i="1" dirty="0" err="1"/>
              <a:t>ἀριστείᾱ</a:t>
            </a:r>
            <a:r>
              <a:rPr lang="cs-CZ" dirty="0"/>
              <a:t> související s jezdeckou aristokracií (</a:t>
            </a:r>
            <a:r>
              <a:rPr lang="cs-CZ" i="1" dirty="0"/>
              <a:t>ῖππ</a:t>
            </a:r>
            <a:r>
              <a:rPr lang="cs-CZ" i="1" dirty="0" err="1"/>
              <a:t>εὑς</a:t>
            </a:r>
            <a:r>
              <a:rPr lang="cs-CZ" dirty="0" smtClean="0"/>
              <a:t>)</a:t>
            </a:r>
            <a:endParaRPr lang="cs-CZ" dirty="0"/>
          </a:p>
          <a:p>
            <a:pPr lvl="0"/>
            <a:r>
              <a:rPr lang="cs-CZ" i="1" dirty="0" err="1"/>
              <a:t>ἀριστείᾱ</a:t>
            </a:r>
            <a:r>
              <a:rPr lang="cs-CZ" dirty="0"/>
              <a:t> související s těžkooděnci (</a:t>
            </a:r>
            <a:r>
              <a:rPr lang="cs-CZ" i="1" dirty="0"/>
              <a:t>ὁπ</a:t>
            </a:r>
            <a:r>
              <a:rPr lang="cs-CZ" i="1" dirty="0" err="1"/>
              <a:t>λίτης</a:t>
            </a:r>
            <a:r>
              <a:rPr lang="cs-CZ" dirty="0" smtClean="0"/>
              <a:t>) </a:t>
            </a:r>
          </a:p>
        </p:txBody>
      </p:sp>
      <p:sp>
        <p:nvSpPr>
          <p:cNvPr id="5" name="Obdélník 4"/>
          <p:cNvSpPr/>
          <p:nvPr/>
        </p:nvSpPr>
        <p:spPr>
          <a:xfrm>
            <a:off x="-21142" y="3469410"/>
            <a:ext cx="9123128" cy="1077218"/>
          </a:xfrm>
          <a:prstGeom prst="rect">
            <a:avLst/>
          </a:prstGeom>
        </p:spPr>
        <p:txBody>
          <a:bodyPr wrap="square">
            <a:spAutoFit/>
          </a:bodyPr>
          <a:lstStyle/>
          <a:p>
            <a:pPr lvl="0" algn="ctr"/>
            <a:r>
              <a:rPr lang="cs-CZ" sz="3200" b="1" u="sng" dirty="0"/>
              <a:t>O </a:t>
            </a:r>
            <a:r>
              <a:rPr lang="cs-CZ" sz="3200" b="1" i="1" u="sng" dirty="0" err="1"/>
              <a:t>ἀριστεῑον</a:t>
            </a:r>
            <a:r>
              <a:rPr lang="cs-CZ" sz="3200" b="1" u="sng" dirty="0"/>
              <a:t>/ </a:t>
            </a:r>
            <a:r>
              <a:rPr lang="cs-CZ" sz="3200" b="1" i="1" u="sng" dirty="0"/>
              <a:t>-</a:t>
            </a:r>
            <a:r>
              <a:rPr lang="cs-CZ" sz="3200" b="1" i="1" u="sng" dirty="0" err="1"/>
              <a:t>ίᾱ</a:t>
            </a:r>
            <a:r>
              <a:rPr lang="cs-CZ" sz="3200" b="1" u="sng" dirty="0"/>
              <a:t> můžeme ovšem pojednat i ve vertikální rovině: </a:t>
            </a:r>
          </a:p>
        </p:txBody>
      </p:sp>
      <p:sp>
        <p:nvSpPr>
          <p:cNvPr id="6" name="Obdélník 5"/>
          <p:cNvSpPr/>
          <p:nvPr/>
        </p:nvSpPr>
        <p:spPr>
          <a:xfrm>
            <a:off x="-68226" y="4581128"/>
            <a:ext cx="9165141" cy="2062103"/>
          </a:xfrm>
          <a:prstGeom prst="rect">
            <a:avLst/>
          </a:prstGeom>
        </p:spPr>
        <p:txBody>
          <a:bodyPr wrap="square">
            <a:spAutoFit/>
          </a:bodyPr>
          <a:lstStyle/>
          <a:p>
            <a:pPr marL="457200" lvl="0" indent="-457200">
              <a:buFontTx/>
              <a:buChar char="-"/>
            </a:pPr>
            <a:r>
              <a:rPr lang="cs-CZ" sz="3200" i="1" dirty="0" err="1" smtClean="0"/>
              <a:t>ἀριστείᾱ</a:t>
            </a:r>
            <a:r>
              <a:rPr lang="cs-CZ" sz="3200" dirty="0"/>
              <a:t>, jíž se měřila hodnota válečníka založená na konkrétním způsobu boje a podle této </a:t>
            </a:r>
            <a:r>
              <a:rPr lang="cs-CZ" sz="3200" dirty="0" smtClean="0"/>
              <a:t>nutnosti</a:t>
            </a:r>
          </a:p>
          <a:p>
            <a:pPr marL="457200" lvl="0" indent="-457200">
              <a:buFontTx/>
              <a:buChar char="-"/>
            </a:pPr>
            <a:r>
              <a:rPr lang="cs-CZ" sz="3200" i="1" dirty="0" err="1" smtClean="0"/>
              <a:t>ἀριστεῑον</a:t>
            </a:r>
            <a:r>
              <a:rPr lang="cs-CZ" sz="3200" dirty="0" smtClean="0"/>
              <a:t> </a:t>
            </a:r>
            <a:r>
              <a:rPr lang="cs-CZ" sz="3200" dirty="0"/>
              <a:t>chápaná jako cena/ titul pro nejlepšího bojovníka, o čemž se po bitvě častokrát </a:t>
            </a:r>
            <a:r>
              <a:rPr lang="cs-CZ" sz="3200" dirty="0" smtClean="0"/>
              <a:t>rokovalo </a:t>
            </a:r>
            <a:endParaRPr lang="cs-CZ" sz="3200" dirty="0"/>
          </a:p>
        </p:txBody>
      </p:sp>
    </p:spTree>
    <p:extLst>
      <p:ext uri="{BB962C8B-B14F-4D97-AF65-F5344CB8AC3E}">
        <p14:creationId xmlns:p14="http://schemas.microsoft.com/office/powerpoint/2010/main" val="38981739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028" y="0"/>
            <a:ext cx="9135972" cy="908720"/>
          </a:xfrm>
        </p:spPr>
        <p:txBody>
          <a:bodyPr/>
          <a:lstStyle/>
          <a:p>
            <a:r>
              <a:rPr lang="cs-CZ" i="1" dirty="0" smtClean="0"/>
              <a:t>zisk </a:t>
            </a:r>
            <a:r>
              <a:rPr lang="cs-CZ" i="1" dirty="0" err="1" smtClean="0"/>
              <a:t>ἀριστεῑον</a:t>
            </a:r>
            <a:r>
              <a:rPr lang="cs-CZ" dirty="0"/>
              <a:t>:</a:t>
            </a:r>
          </a:p>
        </p:txBody>
      </p:sp>
      <p:sp>
        <p:nvSpPr>
          <p:cNvPr id="3" name="Zástupný symbol pro obsah 2"/>
          <p:cNvSpPr>
            <a:spLocks noGrp="1"/>
          </p:cNvSpPr>
          <p:nvPr>
            <p:ph idx="1"/>
          </p:nvPr>
        </p:nvSpPr>
        <p:spPr>
          <a:xfrm>
            <a:off x="0" y="980728"/>
            <a:ext cx="9165463" cy="5877272"/>
          </a:xfrm>
        </p:spPr>
        <p:txBody>
          <a:bodyPr>
            <a:normAutofit/>
          </a:bodyPr>
          <a:lstStyle/>
          <a:p>
            <a:pPr algn="just"/>
            <a:r>
              <a:rPr lang="cs-CZ" dirty="0"/>
              <a:t>titul „bojovníci od Marathónu“ </a:t>
            </a:r>
          </a:p>
        </p:txBody>
      </p:sp>
      <p:pic>
        <p:nvPicPr>
          <p:cNvPr id="2050" name="Picture 2" descr="C:\!Aktuální\Antický sport a má výuka dějin starověkého sportu\Antický sport\rigo - obr\100_31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835224"/>
            <a:ext cx="6696744" cy="5022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4457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0"/>
            <a:ext cx="9144000" cy="3046988"/>
          </a:xfrm>
          <a:prstGeom prst="rect">
            <a:avLst/>
          </a:prstGeom>
        </p:spPr>
        <p:txBody>
          <a:bodyPr wrap="square">
            <a:spAutoFit/>
          </a:bodyPr>
          <a:lstStyle/>
          <a:p>
            <a:pPr marL="342900" indent="-342900" algn="just">
              <a:buFontTx/>
              <a:buChar char="-"/>
            </a:pPr>
            <a:r>
              <a:rPr lang="cs-CZ" sz="2400" dirty="0" err="1" smtClean="0"/>
              <a:t>Dienekes</a:t>
            </a:r>
            <a:endParaRPr lang="cs-CZ" sz="2400" dirty="0" smtClean="0"/>
          </a:p>
          <a:p>
            <a:pPr marL="342900" indent="-342900" algn="just">
              <a:buFontTx/>
              <a:buChar char="-"/>
            </a:pPr>
            <a:r>
              <a:rPr lang="cs-CZ" sz="2400" dirty="0" smtClean="0"/>
              <a:t>Aristodémos</a:t>
            </a:r>
          </a:p>
          <a:p>
            <a:pPr marL="800100" lvl="1" indent="-342900" algn="just">
              <a:buFontTx/>
              <a:buChar char="-"/>
            </a:pPr>
            <a:r>
              <a:rPr lang="cs-CZ" sz="2400" dirty="0" smtClean="0"/>
              <a:t>Thermopyly </a:t>
            </a:r>
            <a:r>
              <a:rPr lang="cs-CZ" sz="2400" dirty="0"/>
              <a:t>x </a:t>
            </a:r>
            <a:r>
              <a:rPr lang="cs-CZ" sz="2400" dirty="0" err="1" smtClean="0"/>
              <a:t>Eurytos</a:t>
            </a:r>
            <a:endParaRPr lang="cs-CZ" sz="2400" dirty="0" smtClean="0"/>
          </a:p>
          <a:p>
            <a:pPr marL="800100" lvl="1" indent="-342900" algn="just">
              <a:buFontTx/>
              <a:buChar char="-"/>
            </a:pPr>
            <a:r>
              <a:rPr lang="cs-CZ" sz="2400" dirty="0" err="1" smtClean="0"/>
              <a:t>Plataje</a:t>
            </a:r>
            <a:endParaRPr lang="cs-CZ" sz="2400" dirty="0" smtClean="0"/>
          </a:p>
          <a:p>
            <a:pPr marL="1257300" lvl="2" indent="-342900" algn="just">
              <a:buFontTx/>
              <a:buChar char="-"/>
            </a:pPr>
            <a:r>
              <a:rPr lang="cs-CZ" sz="2400" dirty="0" smtClean="0"/>
              <a:t>vynikal</a:t>
            </a:r>
            <a:r>
              <a:rPr lang="cs-CZ" sz="2400" dirty="0"/>
              <a:t>, ale nedostal cenu za statečnost, jelikož </a:t>
            </a:r>
            <a:r>
              <a:rPr lang="cs-CZ" sz="2400" i="1" dirty="0"/>
              <a:t>„zjevně vyhledával smrt, zuřivě vybíhal ze šiku a vykonal veliké činy“</a:t>
            </a:r>
            <a:r>
              <a:rPr lang="cs-CZ" sz="2400" dirty="0"/>
              <a:t> (Hérodotos, 2004, </a:t>
            </a:r>
            <a:r>
              <a:rPr lang="cs-CZ" sz="2400" dirty="0" smtClean="0"/>
              <a:t>509-510)</a:t>
            </a:r>
          </a:p>
          <a:p>
            <a:pPr marL="800100" lvl="1" indent="-342900" algn="just">
              <a:buFontTx/>
              <a:buChar char="-"/>
            </a:pPr>
            <a:r>
              <a:rPr lang="cs-CZ" sz="2400" b="1" u="sng" dirty="0" smtClean="0"/>
              <a:t>x</a:t>
            </a:r>
            <a:r>
              <a:rPr lang="cs-CZ" sz="2400" dirty="0" smtClean="0"/>
              <a:t> </a:t>
            </a:r>
            <a:r>
              <a:rPr lang="cs-CZ" sz="2400" dirty="0" err="1"/>
              <a:t>Amomfarétos</a:t>
            </a:r>
            <a:r>
              <a:rPr lang="cs-CZ" sz="2400" dirty="0"/>
              <a:t>, </a:t>
            </a:r>
            <a:r>
              <a:rPr lang="cs-CZ" sz="2400" dirty="0" err="1"/>
              <a:t>Poseidónios</a:t>
            </a:r>
            <a:r>
              <a:rPr lang="cs-CZ" sz="2400" dirty="0"/>
              <a:t> a </a:t>
            </a:r>
            <a:r>
              <a:rPr lang="cs-CZ" sz="2400" dirty="0" err="1"/>
              <a:t>Filokyónos</a:t>
            </a:r>
            <a:endParaRPr lang="cs-CZ" sz="2400" dirty="0"/>
          </a:p>
        </p:txBody>
      </p:sp>
      <p:pic>
        <p:nvPicPr>
          <p:cNvPr id="5" name="Picture 5" descr="C:\!Aktuální\Antický sport a má výuka dějin starověkého sportu\Antický sport\rigo - obr\100_265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8205" y="3501009"/>
            <a:ext cx="4475795" cy="33569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Aktuální\Antický sport a má výuka dějin starověkého sportu\Antický sport\rigo - obr\100_26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501009"/>
            <a:ext cx="4475795" cy="335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3417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ktuální\Antický sport a má výuka dějin starověkého sportu\Antický sport\rigo - obr\100_26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5"/>
            <a:ext cx="9144000" cy="685829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Aktuální\Antický sport a má výuka dějin starověkého sportu\Antický sport\rigo - obr\100_24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4122" y="3284984"/>
            <a:ext cx="2679878" cy="3573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1383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0" y="1484784"/>
            <a:ext cx="4742627" cy="3600986"/>
          </a:xfrm>
          <a:prstGeom prst="rect">
            <a:avLst/>
          </a:prstGeom>
        </p:spPr>
        <p:txBody>
          <a:bodyPr wrap="square">
            <a:spAutoFit/>
          </a:bodyPr>
          <a:lstStyle/>
          <a:p>
            <a:pPr marL="285750" indent="-285750" algn="just">
              <a:buFontTx/>
              <a:buChar char="-"/>
            </a:pPr>
            <a:r>
              <a:rPr lang="cs-CZ" sz="3600" dirty="0" err="1" smtClean="0"/>
              <a:t>Salamína</a:t>
            </a:r>
            <a:r>
              <a:rPr lang="cs-CZ" sz="3600" dirty="0" smtClean="0"/>
              <a:t> </a:t>
            </a:r>
          </a:p>
          <a:p>
            <a:pPr marL="742950" lvl="1" indent="-285750" algn="just">
              <a:buFontTx/>
              <a:buChar char="-"/>
            </a:pPr>
            <a:r>
              <a:rPr lang="cs-CZ" sz="3200" dirty="0" smtClean="0"/>
              <a:t>odměna </a:t>
            </a:r>
            <a:r>
              <a:rPr lang="cs-CZ" sz="3200" dirty="0"/>
              <a:t>za statečnost </a:t>
            </a:r>
            <a:r>
              <a:rPr lang="cs-CZ" sz="3200" dirty="0" err="1" smtClean="0"/>
              <a:t>Eurybiadovi</a:t>
            </a:r>
            <a:endParaRPr lang="cs-CZ" sz="3200" dirty="0" smtClean="0"/>
          </a:p>
          <a:p>
            <a:pPr marL="742950" lvl="1" indent="-285750" algn="just">
              <a:buFontTx/>
              <a:buChar char="-"/>
            </a:pPr>
            <a:r>
              <a:rPr lang="cs-CZ" sz="3200" dirty="0" smtClean="0"/>
              <a:t>cena </a:t>
            </a:r>
            <a:r>
              <a:rPr lang="cs-CZ" sz="3200" dirty="0"/>
              <a:t>za moudrost </a:t>
            </a:r>
            <a:r>
              <a:rPr lang="cs-CZ" sz="3200" dirty="0" err="1"/>
              <a:t>Themistoklovi</a:t>
            </a:r>
            <a:r>
              <a:rPr lang="cs-CZ" sz="3200" dirty="0"/>
              <a:t> </a:t>
            </a:r>
            <a:endParaRPr lang="cs-CZ" sz="3200" dirty="0" smtClean="0"/>
          </a:p>
          <a:p>
            <a:pPr marL="1200150" lvl="2" indent="-285750" algn="just">
              <a:buFontTx/>
              <a:buChar char="-"/>
            </a:pPr>
            <a:r>
              <a:rPr lang="cs-CZ" sz="3200" dirty="0" smtClean="0"/>
              <a:t>(</a:t>
            </a:r>
            <a:r>
              <a:rPr lang="cs-CZ" sz="3200" dirty="0"/>
              <a:t>olivový věnec + </a:t>
            </a:r>
            <a:r>
              <a:rPr lang="cs-CZ" sz="3200" dirty="0" smtClean="0"/>
              <a:t>nejkrásnější </a:t>
            </a:r>
            <a:r>
              <a:rPr lang="cs-CZ" sz="3200" dirty="0"/>
              <a:t>vůz)</a:t>
            </a:r>
          </a:p>
        </p:txBody>
      </p:sp>
      <p:pic>
        <p:nvPicPr>
          <p:cNvPr id="3074" name="Picture 2" descr="C:\!Aktuální\Antický sport a má výuka dějin starověkého sportu\Antický sport\rigo - obr\100_35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2627" y="476672"/>
            <a:ext cx="4411423" cy="588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325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0"/>
            <a:ext cx="9144000" cy="6126163"/>
          </a:xfrm>
        </p:spPr>
        <p:txBody>
          <a:bodyPr>
            <a:normAutofit fontScale="92500" lnSpcReduction="20000"/>
          </a:bodyPr>
          <a:lstStyle/>
          <a:p>
            <a:pPr algn="just"/>
            <a:r>
              <a:rPr lang="cs-CZ" dirty="0" err="1"/>
              <a:t>Isadas</a:t>
            </a:r>
            <a:r>
              <a:rPr lang="cs-CZ" dirty="0"/>
              <a:t> (věnec </a:t>
            </a:r>
            <a:r>
              <a:rPr lang="cs-CZ" dirty="0" smtClean="0"/>
              <a:t>a pokuta) </a:t>
            </a:r>
            <a:endParaRPr lang="cs-CZ" dirty="0"/>
          </a:p>
          <a:p>
            <a:pPr lvl="1" algn="just"/>
            <a:r>
              <a:rPr lang="cs-CZ" i="1" dirty="0"/>
              <a:t>„</a:t>
            </a:r>
            <a:r>
              <a:rPr lang="cs-CZ" i="1" dirty="0" err="1"/>
              <a:t>Foibidův</a:t>
            </a:r>
            <a:r>
              <a:rPr lang="cs-CZ" i="1" dirty="0"/>
              <a:t> syn </a:t>
            </a:r>
            <a:r>
              <a:rPr lang="cs-CZ" i="1" dirty="0" err="1"/>
              <a:t>Isadas</a:t>
            </a:r>
            <a:r>
              <a:rPr lang="cs-CZ" i="1" dirty="0"/>
              <a:t> poskytl nejen svým spoluobčanům, ale myslím i nepřátelům krásnou a obdivuhodnou podívanou. Vynikal tělesnou krásou i silou, byl ve věku, kdy chlapci dospívají v muže </a:t>
            </a:r>
            <a:r>
              <a:rPr lang="cs-CZ" dirty="0"/>
              <a:t>(18 či 19 </a:t>
            </a:r>
            <a:r>
              <a:rPr lang="cs-CZ" dirty="0" smtClean="0"/>
              <a:t>let) </a:t>
            </a:r>
            <a:r>
              <a:rPr lang="cs-CZ" i="1" dirty="0"/>
              <a:t>a jsou v nejlepším rozkvětu. Právě si natíral tělo olejem, a tak vyběhl z otcova domu bez šatu i bez ochranné zbroje, v jedné ruce držel oštěp, v druhé meč a hnal se středem bojujících, vrhl se mezi nepřátele, a koho potkal, toho zasáhl a zabil. Sám nebyl nikým zraněn, buď že ho pro jeho statečnost chránil bůh, nebo připadal nepřátelům jako nějaká vyšší a mocnější, nadlidská bytost“</a:t>
            </a:r>
            <a:r>
              <a:rPr lang="cs-CZ" dirty="0"/>
              <a:t> (Plútarchos, 2007, 107)</a:t>
            </a:r>
          </a:p>
          <a:p>
            <a:r>
              <a:rPr lang="cs-CZ" b="1" u="sng" dirty="0" smtClean="0"/>
              <a:t>x</a:t>
            </a:r>
            <a:r>
              <a:rPr lang="cs-CZ" dirty="0" smtClean="0"/>
              <a:t> </a:t>
            </a:r>
            <a:r>
              <a:rPr lang="cs-CZ" dirty="0" err="1" smtClean="0"/>
              <a:t>Archidámos</a:t>
            </a:r>
            <a:endParaRPr lang="cs-CZ" dirty="0" smtClean="0"/>
          </a:p>
          <a:p>
            <a:pPr lvl="1"/>
            <a:r>
              <a:rPr lang="cs-CZ" i="1" dirty="0" smtClean="0"/>
              <a:t>„který </a:t>
            </a:r>
            <a:r>
              <a:rPr lang="cs-CZ" i="1" dirty="0"/>
              <a:t>znamenitě bojoval, vyzbrojen silou duševní i tělesnou hbitostí, rychle přebíhal úzkými uličkami města na místa, kde zuřila nejprudší bitva, a všude se svým malým oddílem odrážel nepřátele“</a:t>
            </a:r>
            <a:r>
              <a:rPr lang="cs-CZ" dirty="0"/>
              <a:t> </a:t>
            </a:r>
            <a:r>
              <a:rPr lang="cs-CZ" sz="2400" dirty="0"/>
              <a:t>(Plútarchos, 2007, 107</a:t>
            </a:r>
            <a:r>
              <a:rPr lang="cs-CZ" sz="2400" dirty="0" smtClean="0"/>
              <a:t>)</a:t>
            </a:r>
          </a:p>
        </p:txBody>
      </p:sp>
    </p:spTree>
    <p:extLst>
      <p:ext uri="{BB962C8B-B14F-4D97-AF65-F5344CB8AC3E}">
        <p14:creationId xmlns:p14="http://schemas.microsoft.com/office/powerpoint/2010/main" val="11470468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29600" cy="980728"/>
          </a:xfrm>
        </p:spPr>
        <p:txBody>
          <a:bodyPr>
            <a:normAutofit/>
          </a:bodyPr>
          <a:lstStyle/>
          <a:p>
            <a:r>
              <a:rPr lang="cs-CZ" sz="4800" b="1" dirty="0" smtClean="0"/>
              <a:t>Tituly</a:t>
            </a:r>
            <a:endParaRPr lang="cs-CZ" sz="4800" b="1" dirty="0"/>
          </a:p>
        </p:txBody>
      </p:sp>
      <p:pic>
        <p:nvPicPr>
          <p:cNvPr id="4098" name="Picture 2" descr="C:\!Aktuální\Antický sport a má výuka dějin starověkého sportu\Antický sport\rigo - obr\j\frel-přs80t.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31840" y="1125538"/>
            <a:ext cx="2886243" cy="573246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Aktuální\Antický sport a má výuka dějin starověkého sportu\Antický sport\rigo - obr\j\osborne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87" y="0"/>
            <a:ext cx="2157413" cy="39751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Aktuální\Antický sport a má výuka dějin starověkého sportu\Antický sport\rigo - obr\j\sabl-ookř176XXII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7398" y="4181475"/>
            <a:ext cx="1867943" cy="267652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Aktuální\Antický sport a má výuka dějin starověkého sportu\Antický sport\rigo - obr\j\sabl-hrdinove402LI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55522" y="0"/>
            <a:ext cx="2488478" cy="39751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Aktuální\Antický sport a má výuka dějin starověkého sportu\Antický sport\rigo - obr\j\sabl-hrdinove402XXX.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2160" y="4181475"/>
            <a:ext cx="1755775" cy="267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7744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74638"/>
            <a:ext cx="9144000" cy="1143000"/>
          </a:xfrm>
        </p:spPr>
        <p:txBody>
          <a:bodyPr>
            <a:normAutofit fontScale="90000"/>
          </a:bodyPr>
          <a:lstStyle/>
          <a:p>
            <a:r>
              <a:rPr lang="cs-CZ" i="1" dirty="0" err="1"/>
              <a:t>olympioníkás</a:t>
            </a:r>
            <a:r>
              <a:rPr lang="cs-CZ" dirty="0"/>
              <a:t>/ </a:t>
            </a:r>
            <a:r>
              <a:rPr lang="cs-CZ" i="1" dirty="0" err="1"/>
              <a:t>olympioníkés</a:t>
            </a:r>
            <a:r>
              <a:rPr lang="cs-CZ" dirty="0"/>
              <a:t> </a:t>
            </a:r>
            <a:r>
              <a:rPr lang="cs-CZ" dirty="0" smtClean="0"/>
              <a:t/>
            </a:r>
            <a:br>
              <a:rPr lang="cs-CZ" dirty="0" smtClean="0"/>
            </a:br>
            <a:r>
              <a:rPr lang="cs-CZ" dirty="0" smtClean="0"/>
              <a:t>(„</a:t>
            </a:r>
            <a:r>
              <a:rPr lang="cs-CZ" dirty="0"/>
              <a:t>olympijský vítěz“)</a:t>
            </a:r>
          </a:p>
        </p:txBody>
      </p:sp>
      <p:sp>
        <p:nvSpPr>
          <p:cNvPr id="3" name="Zástupný symbol pro obsah 2"/>
          <p:cNvSpPr>
            <a:spLocks noGrp="1"/>
          </p:cNvSpPr>
          <p:nvPr>
            <p:ph idx="1"/>
          </p:nvPr>
        </p:nvSpPr>
        <p:spPr/>
        <p:txBody>
          <a:bodyPr/>
          <a:lstStyle/>
          <a:p>
            <a:r>
              <a:rPr lang="cs-CZ" dirty="0" smtClean="0"/>
              <a:t>každý?</a:t>
            </a:r>
          </a:p>
          <a:p>
            <a:r>
              <a:rPr lang="cs-CZ" b="1" u="sng" dirty="0" smtClean="0"/>
              <a:t>x</a:t>
            </a:r>
            <a:r>
              <a:rPr lang="cs-CZ" dirty="0" smtClean="0"/>
              <a:t> vítěz </a:t>
            </a:r>
            <a:r>
              <a:rPr lang="cs-CZ" dirty="0"/>
              <a:t>v </a:t>
            </a:r>
            <a:r>
              <a:rPr lang="cs-CZ" i="1" dirty="0" smtClean="0"/>
              <a:t>π</a:t>
            </a:r>
            <a:r>
              <a:rPr lang="cs-CZ" i="1" dirty="0" err="1" smtClean="0"/>
              <a:t>έντᾱθλον</a:t>
            </a:r>
            <a:r>
              <a:rPr lang="cs-CZ" dirty="0" smtClean="0"/>
              <a:t>?</a:t>
            </a:r>
            <a:endParaRPr lang="cs-CZ" dirty="0"/>
          </a:p>
        </p:txBody>
      </p:sp>
      <p:pic>
        <p:nvPicPr>
          <p:cNvPr id="7170" name="Picture 2" descr="C:\!Aktuální\Antický sport a má výuka dějin starověkého sportu\Antický sport\rigo - obr\j\frel-křs100II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006720"/>
            <a:ext cx="2808312" cy="366264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Aktuální\Antický sport a má výuka dějin starověkého sportu\Antický sport\rigo - obr\j\frel-křs100XIVjp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1684542"/>
            <a:ext cx="2924826" cy="4984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040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457200" y="332656"/>
            <a:ext cx="8229600" cy="3096344"/>
          </a:xfrm>
        </p:spPr>
        <p:txBody>
          <a:bodyPr>
            <a:normAutofit/>
          </a:bodyPr>
          <a:lstStyle/>
          <a:p>
            <a:r>
              <a:rPr lang="cs-CZ" b="1" u="sng" dirty="0" err="1" smtClean="0">
                <a:solidFill>
                  <a:schemeClr val="bg1"/>
                </a:solidFill>
              </a:rPr>
              <a:t>harma</a:t>
            </a:r>
            <a:r>
              <a:rPr lang="cs-CZ" b="1" u="sng" dirty="0" smtClean="0">
                <a:solidFill>
                  <a:schemeClr val="bg1"/>
                </a:solidFill>
              </a:rPr>
              <a:t> tethrippon </a:t>
            </a:r>
            <a:r>
              <a:rPr lang="cs-CZ" b="1" dirty="0" smtClean="0">
                <a:solidFill>
                  <a:schemeClr val="bg1"/>
                </a:solidFill>
              </a:rPr>
              <a:t>(12 kol, 13 843)</a:t>
            </a:r>
          </a:p>
          <a:p>
            <a:r>
              <a:rPr lang="cs-CZ" b="1" u="sng" dirty="0" err="1">
                <a:solidFill>
                  <a:schemeClr val="bg1"/>
                </a:solidFill>
              </a:rPr>
              <a:t>h</a:t>
            </a:r>
            <a:r>
              <a:rPr lang="cs-CZ" b="1" u="sng" dirty="0" err="1" smtClean="0">
                <a:solidFill>
                  <a:schemeClr val="bg1"/>
                </a:solidFill>
              </a:rPr>
              <a:t>armati</a:t>
            </a:r>
            <a:r>
              <a:rPr lang="cs-CZ" b="1" u="sng" dirty="0" smtClean="0">
                <a:solidFill>
                  <a:schemeClr val="bg1"/>
                </a:solidFill>
              </a:rPr>
              <a:t> </a:t>
            </a:r>
            <a:r>
              <a:rPr lang="cs-CZ" b="1" u="sng" dirty="0" err="1" smtClean="0">
                <a:solidFill>
                  <a:schemeClr val="bg1"/>
                </a:solidFill>
              </a:rPr>
              <a:t>pólikon</a:t>
            </a:r>
            <a:r>
              <a:rPr lang="cs-CZ" b="1" u="sng" dirty="0" smtClean="0">
                <a:solidFill>
                  <a:schemeClr val="bg1"/>
                </a:solidFill>
              </a:rPr>
              <a:t>, tethrippon </a:t>
            </a:r>
            <a:r>
              <a:rPr lang="cs-CZ" b="1" u="sng" dirty="0" err="1" smtClean="0">
                <a:solidFill>
                  <a:schemeClr val="bg1"/>
                </a:solidFill>
              </a:rPr>
              <a:t>pólikon</a:t>
            </a:r>
            <a:r>
              <a:rPr lang="cs-CZ" b="1" u="sng" dirty="0" smtClean="0">
                <a:solidFill>
                  <a:schemeClr val="bg1"/>
                </a:solidFill>
              </a:rPr>
              <a:t> </a:t>
            </a:r>
            <a:r>
              <a:rPr lang="cs-CZ" b="1" dirty="0" smtClean="0">
                <a:solidFill>
                  <a:schemeClr val="bg1"/>
                </a:solidFill>
              </a:rPr>
              <a:t>(9228)</a:t>
            </a:r>
            <a:endParaRPr lang="cs-CZ" b="1" dirty="0">
              <a:solidFill>
                <a:schemeClr val="bg1"/>
              </a:solidFill>
            </a:endParaRPr>
          </a:p>
          <a:p>
            <a:r>
              <a:rPr lang="cs-CZ" b="1" u="sng" dirty="0" smtClean="0">
                <a:solidFill>
                  <a:schemeClr val="bg1"/>
                </a:solidFill>
              </a:rPr>
              <a:t>synóris</a:t>
            </a:r>
            <a:r>
              <a:rPr lang="cs-CZ" b="1" dirty="0" smtClean="0">
                <a:solidFill>
                  <a:schemeClr val="bg1"/>
                </a:solidFill>
              </a:rPr>
              <a:t> (9228)</a:t>
            </a:r>
            <a:endParaRPr lang="cs-CZ" b="1" dirty="0">
              <a:solidFill>
                <a:schemeClr val="bg1"/>
              </a:solidFill>
            </a:endParaRPr>
          </a:p>
          <a:p>
            <a:r>
              <a:rPr lang="cs-CZ" b="1" u="sng" dirty="0" err="1" smtClean="0">
                <a:solidFill>
                  <a:schemeClr val="bg1"/>
                </a:solidFill>
              </a:rPr>
              <a:t>póloi</a:t>
            </a:r>
            <a:r>
              <a:rPr lang="cs-CZ" b="1" u="sng" dirty="0" smtClean="0">
                <a:solidFill>
                  <a:schemeClr val="bg1"/>
                </a:solidFill>
              </a:rPr>
              <a:t>, </a:t>
            </a:r>
            <a:r>
              <a:rPr lang="cs-CZ" b="1" u="sng" dirty="0" err="1" smtClean="0">
                <a:solidFill>
                  <a:schemeClr val="bg1"/>
                </a:solidFill>
              </a:rPr>
              <a:t>synóridi</a:t>
            </a:r>
            <a:r>
              <a:rPr lang="cs-CZ" b="1" u="sng" dirty="0" smtClean="0">
                <a:solidFill>
                  <a:schemeClr val="bg1"/>
                </a:solidFill>
              </a:rPr>
              <a:t> </a:t>
            </a:r>
            <a:r>
              <a:rPr lang="cs-CZ" b="1" u="sng" dirty="0" err="1" smtClean="0">
                <a:solidFill>
                  <a:schemeClr val="bg1"/>
                </a:solidFill>
              </a:rPr>
              <a:t>póliké</a:t>
            </a:r>
            <a:r>
              <a:rPr lang="cs-CZ" b="1" u="sng" dirty="0" smtClean="0">
                <a:solidFill>
                  <a:schemeClr val="bg1"/>
                </a:solidFill>
              </a:rPr>
              <a:t>, </a:t>
            </a:r>
            <a:r>
              <a:rPr lang="cs-CZ" b="1" u="sng" dirty="0" err="1" smtClean="0">
                <a:solidFill>
                  <a:schemeClr val="bg1"/>
                </a:solidFill>
              </a:rPr>
              <a:t>pólon</a:t>
            </a:r>
            <a:r>
              <a:rPr lang="cs-CZ" b="1" u="sng" dirty="0" smtClean="0">
                <a:solidFill>
                  <a:schemeClr val="bg1"/>
                </a:solidFill>
              </a:rPr>
              <a:t> synóris </a:t>
            </a:r>
            <a:r>
              <a:rPr lang="cs-CZ" b="1" dirty="0">
                <a:solidFill>
                  <a:schemeClr val="bg1"/>
                </a:solidFill>
              </a:rPr>
              <a:t>(3460</a:t>
            </a:r>
            <a:r>
              <a:rPr lang="cs-CZ" b="1" dirty="0" smtClean="0">
                <a:solidFill>
                  <a:schemeClr val="bg1"/>
                </a:solidFill>
              </a:rPr>
              <a:t>)</a:t>
            </a:r>
            <a:endParaRPr lang="cs-CZ" b="1" dirty="0">
              <a:solidFill>
                <a:schemeClr val="bg1"/>
              </a:solidFill>
            </a:endParaRPr>
          </a:p>
        </p:txBody>
      </p:sp>
      <p:sp>
        <p:nvSpPr>
          <p:cNvPr id="6" name="Obdélník 5"/>
          <p:cNvSpPr/>
          <p:nvPr/>
        </p:nvSpPr>
        <p:spPr>
          <a:xfrm>
            <a:off x="0" y="3356992"/>
            <a:ext cx="9144000" cy="2862322"/>
          </a:xfrm>
          <a:prstGeom prst="rect">
            <a:avLst/>
          </a:prstGeom>
        </p:spPr>
        <p:txBody>
          <a:bodyPr wrap="square">
            <a:spAutoFit/>
          </a:bodyPr>
          <a:lstStyle/>
          <a:p>
            <a:pPr algn="ctr"/>
            <a:r>
              <a:rPr lang="cs-CZ" sz="2400" b="1" i="1" dirty="0">
                <a:solidFill>
                  <a:schemeClr val="bg1"/>
                </a:solidFill>
              </a:rPr>
              <a:t>„</a:t>
            </a:r>
            <a:r>
              <a:rPr lang="cs-CZ" sz="2400" b="1" i="1" dirty="0" err="1">
                <a:solidFill>
                  <a:schemeClr val="bg1"/>
                </a:solidFill>
              </a:rPr>
              <a:t>Poseidón</a:t>
            </a:r>
            <a:r>
              <a:rPr lang="cs-CZ" sz="2400" b="1" i="1" dirty="0">
                <a:solidFill>
                  <a:schemeClr val="bg1"/>
                </a:solidFill>
              </a:rPr>
              <a:t>, </a:t>
            </a:r>
            <a:r>
              <a:rPr lang="cs-CZ" sz="2400" b="1" i="1" dirty="0" err="1">
                <a:solidFill>
                  <a:schemeClr val="bg1"/>
                </a:solidFill>
              </a:rPr>
              <a:t>Kallistrate</a:t>
            </a:r>
            <a:r>
              <a:rPr lang="cs-CZ" sz="2400" b="1" i="1" dirty="0">
                <a:solidFill>
                  <a:schemeClr val="bg1"/>
                </a:solidFill>
              </a:rPr>
              <a:t>, tvé otěže řídil i držel </a:t>
            </a:r>
            <a:endParaRPr lang="cs-CZ" sz="2400" b="1" dirty="0">
              <a:solidFill>
                <a:schemeClr val="bg1"/>
              </a:solidFill>
            </a:endParaRPr>
          </a:p>
          <a:p>
            <a:pPr algn="ctr"/>
            <a:r>
              <a:rPr lang="cs-CZ" sz="2400" b="1" i="1" dirty="0">
                <a:solidFill>
                  <a:schemeClr val="bg1"/>
                </a:solidFill>
              </a:rPr>
              <a:t>pravici nad vozem tvým, jejž nelze zapomenout. </a:t>
            </a:r>
            <a:endParaRPr lang="cs-CZ" sz="2400" b="1" dirty="0">
              <a:solidFill>
                <a:schemeClr val="bg1"/>
              </a:solidFill>
            </a:endParaRPr>
          </a:p>
          <a:p>
            <a:pPr algn="ctr"/>
            <a:r>
              <a:rPr lang="cs-CZ" sz="2400" b="1" i="1" dirty="0">
                <a:solidFill>
                  <a:schemeClr val="bg1"/>
                </a:solidFill>
              </a:rPr>
              <a:t>Proto i blažená Níké se k tvému dvojspřeží snesla, </a:t>
            </a:r>
            <a:endParaRPr lang="cs-CZ" sz="2400" b="1" dirty="0">
              <a:solidFill>
                <a:schemeClr val="bg1"/>
              </a:solidFill>
            </a:endParaRPr>
          </a:p>
          <a:p>
            <a:pPr algn="ctr"/>
            <a:r>
              <a:rPr lang="cs-CZ" sz="2400" b="1" i="1" dirty="0">
                <a:solidFill>
                  <a:schemeClr val="bg1"/>
                </a:solidFill>
              </a:rPr>
              <a:t>sama chce nesmrtnou cenu dát na tvou vítěznou skráň. </a:t>
            </a:r>
            <a:endParaRPr lang="cs-CZ" sz="2400" b="1" dirty="0">
              <a:solidFill>
                <a:schemeClr val="bg1"/>
              </a:solidFill>
            </a:endParaRPr>
          </a:p>
          <a:p>
            <a:pPr algn="ctr"/>
            <a:r>
              <a:rPr lang="cs-CZ" sz="2400" b="1" i="1" dirty="0">
                <a:solidFill>
                  <a:schemeClr val="bg1"/>
                </a:solidFill>
              </a:rPr>
              <a:t>Šťastný byl dům otce </a:t>
            </a:r>
            <a:r>
              <a:rPr lang="cs-CZ" sz="2400" b="1" i="1" dirty="0" err="1">
                <a:solidFill>
                  <a:schemeClr val="bg1"/>
                </a:solidFill>
              </a:rPr>
              <a:t>Níkostrata</a:t>
            </a:r>
            <a:r>
              <a:rPr lang="cs-CZ" sz="2400" b="1" i="1" dirty="0">
                <a:solidFill>
                  <a:schemeClr val="bg1"/>
                </a:solidFill>
              </a:rPr>
              <a:t> a radosti plný, </a:t>
            </a:r>
            <a:endParaRPr lang="cs-CZ" sz="2400" b="1" dirty="0">
              <a:solidFill>
                <a:schemeClr val="bg1"/>
              </a:solidFill>
            </a:endParaRPr>
          </a:p>
          <a:p>
            <a:pPr algn="ctr"/>
            <a:r>
              <a:rPr lang="cs-CZ" sz="2400" b="1" i="1" dirty="0">
                <a:solidFill>
                  <a:schemeClr val="bg1"/>
                </a:solidFill>
              </a:rPr>
              <a:t>stejně tak námořní Rhodos, slavných to hrdinů vlast“</a:t>
            </a:r>
            <a:r>
              <a:rPr lang="cs-CZ" sz="2400" b="1" dirty="0">
                <a:solidFill>
                  <a:schemeClr val="bg1"/>
                </a:solidFill>
              </a:rPr>
              <a:t> </a:t>
            </a:r>
            <a:endParaRPr lang="cs-CZ" sz="2400" b="1" dirty="0" smtClean="0">
              <a:solidFill>
                <a:schemeClr val="bg1"/>
              </a:solidFill>
            </a:endParaRPr>
          </a:p>
          <a:p>
            <a:pPr algn="ctr"/>
            <a:endParaRPr lang="cs-CZ" b="1" dirty="0">
              <a:solidFill>
                <a:schemeClr val="bg1"/>
              </a:solidFill>
            </a:endParaRPr>
          </a:p>
          <a:p>
            <a:pPr algn="ctr"/>
            <a:r>
              <a:rPr lang="cs-CZ" b="1" dirty="0">
                <a:solidFill>
                  <a:schemeClr val="bg1"/>
                </a:solidFill>
              </a:rPr>
              <a:t>(</a:t>
            </a:r>
            <a:r>
              <a:rPr lang="cs-CZ" b="1" i="1" dirty="0">
                <a:solidFill>
                  <a:schemeClr val="bg1"/>
                </a:solidFill>
              </a:rPr>
              <a:t>Obrázky z řeckého života</a:t>
            </a:r>
            <a:r>
              <a:rPr lang="cs-CZ" b="1" dirty="0">
                <a:solidFill>
                  <a:schemeClr val="bg1"/>
                </a:solidFill>
              </a:rPr>
              <a:t>, 1983, 40). </a:t>
            </a:r>
          </a:p>
        </p:txBody>
      </p:sp>
    </p:spTree>
    <p:extLst>
      <p:ext uri="{BB962C8B-B14F-4D97-AF65-F5344CB8AC3E}">
        <p14:creationId xmlns:p14="http://schemas.microsoft.com/office/powerpoint/2010/main" val="13003482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1573269282"/>
              </p:ext>
            </p:extLst>
          </p:nvPr>
        </p:nvGraphicFramePr>
        <p:xfrm>
          <a:off x="0" y="-1"/>
          <a:ext cx="9144000" cy="6857997"/>
        </p:xfrm>
        <a:graphic>
          <a:graphicData uri="http://schemas.openxmlformats.org/drawingml/2006/table">
            <a:tbl>
              <a:tblPr firstRow="1" firstCol="1" bandRow="1">
                <a:tableStyleId>{5C22544A-7EE6-4342-B048-85BDC9FD1C3A}</a:tableStyleId>
              </a:tblPr>
              <a:tblGrid>
                <a:gridCol w="3344131"/>
                <a:gridCol w="5799869"/>
              </a:tblGrid>
              <a:tr h="228600">
                <a:tc>
                  <a:txBody>
                    <a:bodyPr/>
                    <a:lstStyle/>
                    <a:p>
                      <a:pPr>
                        <a:spcAft>
                          <a:spcPts val="0"/>
                        </a:spcAft>
                      </a:pPr>
                      <a:r>
                        <a:rPr lang="cs-CZ" sz="1200" dirty="0" err="1">
                          <a:effectLst/>
                        </a:rPr>
                        <a:t>Lampis</a:t>
                      </a:r>
                      <a:r>
                        <a:rPr lang="cs-CZ" sz="1200" dirty="0">
                          <a:effectLst/>
                        </a:rPr>
                        <a:t> ze Sparty</a:t>
                      </a:r>
                      <a:endParaRPr lang="cs-CZ" sz="1100" dirty="0">
                        <a:effectLst/>
                        <a:latin typeface="Calibri"/>
                        <a:ea typeface="Calibri"/>
                        <a:cs typeface="Times New Roman"/>
                      </a:endParaRPr>
                    </a:p>
                  </a:txBody>
                  <a:tcPr marL="56575" marR="56575" marT="0" marB="0"/>
                </a:tc>
                <a:tc>
                  <a:txBody>
                    <a:bodyPr/>
                    <a:lstStyle/>
                    <a:p>
                      <a:pPr>
                        <a:spcAft>
                          <a:spcPts val="0"/>
                        </a:spcAft>
                      </a:pPr>
                      <a:r>
                        <a:rPr lang="cs-CZ" sz="1200">
                          <a:effectLst/>
                        </a:rPr>
                        <a:t>708 př. Kr. (18. OH); první vítěz v πέντᾱθλον</a:t>
                      </a:r>
                      <a:endParaRPr lang="cs-CZ" sz="1100">
                        <a:effectLst/>
                        <a:latin typeface="Calibri"/>
                        <a:ea typeface="Calibri"/>
                        <a:cs typeface="Times New Roman"/>
                      </a:endParaRPr>
                    </a:p>
                  </a:txBody>
                  <a:tcPr marL="56575" marR="56575" marT="0" marB="0"/>
                </a:tc>
              </a:tr>
              <a:tr h="457199">
                <a:tc>
                  <a:txBody>
                    <a:bodyPr/>
                    <a:lstStyle/>
                    <a:p>
                      <a:pPr>
                        <a:spcAft>
                          <a:spcPts val="0"/>
                        </a:spcAft>
                      </a:pPr>
                      <a:r>
                        <a:rPr lang="cs-CZ" sz="1200">
                          <a:effectLst/>
                        </a:rPr>
                        <a:t>Filombrotos ze Sparty</a:t>
                      </a:r>
                      <a:endParaRPr lang="cs-CZ" sz="1100">
                        <a:effectLst/>
                        <a:latin typeface="Calibri"/>
                        <a:ea typeface="Calibri"/>
                        <a:cs typeface="Times New Roman"/>
                      </a:endParaRPr>
                    </a:p>
                  </a:txBody>
                  <a:tcPr marL="56575" marR="56575" marT="0" marB="0"/>
                </a:tc>
                <a:tc>
                  <a:txBody>
                    <a:bodyPr/>
                    <a:lstStyle/>
                    <a:p>
                      <a:pPr>
                        <a:spcAft>
                          <a:spcPts val="0"/>
                        </a:spcAft>
                      </a:pPr>
                      <a:r>
                        <a:rPr lang="cs-CZ" sz="1200">
                          <a:effectLst/>
                        </a:rPr>
                        <a:t>684 př. Kr., 680 př. Kr., 676 př. Kr., 668 př. Kr. (24., 25, 26, 28. OH)</a:t>
                      </a:r>
                      <a:endParaRPr lang="cs-CZ" sz="1100">
                        <a:effectLst/>
                        <a:latin typeface="Calibri"/>
                        <a:ea typeface="Calibri"/>
                        <a:cs typeface="Times New Roman"/>
                      </a:endParaRPr>
                    </a:p>
                  </a:txBody>
                  <a:tcPr marL="56575" marR="56575" marT="0" marB="0"/>
                </a:tc>
              </a:tr>
              <a:tr h="914400">
                <a:tc>
                  <a:txBody>
                    <a:bodyPr/>
                    <a:lstStyle/>
                    <a:p>
                      <a:pPr>
                        <a:spcAft>
                          <a:spcPts val="0"/>
                        </a:spcAft>
                      </a:pPr>
                      <a:r>
                        <a:rPr lang="cs-CZ" sz="1200">
                          <a:effectLst/>
                        </a:rPr>
                        <a:t>Eutelidás ze Sparty</a:t>
                      </a:r>
                      <a:endParaRPr lang="cs-CZ" sz="1100">
                        <a:effectLst/>
                        <a:latin typeface="Calibri"/>
                        <a:ea typeface="Calibri"/>
                        <a:cs typeface="Times New Roman"/>
                      </a:endParaRPr>
                    </a:p>
                  </a:txBody>
                  <a:tcPr marL="56575" marR="56575" marT="0" marB="0"/>
                </a:tc>
                <a:tc>
                  <a:txBody>
                    <a:bodyPr/>
                    <a:lstStyle/>
                    <a:p>
                      <a:pPr>
                        <a:spcAft>
                          <a:spcPts val="600"/>
                        </a:spcAft>
                      </a:pPr>
                      <a:r>
                        <a:rPr lang="cs-CZ" sz="1200" dirty="0">
                          <a:effectLst/>
                        </a:rPr>
                        <a:t>628 př. Kr. (38. OH); jediný vítěz v π</a:t>
                      </a:r>
                      <a:r>
                        <a:rPr lang="cs-CZ" sz="1200" dirty="0" err="1">
                          <a:effectLst/>
                        </a:rPr>
                        <a:t>έντᾱθλον</a:t>
                      </a:r>
                      <a:r>
                        <a:rPr lang="cs-CZ" sz="1200" dirty="0">
                          <a:effectLst/>
                        </a:rPr>
                        <a:t> dorostenců, zvítězil zde i v π</a:t>
                      </a:r>
                      <a:r>
                        <a:rPr lang="cs-CZ" sz="1200" dirty="0" err="1">
                          <a:effectLst/>
                        </a:rPr>
                        <a:t>άλη</a:t>
                      </a:r>
                      <a:r>
                        <a:rPr lang="cs-CZ" sz="1200" dirty="0">
                          <a:effectLst/>
                        </a:rPr>
                        <a:t> dorostenců; při dalších olympijských hrách (624 př. Kr. 39. OH) snad i vítěz π</a:t>
                      </a:r>
                      <a:r>
                        <a:rPr lang="cs-CZ" sz="1200" dirty="0" err="1">
                          <a:effectLst/>
                        </a:rPr>
                        <a:t>έντᾱθλον</a:t>
                      </a:r>
                      <a:r>
                        <a:rPr lang="cs-CZ" sz="1200" dirty="0">
                          <a:effectLst/>
                        </a:rPr>
                        <a:t> mezi muži</a:t>
                      </a:r>
                      <a:endParaRPr lang="cs-CZ" sz="1100" dirty="0">
                        <a:effectLst/>
                        <a:latin typeface="Calibri"/>
                        <a:ea typeface="Calibri"/>
                        <a:cs typeface="Times New Roman"/>
                      </a:endParaRPr>
                    </a:p>
                  </a:txBody>
                  <a:tcPr marL="56575" marR="56575" marT="0" marB="0"/>
                </a:tc>
              </a:tr>
              <a:tr h="228600">
                <a:tc>
                  <a:txBody>
                    <a:bodyPr/>
                    <a:lstStyle/>
                    <a:p>
                      <a:pPr>
                        <a:spcAft>
                          <a:spcPts val="0"/>
                        </a:spcAft>
                      </a:pPr>
                      <a:r>
                        <a:rPr lang="cs-CZ" sz="1200">
                          <a:effectLst/>
                        </a:rPr>
                        <a:t>Akmatidos ze Sparty</a:t>
                      </a:r>
                      <a:endParaRPr lang="cs-CZ" sz="1100">
                        <a:effectLst/>
                        <a:latin typeface="Calibri"/>
                        <a:ea typeface="Calibri"/>
                        <a:cs typeface="Times New Roman"/>
                      </a:endParaRPr>
                    </a:p>
                  </a:txBody>
                  <a:tcPr marL="56575" marR="56575" marT="0" marB="0"/>
                </a:tc>
                <a:tc>
                  <a:txBody>
                    <a:bodyPr/>
                    <a:lstStyle/>
                    <a:p>
                      <a:pPr>
                        <a:spcAft>
                          <a:spcPts val="0"/>
                        </a:spcAft>
                      </a:pPr>
                      <a:r>
                        <a:rPr lang="cs-CZ" sz="1200" dirty="0">
                          <a:effectLst/>
                        </a:rPr>
                        <a:t>500 př. Kr. (70. OH)</a:t>
                      </a:r>
                      <a:endParaRPr lang="cs-CZ" sz="1100" dirty="0">
                        <a:effectLst/>
                        <a:latin typeface="Calibri"/>
                        <a:ea typeface="Calibri"/>
                        <a:cs typeface="Times New Roman"/>
                      </a:endParaRPr>
                    </a:p>
                  </a:txBody>
                  <a:tcPr marL="56575" marR="56575" marT="0" marB="0"/>
                </a:tc>
              </a:tr>
              <a:tr h="228600">
                <a:tc>
                  <a:txBody>
                    <a:bodyPr/>
                    <a:lstStyle/>
                    <a:p>
                      <a:pPr>
                        <a:spcAft>
                          <a:spcPts val="0"/>
                        </a:spcAft>
                      </a:pPr>
                      <a:r>
                        <a:rPr lang="cs-CZ" sz="1200">
                          <a:effectLst/>
                        </a:rPr>
                        <a:t>Euthyklos z Loker</a:t>
                      </a:r>
                      <a:endParaRPr lang="cs-CZ" sz="1100">
                        <a:effectLst/>
                        <a:latin typeface="Calibri"/>
                        <a:ea typeface="Calibri"/>
                        <a:cs typeface="Times New Roman"/>
                      </a:endParaRPr>
                    </a:p>
                  </a:txBody>
                  <a:tcPr marL="56575" marR="56575" marT="0" marB="0"/>
                </a:tc>
                <a:tc>
                  <a:txBody>
                    <a:bodyPr/>
                    <a:lstStyle/>
                    <a:p>
                      <a:pPr>
                        <a:spcAft>
                          <a:spcPts val="0"/>
                        </a:spcAft>
                      </a:pPr>
                      <a:r>
                        <a:rPr lang="cs-CZ" sz="1200">
                          <a:effectLst/>
                        </a:rPr>
                        <a:t>488 př. Kr. (73. OH)</a:t>
                      </a:r>
                      <a:endParaRPr lang="cs-CZ" sz="1100">
                        <a:effectLst/>
                        <a:latin typeface="Calibri"/>
                        <a:ea typeface="Calibri"/>
                        <a:cs typeface="Times New Roman"/>
                      </a:endParaRPr>
                    </a:p>
                  </a:txBody>
                  <a:tcPr marL="56575" marR="56575" marT="0" marB="0"/>
                </a:tc>
              </a:tr>
              <a:tr h="685800">
                <a:tc>
                  <a:txBody>
                    <a:bodyPr/>
                    <a:lstStyle/>
                    <a:p>
                      <a:pPr>
                        <a:spcAft>
                          <a:spcPts val="0"/>
                        </a:spcAft>
                      </a:pPr>
                      <a:r>
                        <a:rPr lang="cs-CZ" sz="1200" dirty="0">
                          <a:effectLst/>
                        </a:rPr>
                        <a:t>Hieronymus z </a:t>
                      </a:r>
                      <a:r>
                        <a:rPr lang="cs-CZ" sz="1200" dirty="0" err="1">
                          <a:effectLst/>
                        </a:rPr>
                        <a:t>Andru</a:t>
                      </a:r>
                      <a:endParaRPr lang="cs-CZ" sz="1100" dirty="0">
                        <a:effectLst/>
                        <a:latin typeface="Calibri"/>
                        <a:ea typeface="Calibri"/>
                        <a:cs typeface="Times New Roman"/>
                      </a:endParaRPr>
                    </a:p>
                  </a:txBody>
                  <a:tcPr marL="56575" marR="56575" marT="0" marB="0"/>
                </a:tc>
                <a:tc>
                  <a:txBody>
                    <a:bodyPr/>
                    <a:lstStyle/>
                    <a:p>
                      <a:pPr>
                        <a:spcAft>
                          <a:spcPts val="600"/>
                        </a:spcAft>
                      </a:pPr>
                      <a:r>
                        <a:rPr lang="cs-CZ" sz="1200">
                          <a:effectLst/>
                        </a:rPr>
                        <a:t>480 př. Kr. (75. OH); vítězí za stavu 2 ku 2 vítězstvím v πάλη a poráží Tísamena z Elejí (později známého věštce Sparťanů); nebo Theopompos z Erean</a:t>
                      </a:r>
                      <a:endParaRPr lang="cs-CZ" sz="1100">
                        <a:effectLst/>
                        <a:latin typeface="Calibri"/>
                        <a:ea typeface="Calibri"/>
                        <a:cs typeface="Times New Roman"/>
                      </a:endParaRPr>
                    </a:p>
                  </a:txBody>
                  <a:tcPr marL="56575" marR="56575" marT="0" marB="0"/>
                </a:tc>
              </a:tr>
              <a:tr h="685800">
                <a:tc>
                  <a:txBody>
                    <a:bodyPr/>
                    <a:lstStyle/>
                    <a:p>
                      <a:pPr>
                        <a:spcAft>
                          <a:spcPts val="600"/>
                        </a:spcAft>
                      </a:pPr>
                      <a:r>
                        <a:rPr lang="cs-CZ" sz="1200">
                          <a:effectLst/>
                        </a:rPr>
                        <a:t>Xenofón z Korintu</a:t>
                      </a:r>
                      <a:endParaRPr lang="cs-CZ" sz="1100">
                        <a:effectLst/>
                        <a:latin typeface="Calibri"/>
                        <a:ea typeface="Calibri"/>
                        <a:cs typeface="Times New Roman"/>
                      </a:endParaRPr>
                    </a:p>
                  </a:txBody>
                  <a:tcPr marL="56575" marR="56575" marT="0" marB="0"/>
                </a:tc>
                <a:tc>
                  <a:txBody>
                    <a:bodyPr/>
                    <a:lstStyle/>
                    <a:p>
                      <a:pPr>
                        <a:spcAft>
                          <a:spcPts val="600"/>
                        </a:spcAft>
                      </a:pPr>
                      <a:r>
                        <a:rPr lang="cs-CZ" sz="1200" dirty="0">
                          <a:effectLst/>
                        </a:rPr>
                        <a:t>464 př. Kr. (79. OH); mimo π</a:t>
                      </a:r>
                      <a:r>
                        <a:rPr lang="cs-CZ" sz="1200" dirty="0" err="1">
                          <a:effectLst/>
                        </a:rPr>
                        <a:t>έντᾱθλον</a:t>
                      </a:r>
                      <a:r>
                        <a:rPr lang="cs-CZ" sz="1200" dirty="0">
                          <a:effectLst/>
                        </a:rPr>
                        <a:t> zvítězil i v </a:t>
                      </a:r>
                      <a:r>
                        <a:rPr lang="cs-CZ" sz="1200" dirty="0" err="1">
                          <a:effectLst/>
                        </a:rPr>
                        <a:t>δρόμος</a:t>
                      </a:r>
                      <a:r>
                        <a:rPr lang="cs-CZ" sz="1200" dirty="0">
                          <a:effectLst/>
                        </a:rPr>
                        <a:t>, šlo poprvé o vítězství v této kombinaci závodů; Myrónův Diskobolos mohl snad zobrazovat tohoto </a:t>
                      </a:r>
                      <a:r>
                        <a:rPr lang="cs-CZ" sz="1200" dirty="0" err="1">
                          <a:effectLst/>
                        </a:rPr>
                        <a:t>ἀθλητής</a:t>
                      </a:r>
                      <a:r>
                        <a:rPr lang="cs-CZ" sz="1200" baseline="30000" dirty="0">
                          <a:effectLst/>
                        </a:rPr>
                        <a:t> </a:t>
                      </a:r>
                      <a:endParaRPr lang="cs-CZ" sz="1100" dirty="0">
                        <a:effectLst/>
                        <a:latin typeface="Calibri"/>
                        <a:ea typeface="Calibri"/>
                        <a:cs typeface="Times New Roman"/>
                      </a:endParaRPr>
                    </a:p>
                  </a:txBody>
                  <a:tcPr marL="56575" marR="56575" marT="0" marB="0"/>
                </a:tc>
              </a:tr>
              <a:tr h="228600">
                <a:tc>
                  <a:txBody>
                    <a:bodyPr/>
                    <a:lstStyle/>
                    <a:p>
                      <a:pPr>
                        <a:spcAft>
                          <a:spcPts val="0"/>
                        </a:spcAft>
                      </a:pPr>
                      <a:r>
                        <a:rPr lang="cs-CZ" sz="1200">
                          <a:effectLst/>
                        </a:rPr>
                        <a:t>Pýthokleos z Élidy</a:t>
                      </a:r>
                      <a:endParaRPr lang="cs-CZ" sz="1100">
                        <a:effectLst/>
                        <a:latin typeface="Calibri"/>
                        <a:ea typeface="Calibri"/>
                        <a:cs typeface="Times New Roman"/>
                      </a:endParaRPr>
                    </a:p>
                  </a:txBody>
                  <a:tcPr marL="56575" marR="56575" marT="0" marB="0"/>
                </a:tc>
                <a:tc>
                  <a:txBody>
                    <a:bodyPr/>
                    <a:lstStyle/>
                    <a:p>
                      <a:pPr>
                        <a:spcAft>
                          <a:spcPts val="0"/>
                        </a:spcAft>
                      </a:pPr>
                      <a:r>
                        <a:rPr lang="cs-CZ" sz="1200">
                          <a:effectLst/>
                        </a:rPr>
                        <a:t>452 př. Kr. (82. OH)</a:t>
                      </a:r>
                      <a:endParaRPr lang="cs-CZ" sz="1100">
                        <a:effectLst/>
                        <a:latin typeface="Calibri"/>
                        <a:ea typeface="Calibri"/>
                        <a:cs typeface="Times New Roman"/>
                      </a:endParaRPr>
                    </a:p>
                  </a:txBody>
                  <a:tcPr marL="56575" marR="56575" marT="0" marB="0"/>
                </a:tc>
              </a:tr>
              <a:tr h="228600">
                <a:tc>
                  <a:txBody>
                    <a:bodyPr/>
                    <a:lstStyle/>
                    <a:p>
                      <a:pPr>
                        <a:spcAft>
                          <a:spcPts val="0"/>
                        </a:spcAft>
                      </a:pPr>
                      <a:r>
                        <a:rPr lang="cs-CZ" sz="1200">
                          <a:effectLst/>
                        </a:rPr>
                        <a:t>Ceton z Loker</a:t>
                      </a:r>
                      <a:endParaRPr lang="cs-CZ" sz="1100">
                        <a:effectLst/>
                        <a:latin typeface="Calibri"/>
                        <a:ea typeface="Calibri"/>
                        <a:cs typeface="Times New Roman"/>
                      </a:endParaRPr>
                    </a:p>
                  </a:txBody>
                  <a:tcPr marL="56575" marR="56575" marT="0" marB="0"/>
                </a:tc>
                <a:tc>
                  <a:txBody>
                    <a:bodyPr/>
                    <a:lstStyle/>
                    <a:p>
                      <a:pPr>
                        <a:spcAft>
                          <a:spcPts val="0"/>
                        </a:spcAft>
                      </a:pPr>
                      <a:r>
                        <a:rPr lang="cs-CZ" sz="1200">
                          <a:effectLst/>
                        </a:rPr>
                        <a:t>448 př. Kr. (83. OH)</a:t>
                      </a:r>
                      <a:endParaRPr lang="cs-CZ" sz="1100">
                        <a:effectLst/>
                        <a:latin typeface="Calibri"/>
                        <a:ea typeface="Calibri"/>
                        <a:cs typeface="Times New Roman"/>
                      </a:endParaRPr>
                    </a:p>
                  </a:txBody>
                  <a:tcPr marL="56575" marR="56575" marT="0" marB="0"/>
                </a:tc>
              </a:tr>
              <a:tr h="228600">
                <a:tc>
                  <a:txBody>
                    <a:bodyPr/>
                    <a:lstStyle/>
                    <a:p>
                      <a:pPr>
                        <a:spcAft>
                          <a:spcPts val="0"/>
                        </a:spcAft>
                      </a:pPr>
                      <a:r>
                        <a:rPr lang="cs-CZ" sz="1200">
                          <a:effectLst/>
                        </a:rPr>
                        <a:t>Ikkos z Tarentu</a:t>
                      </a:r>
                      <a:endParaRPr lang="cs-CZ" sz="1100">
                        <a:effectLst/>
                        <a:latin typeface="Calibri"/>
                        <a:ea typeface="Calibri"/>
                        <a:cs typeface="Times New Roman"/>
                      </a:endParaRPr>
                    </a:p>
                  </a:txBody>
                  <a:tcPr marL="56575" marR="56575" marT="0" marB="0"/>
                </a:tc>
                <a:tc>
                  <a:txBody>
                    <a:bodyPr/>
                    <a:lstStyle/>
                    <a:p>
                      <a:pPr>
                        <a:spcAft>
                          <a:spcPts val="0"/>
                        </a:spcAft>
                      </a:pPr>
                      <a:r>
                        <a:rPr lang="cs-CZ" sz="1200">
                          <a:effectLst/>
                        </a:rPr>
                        <a:t>444 př. Kr. (84. OH)</a:t>
                      </a:r>
                      <a:endParaRPr lang="cs-CZ" sz="1100">
                        <a:effectLst/>
                        <a:latin typeface="Calibri"/>
                        <a:ea typeface="Calibri"/>
                        <a:cs typeface="Times New Roman"/>
                      </a:endParaRPr>
                    </a:p>
                  </a:txBody>
                  <a:tcPr marL="56575" marR="56575" marT="0" marB="0"/>
                </a:tc>
              </a:tr>
              <a:tr h="228600">
                <a:tc>
                  <a:txBody>
                    <a:bodyPr/>
                    <a:lstStyle/>
                    <a:p>
                      <a:pPr>
                        <a:spcAft>
                          <a:spcPts val="0"/>
                        </a:spcAft>
                      </a:pPr>
                      <a:r>
                        <a:rPr lang="cs-CZ" sz="1200">
                          <a:effectLst/>
                        </a:rPr>
                        <a:t>Stomiós z Elejí</a:t>
                      </a:r>
                      <a:endParaRPr lang="cs-CZ" sz="1100">
                        <a:effectLst/>
                        <a:latin typeface="Calibri"/>
                        <a:ea typeface="Calibri"/>
                        <a:cs typeface="Times New Roman"/>
                      </a:endParaRPr>
                    </a:p>
                  </a:txBody>
                  <a:tcPr marL="56575" marR="56575" marT="0" marB="0"/>
                </a:tc>
                <a:tc>
                  <a:txBody>
                    <a:bodyPr/>
                    <a:lstStyle/>
                    <a:p>
                      <a:pPr>
                        <a:spcAft>
                          <a:spcPts val="0"/>
                        </a:spcAft>
                      </a:pPr>
                      <a:r>
                        <a:rPr lang="cs-CZ" sz="1200">
                          <a:effectLst/>
                        </a:rPr>
                        <a:t>372 př. Kr. (102. OH)</a:t>
                      </a:r>
                      <a:endParaRPr lang="cs-CZ" sz="1100">
                        <a:effectLst/>
                        <a:latin typeface="Calibri"/>
                        <a:ea typeface="Calibri"/>
                        <a:cs typeface="Times New Roman"/>
                      </a:endParaRPr>
                    </a:p>
                  </a:txBody>
                  <a:tcPr marL="56575" marR="56575" marT="0" marB="0"/>
                </a:tc>
              </a:tr>
              <a:tr h="228600">
                <a:tc>
                  <a:txBody>
                    <a:bodyPr/>
                    <a:lstStyle/>
                    <a:p>
                      <a:pPr>
                        <a:spcAft>
                          <a:spcPts val="0"/>
                        </a:spcAft>
                      </a:pPr>
                      <a:r>
                        <a:rPr lang="cs-CZ" sz="1200">
                          <a:effectLst/>
                        </a:rPr>
                        <a:t>Hysmón z Élidy</a:t>
                      </a:r>
                      <a:endParaRPr lang="cs-CZ" sz="1100">
                        <a:effectLst/>
                        <a:latin typeface="Calibri"/>
                        <a:ea typeface="Calibri"/>
                        <a:cs typeface="Times New Roman"/>
                      </a:endParaRPr>
                    </a:p>
                  </a:txBody>
                  <a:tcPr marL="56575" marR="56575" marT="0" marB="0"/>
                </a:tc>
                <a:tc>
                  <a:txBody>
                    <a:bodyPr/>
                    <a:lstStyle/>
                    <a:p>
                      <a:pPr>
                        <a:spcAft>
                          <a:spcPts val="0"/>
                        </a:spcAft>
                      </a:pPr>
                      <a:r>
                        <a:rPr lang="cs-CZ" sz="1200">
                          <a:effectLst/>
                        </a:rPr>
                        <a:t>364 př. Kr. (104. OH)</a:t>
                      </a:r>
                      <a:endParaRPr lang="cs-CZ" sz="1100">
                        <a:effectLst/>
                        <a:latin typeface="Calibri"/>
                        <a:ea typeface="Calibri"/>
                        <a:cs typeface="Times New Roman"/>
                      </a:endParaRPr>
                    </a:p>
                  </a:txBody>
                  <a:tcPr marL="56575" marR="56575" marT="0" marB="0"/>
                </a:tc>
              </a:tr>
              <a:tr h="228600">
                <a:tc>
                  <a:txBody>
                    <a:bodyPr/>
                    <a:lstStyle/>
                    <a:p>
                      <a:pPr>
                        <a:spcAft>
                          <a:spcPts val="0"/>
                        </a:spcAft>
                      </a:pPr>
                      <a:r>
                        <a:rPr lang="cs-CZ" sz="1200">
                          <a:effectLst/>
                        </a:rPr>
                        <a:t>Timón z Élidy</a:t>
                      </a:r>
                      <a:endParaRPr lang="cs-CZ" sz="1100">
                        <a:effectLst/>
                        <a:latin typeface="Calibri"/>
                        <a:ea typeface="Calibri"/>
                        <a:cs typeface="Times New Roman"/>
                      </a:endParaRPr>
                    </a:p>
                  </a:txBody>
                  <a:tcPr marL="56575" marR="56575" marT="0" marB="0"/>
                </a:tc>
                <a:tc>
                  <a:txBody>
                    <a:bodyPr/>
                    <a:lstStyle/>
                    <a:p>
                      <a:pPr>
                        <a:spcAft>
                          <a:spcPts val="0"/>
                        </a:spcAft>
                      </a:pPr>
                      <a:r>
                        <a:rPr lang="cs-CZ" sz="1200">
                          <a:effectLst/>
                        </a:rPr>
                        <a:t>328 př. Kr. (113. OH)</a:t>
                      </a:r>
                      <a:endParaRPr lang="cs-CZ" sz="1100">
                        <a:effectLst/>
                        <a:latin typeface="Calibri"/>
                        <a:ea typeface="Calibri"/>
                        <a:cs typeface="Times New Roman"/>
                      </a:endParaRPr>
                    </a:p>
                  </a:txBody>
                  <a:tcPr marL="56575" marR="56575" marT="0" marB="0"/>
                </a:tc>
              </a:tr>
              <a:tr h="457199">
                <a:tc>
                  <a:txBody>
                    <a:bodyPr/>
                    <a:lstStyle/>
                    <a:p>
                      <a:pPr>
                        <a:spcAft>
                          <a:spcPts val="0"/>
                        </a:spcAft>
                      </a:pPr>
                      <a:r>
                        <a:rPr lang="cs-CZ" sz="1200">
                          <a:effectLst/>
                        </a:rPr>
                        <a:t>Aischinés z Élidy</a:t>
                      </a:r>
                      <a:endParaRPr lang="cs-CZ" sz="1100">
                        <a:effectLst/>
                        <a:latin typeface="Calibri"/>
                        <a:ea typeface="Calibri"/>
                        <a:cs typeface="Times New Roman"/>
                      </a:endParaRPr>
                    </a:p>
                  </a:txBody>
                  <a:tcPr marL="56575" marR="56575" marT="0" marB="0"/>
                </a:tc>
                <a:tc>
                  <a:txBody>
                    <a:bodyPr/>
                    <a:lstStyle/>
                    <a:p>
                      <a:pPr>
                        <a:spcAft>
                          <a:spcPts val="600"/>
                        </a:spcAft>
                      </a:pPr>
                      <a:r>
                        <a:rPr lang="cs-CZ" sz="1200">
                          <a:effectLst/>
                        </a:rPr>
                        <a:t>252 př. Kr. (132. OH); poté zvítězil ještě jednou (snad na následujících hrách)</a:t>
                      </a:r>
                      <a:endParaRPr lang="cs-CZ" sz="1100">
                        <a:effectLst/>
                        <a:latin typeface="Calibri"/>
                        <a:ea typeface="Calibri"/>
                        <a:cs typeface="Times New Roman"/>
                      </a:endParaRPr>
                    </a:p>
                  </a:txBody>
                  <a:tcPr marL="56575" marR="56575" marT="0" marB="0"/>
                </a:tc>
              </a:tr>
              <a:tr h="457199">
                <a:tc>
                  <a:txBody>
                    <a:bodyPr/>
                    <a:lstStyle/>
                    <a:p>
                      <a:pPr>
                        <a:spcAft>
                          <a:spcPts val="0"/>
                        </a:spcAft>
                      </a:pPr>
                      <a:r>
                        <a:rPr lang="cs-CZ" sz="1200">
                          <a:effectLst/>
                        </a:rPr>
                        <a:t>Tímón z Élidy</a:t>
                      </a:r>
                      <a:endParaRPr lang="cs-CZ" sz="1100">
                        <a:effectLst/>
                        <a:latin typeface="Calibri"/>
                        <a:ea typeface="Calibri"/>
                        <a:cs typeface="Times New Roman"/>
                      </a:endParaRPr>
                    </a:p>
                  </a:txBody>
                  <a:tcPr marL="56575" marR="56575" marT="0" marB="0"/>
                </a:tc>
                <a:tc>
                  <a:txBody>
                    <a:bodyPr/>
                    <a:lstStyle/>
                    <a:p>
                      <a:pPr>
                        <a:spcAft>
                          <a:spcPts val="600"/>
                        </a:spcAft>
                      </a:pPr>
                      <a:r>
                        <a:rPr lang="cs-CZ" sz="1200">
                          <a:effectLst/>
                        </a:rPr>
                        <a:t>196 př. Kr. (146. OH); vítěz této či následující olympiády, možná ale také obou</a:t>
                      </a:r>
                      <a:endParaRPr lang="cs-CZ" sz="1100">
                        <a:effectLst/>
                        <a:latin typeface="Calibri"/>
                        <a:ea typeface="Calibri"/>
                        <a:cs typeface="Times New Roman"/>
                      </a:endParaRPr>
                    </a:p>
                  </a:txBody>
                  <a:tcPr marL="56575" marR="56575" marT="0" marB="0"/>
                </a:tc>
              </a:tr>
              <a:tr h="685800">
                <a:tc>
                  <a:txBody>
                    <a:bodyPr/>
                    <a:lstStyle/>
                    <a:p>
                      <a:pPr>
                        <a:spcAft>
                          <a:spcPts val="600"/>
                        </a:spcAft>
                      </a:pPr>
                      <a:r>
                        <a:rPr lang="cs-CZ" sz="1200">
                          <a:effectLst/>
                        </a:rPr>
                        <a:t>Démétrios ze Salamíny</a:t>
                      </a:r>
                      <a:endParaRPr lang="cs-CZ" sz="1100">
                        <a:effectLst/>
                        <a:latin typeface="Calibri"/>
                        <a:ea typeface="Calibri"/>
                        <a:cs typeface="Times New Roman"/>
                      </a:endParaRPr>
                    </a:p>
                  </a:txBody>
                  <a:tcPr marL="56575" marR="56575" marT="0" marB="0"/>
                </a:tc>
                <a:tc>
                  <a:txBody>
                    <a:bodyPr/>
                    <a:lstStyle/>
                    <a:p>
                      <a:pPr>
                        <a:spcAft>
                          <a:spcPts val="600"/>
                        </a:spcAft>
                      </a:pPr>
                      <a:r>
                        <a:rPr lang="cs-CZ" sz="1200">
                          <a:effectLst/>
                        </a:rPr>
                        <a:t>229 po Kr., 233 po Kr. (252. 253. OH); vítěz těchto olympiád v πέντᾱθλον a v δρόμος; v δρόμος zvítězil ještě v roce 237 po Kr. (254. OH)</a:t>
                      </a:r>
                      <a:endParaRPr lang="cs-CZ" sz="1100">
                        <a:effectLst/>
                        <a:latin typeface="Calibri"/>
                        <a:ea typeface="Calibri"/>
                        <a:cs typeface="Times New Roman"/>
                      </a:endParaRPr>
                    </a:p>
                  </a:txBody>
                  <a:tcPr marL="56575" marR="56575" marT="0" marB="0"/>
                </a:tc>
              </a:tr>
              <a:tr h="228600">
                <a:tc>
                  <a:txBody>
                    <a:bodyPr/>
                    <a:lstStyle/>
                    <a:p>
                      <a:pPr>
                        <a:spcAft>
                          <a:spcPts val="600"/>
                        </a:spcAft>
                      </a:pPr>
                      <a:r>
                        <a:rPr lang="cs-CZ" sz="1200">
                          <a:effectLst/>
                        </a:rPr>
                        <a:t>Aurelios Metrodóros z Kyziku</a:t>
                      </a:r>
                      <a:endParaRPr lang="cs-CZ" sz="1100">
                        <a:effectLst/>
                        <a:latin typeface="Calibri"/>
                        <a:ea typeface="Calibri"/>
                        <a:cs typeface="Times New Roman"/>
                      </a:endParaRPr>
                    </a:p>
                  </a:txBody>
                  <a:tcPr marL="56575" marR="56575" marT="0" marB="0"/>
                </a:tc>
                <a:tc>
                  <a:txBody>
                    <a:bodyPr/>
                    <a:lstStyle/>
                    <a:p>
                      <a:pPr>
                        <a:spcAft>
                          <a:spcPts val="600"/>
                        </a:spcAft>
                      </a:pPr>
                      <a:r>
                        <a:rPr lang="cs-CZ" sz="1200">
                          <a:effectLst/>
                        </a:rPr>
                        <a:t>233 po Kr. (253. OH)</a:t>
                      </a:r>
                      <a:endParaRPr lang="cs-CZ" sz="1100">
                        <a:effectLst/>
                        <a:latin typeface="Calibri"/>
                        <a:ea typeface="Calibri"/>
                        <a:cs typeface="Times New Roman"/>
                      </a:endParaRPr>
                    </a:p>
                  </a:txBody>
                  <a:tcPr marL="56575" marR="56575" marT="0" marB="0"/>
                </a:tc>
              </a:tr>
              <a:tr h="228600">
                <a:tc>
                  <a:txBody>
                    <a:bodyPr/>
                    <a:lstStyle/>
                    <a:p>
                      <a:pPr>
                        <a:spcAft>
                          <a:spcPts val="600"/>
                        </a:spcAft>
                      </a:pPr>
                      <a:r>
                        <a:rPr lang="cs-CZ" sz="1200">
                          <a:effectLst/>
                        </a:rPr>
                        <a:t>Asklépiadés z Korintu</a:t>
                      </a:r>
                      <a:endParaRPr lang="cs-CZ" sz="1100">
                        <a:effectLst/>
                        <a:latin typeface="Calibri"/>
                        <a:ea typeface="Calibri"/>
                        <a:cs typeface="Times New Roman"/>
                      </a:endParaRPr>
                    </a:p>
                  </a:txBody>
                  <a:tcPr marL="56575" marR="56575" marT="0" marB="0"/>
                </a:tc>
                <a:tc>
                  <a:txBody>
                    <a:bodyPr/>
                    <a:lstStyle/>
                    <a:p>
                      <a:pPr>
                        <a:spcAft>
                          <a:spcPts val="600"/>
                        </a:spcAft>
                      </a:pPr>
                      <a:r>
                        <a:rPr lang="cs-CZ" sz="1200" dirty="0">
                          <a:effectLst/>
                        </a:rPr>
                        <a:t>241 po Kr. (255. OH)</a:t>
                      </a:r>
                      <a:endParaRPr lang="cs-CZ" sz="1100" dirty="0">
                        <a:effectLst/>
                        <a:latin typeface="Calibri"/>
                        <a:ea typeface="Calibri"/>
                        <a:cs typeface="Times New Roman"/>
                      </a:endParaRPr>
                    </a:p>
                  </a:txBody>
                  <a:tcPr marL="56575" marR="56575" marT="0" marB="0"/>
                </a:tc>
              </a:tr>
            </a:tbl>
          </a:graphicData>
        </a:graphic>
      </p:graphicFrame>
      <p:sp>
        <p:nvSpPr>
          <p:cNvPr id="5" name="Rectangle 1"/>
          <p:cNvSpPr>
            <a:spLocks noChangeArrowheads="1"/>
          </p:cNvSpPr>
          <p:nvPr/>
        </p:nvSpPr>
        <p:spPr bwMode="auto">
          <a:xfrm>
            <a:off x="2159000" y="1501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chemeClr val="tx1"/>
                </a:solidFill>
                <a:effectLst/>
                <a:latin typeface="Arial" pitchFamily="34" charset="0"/>
                <a:cs typeface="Arial" pitchFamily="34" charset="0"/>
              </a:rPr>
              <a:t/>
            </a:r>
            <a:br>
              <a:rPr kumimoji="0" lang="cs-CZ" altLang="cs-CZ" sz="1800" b="0" i="0" u="none" strike="noStrike" cap="none" normalizeH="0" baseline="0" smtClean="0">
                <a:ln>
                  <a:noFill/>
                </a:ln>
                <a:solidFill>
                  <a:schemeClr val="tx1"/>
                </a:solidFill>
                <a:effectLst/>
                <a:latin typeface="Arial" pitchFamily="34" charset="0"/>
                <a:cs typeface="Arial" pitchFamily="34" charset="0"/>
              </a:rPr>
            </a:br>
            <a:endParaRPr kumimoji="0" lang="cs-CZ" altLang="cs-CZ"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2520561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jméno celých her</a:t>
            </a:r>
            <a:endParaRPr lang="cs-CZ" b="1" dirty="0"/>
          </a:p>
        </p:txBody>
      </p:sp>
      <p:sp>
        <p:nvSpPr>
          <p:cNvPr id="3" name="Zástupný symbol pro obsah 2"/>
          <p:cNvSpPr>
            <a:spLocks noGrp="1"/>
          </p:cNvSpPr>
          <p:nvPr>
            <p:ph idx="1"/>
          </p:nvPr>
        </p:nvSpPr>
        <p:spPr>
          <a:xfrm>
            <a:off x="0" y="1600200"/>
            <a:ext cx="9144000" cy="5257800"/>
          </a:xfrm>
        </p:spPr>
        <p:txBody>
          <a:bodyPr>
            <a:normAutofit/>
          </a:bodyPr>
          <a:lstStyle/>
          <a:p>
            <a:r>
              <a:rPr lang="cs-CZ" dirty="0" smtClean="0"/>
              <a:t>podle vítěze </a:t>
            </a:r>
            <a:r>
              <a:rPr lang="cs-CZ" dirty="0"/>
              <a:t>v běhu na jeden </a:t>
            </a:r>
            <a:r>
              <a:rPr lang="cs-CZ" i="1" dirty="0" err="1" smtClean="0"/>
              <a:t>στάδιον</a:t>
            </a:r>
            <a:endParaRPr lang="cs-CZ" i="1" dirty="0" smtClean="0"/>
          </a:p>
          <a:p>
            <a:r>
              <a:rPr lang="cs-CZ" dirty="0" smtClean="0"/>
              <a:t>podle </a:t>
            </a:r>
            <a:r>
              <a:rPr lang="cs-CZ" dirty="0"/>
              <a:t>vítěze v </a:t>
            </a:r>
            <a:r>
              <a:rPr lang="cs-CZ" i="1" dirty="0" err="1"/>
              <a:t>δρόμος</a:t>
            </a:r>
            <a:r>
              <a:rPr lang="cs-CZ" dirty="0"/>
              <a:t> a čísla těchto her se v Řecku určoval </a:t>
            </a:r>
            <a:r>
              <a:rPr lang="cs-CZ" dirty="0" smtClean="0"/>
              <a:t>kalendář</a:t>
            </a:r>
          </a:p>
          <a:p>
            <a:pPr lvl="1"/>
            <a:r>
              <a:rPr lang="cs-CZ" dirty="0"/>
              <a:t>Např.: ve druhém roce 75. olympijských her, kdy v běhu na jeden </a:t>
            </a:r>
            <a:r>
              <a:rPr lang="cs-CZ" i="1" dirty="0" err="1"/>
              <a:t>στάδιον</a:t>
            </a:r>
            <a:r>
              <a:rPr lang="cs-CZ" dirty="0"/>
              <a:t> zvítězil </a:t>
            </a:r>
            <a:r>
              <a:rPr lang="cs-CZ" dirty="0" err="1"/>
              <a:t>Astylos</a:t>
            </a:r>
            <a:r>
              <a:rPr lang="cs-CZ" dirty="0"/>
              <a:t> z </a:t>
            </a:r>
            <a:r>
              <a:rPr lang="cs-CZ" dirty="0" err="1"/>
              <a:t>Krotónu</a:t>
            </a:r>
            <a:r>
              <a:rPr lang="cs-CZ" dirty="0"/>
              <a:t>, porazili </a:t>
            </a:r>
            <a:r>
              <a:rPr lang="cs-CZ" dirty="0" err="1"/>
              <a:t>Hellénové</a:t>
            </a:r>
            <a:r>
              <a:rPr lang="cs-CZ" dirty="0"/>
              <a:t> barbary v bitvě u Platají. </a:t>
            </a:r>
            <a:endParaRPr lang="cs-CZ" dirty="0" smtClean="0"/>
          </a:p>
          <a:p>
            <a:pPr marL="457200" lvl="1" indent="0">
              <a:buNone/>
            </a:pPr>
            <a:endParaRPr lang="cs-CZ" dirty="0"/>
          </a:p>
          <a:p>
            <a:pPr marL="457200" lvl="1" indent="0">
              <a:buNone/>
            </a:pPr>
            <a:endParaRPr lang="cs-CZ" dirty="0" smtClean="0"/>
          </a:p>
          <a:p>
            <a:pPr marL="457200" lvl="1" indent="0">
              <a:buNone/>
            </a:pPr>
            <a:endParaRPr lang="cs-CZ" sz="2000" dirty="0" smtClean="0"/>
          </a:p>
          <a:p>
            <a:pPr marL="457200" lvl="1" indent="0">
              <a:buNone/>
            </a:pPr>
            <a:endParaRPr lang="cs-CZ" sz="1800" dirty="0" smtClean="0"/>
          </a:p>
          <a:p>
            <a:pPr marL="457200" lvl="1" indent="0">
              <a:buNone/>
            </a:pPr>
            <a:r>
              <a:rPr lang="cs-CZ" sz="1700" dirty="0">
                <a:effectLst>
                  <a:outerShdw blurRad="38100" dist="38100" dir="2700000" algn="tl">
                    <a:srgbClr val="000000">
                      <a:alpha val="43137"/>
                    </a:srgbClr>
                  </a:outerShdw>
                </a:effectLst>
              </a:rPr>
              <a:t>Tabulka </a:t>
            </a:r>
            <a:r>
              <a:rPr lang="cs-CZ" sz="1700" dirty="0" smtClean="0">
                <a:effectLst>
                  <a:outerShdw blurRad="38100" dist="38100" dir="2700000" algn="tl">
                    <a:srgbClr val="000000">
                      <a:alpha val="43137"/>
                    </a:srgbClr>
                  </a:outerShdw>
                </a:effectLst>
              </a:rPr>
              <a:t>ukazuje </a:t>
            </a:r>
            <a:r>
              <a:rPr lang="cs-CZ" sz="1700" dirty="0">
                <a:effectLst>
                  <a:outerShdw blurRad="38100" dist="38100" dir="2700000" algn="tl">
                    <a:srgbClr val="000000">
                      <a:alpha val="43137"/>
                    </a:srgbClr>
                  </a:outerShdw>
                </a:effectLst>
              </a:rPr>
              <a:t>vybrané nejlepší běžce této tratě do vzniku titulu </a:t>
            </a:r>
            <a:r>
              <a:rPr lang="cs-CZ" sz="1700" i="1" dirty="0" smtClean="0">
                <a:effectLst>
                  <a:outerShdw blurRad="38100" dist="38100" dir="2700000" algn="tl">
                    <a:srgbClr val="000000">
                      <a:alpha val="43137"/>
                    </a:srgbClr>
                  </a:outerShdw>
                </a:effectLst>
              </a:rPr>
              <a:t>triastés </a:t>
            </a:r>
            <a:r>
              <a:rPr lang="cs-CZ" sz="1700" dirty="0" smtClean="0">
                <a:effectLst>
                  <a:outerShdw blurRad="38100" dist="38100" dir="2700000" algn="tl">
                    <a:srgbClr val="000000">
                      <a:alpha val="43137"/>
                    </a:srgbClr>
                  </a:outerShdw>
                </a:effectLst>
              </a:rPr>
              <a:t>(</a:t>
            </a:r>
            <a:r>
              <a:rPr lang="cs-CZ" sz="1700" dirty="0" err="1" smtClean="0">
                <a:effectLst>
                  <a:outerShdw blurRad="38100" dist="38100" dir="2700000" algn="tl">
                    <a:srgbClr val="000000">
                      <a:alpha val="43137"/>
                    </a:srgbClr>
                  </a:outerShdw>
                </a:effectLst>
              </a:rPr>
              <a:t>Messénie</a:t>
            </a:r>
            <a:r>
              <a:rPr lang="cs-CZ" sz="1700" dirty="0" smtClean="0">
                <a:effectLst>
                  <a:outerShdw blurRad="38100" dist="38100" dir="2700000" algn="tl">
                    <a:srgbClr val="000000">
                      <a:alpha val="43137"/>
                    </a:srgbClr>
                  </a:outerShdw>
                </a:effectLst>
              </a:rPr>
              <a:t>-Sparta):</a:t>
            </a:r>
          </a:p>
        </p:txBody>
      </p:sp>
    </p:spTree>
    <p:extLst>
      <p:ext uri="{BB962C8B-B14F-4D97-AF65-F5344CB8AC3E}">
        <p14:creationId xmlns:p14="http://schemas.microsoft.com/office/powerpoint/2010/main" val="23710285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extLst>
              <p:ext uri="{D42A27DB-BD31-4B8C-83A1-F6EECF244321}">
                <p14:modId xmlns:p14="http://schemas.microsoft.com/office/powerpoint/2010/main" val="788327975"/>
              </p:ext>
            </p:extLst>
          </p:nvPr>
        </p:nvGraphicFramePr>
        <p:xfrm>
          <a:off x="0" y="3"/>
          <a:ext cx="9144000" cy="6833128"/>
        </p:xfrm>
        <a:graphic>
          <a:graphicData uri="http://schemas.openxmlformats.org/drawingml/2006/table">
            <a:tbl>
              <a:tblPr firstRow="1" firstCol="1" bandRow="1">
                <a:tableStyleId>{5C22544A-7EE6-4342-B048-85BDC9FD1C3A}</a:tableStyleId>
              </a:tblPr>
              <a:tblGrid>
                <a:gridCol w="2781316"/>
                <a:gridCol w="6362684"/>
              </a:tblGrid>
              <a:tr h="188637">
                <a:tc>
                  <a:txBody>
                    <a:bodyPr/>
                    <a:lstStyle/>
                    <a:p>
                      <a:pPr>
                        <a:lnSpc>
                          <a:spcPct val="115000"/>
                        </a:lnSpc>
                        <a:spcAft>
                          <a:spcPts val="0"/>
                        </a:spcAft>
                      </a:pPr>
                      <a:r>
                        <a:rPr lang="cs-CZ" sz="1050" dirty="0">
                          <a:effectLst/>
                        </a:rPr>
                        <a:t>Koroibos z Élidy</a:t>
                      </a:r>
                      <a:endParaRPr lang="cs-CZ" sz="1000" dirty="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776 př. Kr. (1.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Antimachos z Élidy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772 př. Kr. (2.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Androklos z Messénie</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768 př. Kr. (3.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Polycharés z Messénie</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764 př. Kr. (4.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Aischinés z Élidy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760 př. Kr. (5.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Oibótás z Paleia (Dymé)</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756 př. Kr. (6.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Daiklés z Messénie</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752 př. Kr. (7.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Antiklés z Messénie</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dirty="0">
                          <a:effectLst/>
                        </a:rPr>
                        <a:t>748 př. Kr. (8. OH)</a:t>
                      </a:r>
                      <a:endParaRPr lang="cs-CZ" sz="1000" dirty="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dirty="0" err="1">
                          <a:effectLst/>
                        </a:rPr>
                        <a:t>Xenodokos</a:t>
                      </a:r>
                      <a:r>
                        <a:rPr lang="cs-CZ" sz="1050" dirty="0">
                          <a:effectLst/>
                        </a:rPr>
                        <a:t> z </a:t>
                      </a:r>
                      <a:r>
                        <a:rPr lang="cs-CZ" sz="1050" dirty="0" err="1">
                          <a:effectLst/>
                        </a:rPr>
                        <a:t>Messénie</a:t>
                      </a:r>
                      <a:endParaRPr lang="cs-CZ" sz="1000" dirty="0">
                        <a:effectLst/>
                        <a:latin typeface="Calibri"/>
                        <a:ea typeface="Calibri"/>
                        <a:cs typeface="Times New Roman"/>
                      </a:endParaRPr>
                    </a:p>
                  </a:txBody>
                  <a:tcPr marL="44723" marR="44723" marT="0" marB="0"/>
                </a:tc>
                <a:tc>
                  <a:txBody>
                    <a:bodyPr/>
                    <a:lstStyle/>
                    <a:p>
                      <a:pPr>
                        <a:lnSpc>
                          <a:spcPct val="115000"/>
                        </a:lnSpc>
                        <a:spcAft>
                          <a:spcPts val="0"/>
                        </a:spcAft>
                      </a:pPr>
                      <a:r>
                        <a:rPr lang="cs-CZ" sz="1050" dirty="0">
                          <a:effectLst/>
                        </a:rPr>
                        <a:t>744 př. Kr. (9. OH)</a:t>
                      </a:r>
                      <a:endParaRPr lang="cs-CZ" sz="1000" dirty="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Dotadés z Messénie</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740 př. Kr. (10.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Leocharés z Messénie</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736 př. Kr. (11.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Oxythemis z Koroneie</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732 př. Kr. (12.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Dioklés z Korinthu</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728 př. Kr. (13.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dirty="0" err="1">
                          <a:effectLst/>
                        </a:rPr>
                        <a:t>Dasmón</a:t>
                      </a:r>
                      <a:r>
                        <a:rPr lang="cs-CZ" sz="1050" dirty="0">
                          <a:effectLst/>
                        </a:rPr>
                        <a:t> z </a:t>
                      </a:r>
                      <a:r>
                        <a:rPr lang="cs-CZ" sz="1050" dirty="0" err="1" smtClean="0">
                          <a:effectLst/>
                        </a:rPr>
                        <a:t>Korinthu</a:t>
                      </a:r>
                      <a:endParaRPr lang="cs-CZ" sz="1000" dirty="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724 př. Kr. (14.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Orsippos z Megary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720 př. Kr. (15.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Pythagoras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716 př. Kr. (16.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Athéradas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700 př. Kr. (20.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Pantaklés z Athén</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696 př. Kr. (21. OH) a 692 př. Kr. (22.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Ikaros z Hyperésie</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688 př. Kr. (23.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Kleoptolemos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684 př. Kr. (24.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Thalpis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680 př. Kr. (25.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Kallisthenés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676 př. Kr. (26.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Charmis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668 př. Kr. (28. OH)</a:t>
                      </a:r>
                      <a:endParaRPr lang="cs-CZ" sz="1000">
                        <a:effectLst/>
                        <a:latin typeface="Calibri"/>
                        <a:ea typeface="Calibri"/>
                        <a:cs typeface="Times New Roman"/>
                      </a:endParaRPr>
                    </a:p>
                  </a:txBody>
                  <a:tcPr marL="44723" marR="44723" marT="0" marB="0"/>
                </a:tc>
              </a:tr>
              <a:tr h="239731">
                <a:tc>
                  <a:txBody>
                    <a:bodyPr/>
                    <a:lstStyle/>
                    <a:p>
                      <a:pPr>
                        <a:lnSpc>
                          <a:spcPct val="115000"/>
                        </a:lnSpc>
                        <a:spcAft>
                          <a:spcPts val="0"/>
                        </a:spcAft>
                      </a:pPr>
                      <a:r>
                        <a:rPr lang="cs-CZ" sz="1050">
                          <a:effectLst/>
                        </a:rPr>
                        <a:t>Chiónis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664 př. Kr. (29. OH) + 660 př. Kr. (30. OH) + 656 př. Kr. (31. OH); zvítězil na všech těchto hrách v δρόμος i δίαυλος</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Gylis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648 př. Kr. (33.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Olyntheus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628 př. Kr. (38. OH) a 620 př. Kr. (40.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Gelón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604 př. Kr. (44.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Euryklés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dirty="0">
                          <a:effectLst/>
                        </a:rPr>
                        <a:t>592 př. Kr. (47. OH) </a:t>
                      </a:r>
                      <a:endParaRPr lang="cs-CZ" sz="1000" dirty="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Hippostratos z Krotónu</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564 př. Kr. (54. OH) a 560 př. Kr. (55.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Ladromos ze Sparty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552 př. Kr. (57.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Agatharsos z Kerkýry</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a:effectLst/>
                        </a:rPr>
                        <a:t>536 př. Kr. (61. OH)</a:t>
                      </a:r>
                      <a:endParaRPr lang="cs-CZ" sz="1000">
                        <a:effectLst/>
                        <a:latin typeface="Calibri"/>
                        <a:ea typeface="Calibri"/>
                        <a:cs typeface="Times New Roman"/>
                      </a:endParaRPr>
                    </a:p>
                  </a:txBody>
                  <a:tcPr marL="44723" marR="44723" marT="0" marB="0"/>
                </a:tc>
              </a:tr>
              <a:tr h="213492">
                <a:tc>
                  <a:txBody>
                    <a:bodyPr/>
                    <a:lstStyle/>
                    <a:p>
                      <a:pPr>
                        <a:lnSpc>
                          <a:spcPct val="115000"/>
                        </a:lnSpc>
                        <a:spcAft>
                          <a:spcPts val="0"/>
                        </a:spcAft>
                      </a:pPr>
                      <a:r>
                        <a:rPr lang="cs-CZ" sz="1050">
                          <a:effectLst/>
                        </a:rPr>
                        <a:t>Anochos z Tarentu</a:t>
                      </a:r>
                      <a:endParaRPr lang="cs-CZ" sz="1000">
                        <a:effectLst/>
                        <a:latin typeface="Calibri"/>
                        <a:ea typeface="Calibri"/>
                        <a:cs typeface="Times New Roman"/>
                      </a:endParaRPr>
                    </a:p>
                  </a:txBody>
                  <a:tcPr marL="44723" marR="44723" marT="0" marB="0"/>
                </a:tc>
                <a:tc>
                  <a:txBody>
                    <a:bodyPr/>
                    <a:lstStyle/>
                    <a:p>
                      <a:pPr>
                        <a:lnSpc>
                          <a:spcPct val="115000"/>
                        </a:lnSpc>
                        <a:spcAft>
                          <a:spcPts val="0"/>
                        </a:spcAft>
                      </a:pPr>
                      <a:r>
                        <a:rPr lang="cs-CZ" sz="1050" dirty="0">
                          <a:effectLst/>
                        </a:rPr>
                        <a:t>520 př. Kr. (65. OH); vítěz </a:t>
                      </a:r>
                      <a:r>
                        <a:rPr lang="cs-CZ" sz="1050" dirty="0" err="1">
                          <a:effectLst/>
                        </a:rPr>
                        <a:t>δρόμος</a:t>
                      </a:r>
                      <a:r>
                        <a:rPr lang="cs-CZ" sz="1050" dirty="0">
                          <a:effectLst/>
                        </a:rPr>
                        <a:t> a </a:t>
                      </a:r>
                      <a:r>
                        <a:rPr lang="cs-CZ" sz="1050" dirty="0" err="1">
                          <a:effectLst/>
                        </a:rPr>
                        <a:t>δί</a:t>
                      </a:r>
                      <a:r>
                        <a:rPr lang="cs-CZ" sz="1050" dirty="0">
                          <a:effectLst/>
                        </a:rPr>
                        <a:t>αυλος</a:t>
                      </a:r>
                      <a:endParaRPr lang="cs-CZ" sz="1000" dirty="0">
                        <a:effectLst/>
                        <a:latin typeface="Calibri"/>
                        <a:ea typeface="Calibri"/>
                        <a:cs typeface="Times New Roman"/>
                      </a:endParaRPr>
                    </a:p>
                  </a:txBody>
                  <a:tcPr marL="44723" marR="44723" marT="0" marB="0"/>
                </a:tc>
              </a:tr>
            </a:tbl>
          </a:graphicData>
        </a:graphic>
      </p:graphicFrame>
      <p:sp>
        <p:nvSpPr>
          <p:cNvPr id="5" name="Rectangle 1"/>
          <p:cNvSpPr>
            <a:spLocks noChangeArrowheads="1"/>
          </p:cNvSpPr>
          <p:nvPr/>
        </p:nvSpPr>
        <p:spPr bwMode="auto">
          <a:xfrm>
            <a:off x="2665413" y="1549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chemeClr val="tx1"/>
                </a:solidFill>
                <a:effectLst/>
                <a:latin typeface="Arial" pitchFamily="34" charset="0"/>
                <a:cs typeface="Arial" pitchFamily="34" charset="0"/>
              </a:rPr>
              <a:t/>
            </a:r>
            <a:br>
              <a:rPr kumimoji="0" lang="cs-CZ" altLang="cs-CZ" sz="1800" b="0" i="0" u="none" strike="noStrike" cap="none" normalizeH="0" baseline="0" smtClean="0">
                <a:ln>
                  <a:noFill/>
                </a:ln>
                <a:solidFill>
                  <a:schemeClr val="tx1"/>
                </a:solidFill>
                <a:effectLst/>
                <a:latin typeface="Arial" pitchFamily="34" charset="0"/>
                <a:cs typeface="Arial" pitchFamily="34" charset="0"/>
              </a:rPr>
            </a:br>
            <a:endParaRPr kumimoji="0" lang="cs-CZ" altLang="cs-CZ"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7343326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1080120"/>
          </a:xfrm>
        </p:spPr>
        <p:txBody>
          <a:bodyPr/>
          <a:lstStyle/>
          <a:p>
            <a:r>
              <a:rPr lang="cs-CZ" dirty="0"/>
              <a:t>„nejlepší z Řeků“ </a:t>
            </a:r>
          </a:p>
        </p:txBody>
      </p:sp>
      <p:sp>
        <p:nvSpPr>
          <p:cNvPr id="3" name="Zástupný symbol pro obsah 2"/>
          <p:cNvSpPr>
            <a:spLocks noGrp="1"/>
          </p:cNvSpPr>
          <p:nvPr>
            <p:ph idx="1"/>
          </p:nvPr>
        </p:nvSpPr>
        <p:spPr>
          <a:xfrm>
            <a:off x="0" y="1124744"/>
            <a:ext cx="9144000" cy="5733256"/>
          </a:xfrm>
        </p:spPr>
        <p:txBody>
          <a:bodyPr>
            <a:normAutofit fontScale="92500" lnSpcReduction="10000"/>
          </a:bodyPr>
          <a:lstStyle/>
          <a:p>
            <a:r>
              <a:rPr lang="cs-CZ" sz="3500" dirty="0" smtClean="0"/>
              <a:t>vítěz </a:t>
            </a:r>
            <a:r>
              <a:rPr lang="cs-CZ" sz="3500" dirty="0"/>
              <a:t>v </a:t>
            </a:r>
            <a:r>
              <a:rPr lang="cs-CZ" sz="3500" i="1" dirty="0" smtClean="0"/>
              <a:t>ὁπ</a:t>
            </a:r>
            <a:r>
              <a:rPr lang="cs-CZ" sz="3500" i="1" dirty="0" err="1" smtClean="0"/>
              <a:t>λείτης</a:t>
            </a:r>
            <a:endParaRPr lang="cs-CZ" sz="3500" i="1" dirty="0" smtClean="0"/>
          </a:p>
          <a:p>
            <a:r>
              <a:rPr lang="cs-CZ" sz="3500" dirty="0" smtClean="0"/>
              <a:t>Významnost v politicko-vojenské </a:t>
            </a:r>
            <a:r>
              <a:rPr lang="cs-CZ" sz="3500" dirty="0"/>
              <a:t>rovině</a:t>
            </a:r>
            <a:endParaRPr lang="cs-CZ" sz="3500" i="1" dirty="0"/>
          </a:p>
          <a:p>
            <a:endParaRPr lang="cs-CZ" sz="3500" i="1" dirty="0" smtClean="0"/>
          </a:p>
          <a:p>
            <a:endParaRPr lang="cs-CZ" i="1" dirty="0"/>
          </a:p>
          <a:p>
            <a:endParaRPr lang="cs-CZ" i="1" dirty="0" smtClean="0"/>
          </a:p>
          <a:p>
            <a:endParaRPr lang="cs-CZ" i="1" dirty="0"/>
          </a:p>
          <a:p>
            <a:endParaRPr lang="cs-CZ" i="1" dirty="0" smtClean="0"/>
          </a:p>
          <a:p>
            <a:endParaRPr lang="cs-CZ" i="1" dirty="0" smtClean="0"/>
          </a:p>
          <a:p>
            <a:endParaRPr lang="cs-CZ" i="1" dirty="0" smtClean="0"/>
          </a:p>
          <a:p>
            <a:endParaRPr lang="cs-CZ" i="1" dirty="0" smtClean="0"/>
          </a:p>
          <a:p>
            <a:pPr marL="0" indent="0">
              <a:buNone/>
            </a:pPr>
            <a:r>
              <a:rPr lang="cs-CZ" sz="2000" i="1" dirty="0" err="1">
                <a:effectLst>
                  <a:outerShdw blurRad="38100" dist="38100" dir="2700000" algn="tl">
                    <a:srgbClr val="000000">
                      <a:alpha val="43137"/>
                    </a:srgbClr>
                  </a:outerShdw>
                </a:effectLst>
              </a:rPr>
              <a:t>ἀθλετ</a:t>
            </a:r>
            <a:r>
              <a:rPr lang="cs-CZ" sz="2000" i="1" dirty="0">
                <a:effectLst>
                  <a:outerShdw blurRad="38100" dist="38100" dir="2700000" algn="tl">
                    <a:srgbClr val="000000">
                      <a:alpha val="43137"/>
                    </a:srgbClr>
                  </a:outerShdw>
                </a:effectLst>
              </a:rPr>
              <a:t>αι</a:t>
            </a:r>
            <a:r>
              <a:rPr lang="cs-CZ" sz="2000" dirty="0">
                <a:effectLst>
                  <a:outerShdw blurRad="38100" dist="38100" dir="2700000" algn="tl">
                    <a:srgbClr val="000000">
                      <a:alpha val="43137"/>
                    </a:srgbClr>
                  </a:outerShdw>
                </a:effectLst>
              </a:rPr>
              <a:t>, kteří měli právo zváti se „nejlepšími z Řeků“ </a:t>
            </a:r>
            <a:r>
              <a:rPr lang="cs-CZ" sz="2000" dirty="0" smtClean="0">
                <a:effectLst>
                  <a:outerShdw blurRad="38100" dist="38100" dir="2700000" algn="tl">
                    <a:srgbClr val="000000">
                      <a:alpha val="43137"/>
                    </a:srgbClr>
                  </a:outerShdw>
                </a:effectLst>
              </a:rPr>
              <a:t>mimo držitele </a:t>
            </a:r>
            <a:r>
              <a:rPr lang="cs-CZ" sz="2000" dirty="0">
                <a:effectLst>
                  <a:outerShdw blurRad="38100" dist="38100" dir="2700000" algn="tl">
                    <a:srgbClr val="000000">
                      <a:alpha val="43137"/>
                    </a:srgbClr>
                  </a:outerShdw>
                </a:effectLst>
              </a:rPr>
              <a:t>titulu </a:t>
            </a:r>
            <a:r>
              <a:rPr lang="cs-CZ" sz="2000" i="1" dirty="0">
                <a:effectLst>
                  <a:outerShdw blurRad="38100" dist="38100" dir="2700000" algn="tl">
                    <a:srgbClr val="000000">
                      <a:alpha val="43137"/>
                    </a:srgbClr>
                  </a:outerShdw>
                </a:effectLst>
              </a:rPr>
              <a:t>τριαστής</a:t>
            </a:r>
            <a:r>
              <a:rPr lang="cs-CZ" sz="2000" dirty="0">
                <a:effectLst>
                  <a:outerShdw blurRad="38100" dist="38100" dir="2700000" algn="tl">
                    <a:srgbClr val="000000">
                      <a:alpha val="43137"/>
                    </a:srgbClr>
                  </a:outerShdw>
                </a:effectLst>
              </a:rPr>
              <a:t> </a:t>
            </a:r>
          </a:p>
        </p:txBody>
      </p:sp>
      <p:pic>
        <p:nvPicPr>
          <p:cNvPr id="10242" name="Picture 2" descr="C:\!Aktuální\Antický sport a má výuka dějin starověkého sportu\Antický sport\rigo - obr\j\miller33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5042" y="2204864"/>
            <a:ext cx="4777755" cy="3845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1370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extLst>
              <p:ext uri="{D42A27DB-BD31-4B8C-83A1-F6EECF244321}">
                <p14:modId xmlns:p14="http://schemas.microsoft.com/office/powerpoint/2010/main" val="1395087227"/>
              </p:ext>
            </p:extLst>
          </p:nvPr>
        </p:nvGraphicFramePr>
        <p:xfrm>
          <a:off x="0" y="0"/>
          <a:ext cx="9144000" cy="6858002"/>
        </p:xfrm>
        <a:graphic>
          <a:graphicData uri="http://schemas.openxmlformats.org/drawingml/2006/table">
            <a:tbl>
              <a:tblPr firstRow="1" firstCol="1" bandRow="1">
                <a:tableStyleId>{5C22544A-7EE6-4342-B048-85BDC9FD1C3A}</a:tableStyleId>
              </a:tblPr>
              <a:tblGrid>
                <a:gridCol w="3203179"/>
                <a:gridCol w="5940821"/>
              </a:tblGrid>
              <a:tr h="1714500">
                <a:tc>
                  <a:txBody>
                    <a:bodyPr/>
                    <a:lstStyle/>
                    <a:p>
                      <a:pPr>
                        <a:spcAft>
                          <a:spcPts val="0"/>
                        </a:spcAft>
                      </a:pPr>
                      <a:r>
                        <a:rPr lang="cs-CZ" sz="2400" dirty="0" err="1">
                          <a:effectLst/>
                        </a:rPr>
                        <a:t>Dámaretos</a:t>
                      </a:r>
                      <a:r>
                        <a:rPr lang="cs-CZ" sz="2400" dirty="0">
                          <a:effectLst/>
                        </a:rPr>
                        <a:t> z </a:t>
                      </a:r>
                      <a:r>
                        <a:rPr lang="cs-CZ" sz="2400" dirty="0" err="1">
                          <a:effectLst/>
                        </a:rPr>
                        <a:t>Héraionu</a:t>
                      </a:r>
                      <a:endParaRPr lang="cs-CZ" sz="2000" dirty="0">
                        <a:effectLst/>
                        <a:latin typeface="Calibri"/>
                        <a:ea typeface="Calibri"/>
                        <a:cs typeface="Times New Roman"/>
                      </a:endParaRPr>
                    </a:p>
                  </a:txBody>
                  <a:tcPr marL="68580" marR="68580" marT="0" marB="0"/>
                </a:tc>
                <a:tc>
                  <a:txBody>
                    <a:bodyPr/>
                    <a:lstStyle/>
                    <a:p>
                      <a:pPr>
                        <a:spcAft>
                          <a:spcPts val="0"/>
                        </a:spcAft>
                      </a:pPr>
                      <a:r>
                        <a:rPr lang="cs-CZ" sz="2400">
                          <a:effectLst/>
                        </a:rPr>
                        <a:t>520 př. Kr., 516 př. Kr. (65., 66. OH); první vítěz této disciplíny</a:t>
                      </a:r>
                      <a:endParaRPr lang="cs-CZ" sz="2000">
                        <a:effectLst/>
                        <a:latin typeface="Calibri"/>
                        <a:ea typeface="Calibri"/>
                        <a:cs typeface="Times New Roman"/>
                      </a:endParaRPr>
                    </a:p>
                  </a:txBody>
                  <a:tcPr marL="68580" marR="68580" marT="0" marB="0"/>
                </a:tc>
              </a:tr>
              <a:tr h="1714500">
                <a:tc>
                  <a:txBody>
                    <a:bodyPr/>
                    <a:lstStyle/>
                    <a:p>
                      <a:pPr>
                        <a:spcAft>
                          <a:spcPts val="0"/>
                        </a:spcAft>
                      </a:pPr>
                      <a:r>
                        <a:rPr lang="cs-CZ" sz="2400" dirty="0" err="1">
                          <a:effectLst/>
                        </a:rPr>
                        <a:t>Frikios</a:t>
                      </a:r>
                      <a:r>
                        <a:rPr lang="cs-CZ" sz="2400" dirty="0">
                          <a:effectLst/>
                        </a:rPr>
                        <a:t> z </a:t>
                      </a:r>
                      <a:r>
                        <a:rPr lang="cs-CZ" sz="2400" dirty="0" err="1">
                          <a:effectLst/>
                        </a:rPr>
                        <a:t>Thessálie</a:t>
                      </a:r>
                      <a:endParaRPr lang="cs-CZ" sz="2000" dirty="0">
                        <a:effectLst/>
                        <a:latin typeface="Calibri"/>
                        <a:ea typeface="Calibri"/>
                        <a:cs typeface="Times New Roman"/>
                      </a:endParaRPr>
                    </a:p>
                  </a:txBody>
                  <a:tcPr marL="68580" marR="68580" marT="0" marB="0"/>
                </a:tc>
                <a:tc>
                  <a:txBody>
                    <a:bodyPr/>
                    <a:lstStyle/>
                    <a:p>
                      <a:pPr>
                        <a:spcAft>
                          <a:spcPts val="0"/>
                        </a:spcAft>
                      </a:pPr>
                      <a:r>
                        <a:rPr lang="cs-CZ" sz="2400">
                          <a:effectLst/>
                        </a:rPr>
                        <a:t>508 př. Kr. + některé další hry, nejspíše hned ty následující z roku 504 př. Kr. (68., 69. OH)</a:t>
                      </a:r>
                      <a:endParaRPr lang="cs-CZ" sz="2000">
                        <a:effectLst/>
                        <a:latin typeface="Calibri"/>
                        <a:ea typeface="Calibri"/>
                        <a:cs typeface="Times New Roman"/>
                      </a:endParaRPr>
                    </a:p>
                  </a:txBody>
                  <a:tcPr marL="68580" marR="68580" marT="0" marB="0"/>
                </a:tc>
              </a:tr>
              <a:tr h="857251">
                <a:tc>
                  <a:txBody>
                    <a:bodyPr/>
                    <a:lstStyle/>
                    <a:p>
                      <a:pPr>
                        <a:spcAft>
                          <a:spcPts val="0"/>
                        </a:spcAft>
                      </a:pPr>
                      <a:r>
                        <a:rPr lang="cs-CZ" sz="2400">
                          <a:effectLst/>
                        </a:rPr>
                        <a:t>Lycos z Thesálie </a:t>
                      </a:r>
                      <a:endParaRPr lang="cs-CZ" sz="2000">
                        <a:effectLst/>
                        <a:latin typeface="Calibri"/>
                        <a:ea typeface="Calibri"/>
                        <a:cs typeface="Times New Roman"/>
                      </a:endParaRPr>
                    </a:p>
                  </a:txBody>
                  <a:tcPr marL="68580" marR="68580" marT="0" marB="0"/>
                </a:tc>
                <a:tc>
                  <a:txBody>
                    <a:bodyPr/>
                    <a:lstStyle/>
                    <a:p>
                      <a:pPr>
                        <a:spcAft>
                          <a:spcPts val="0"/>
                        </a:spcAft>
                      </a:pPr>
                      <a:r>
                        <a:rPr lang="cs-CZ" sz="2400">
                          <a:effectLst/>
                        </a:rPr>
                        <a:t>452 př. Kr. (82. OH)</a:t>
                      </a:r>
                      <a:endParaRPr lang="cs-CZ" sz="2000">
                        <a:effectLst/>
                        <a:latin typeface="Calibri"/>
                        <a:ea typeface="Calibri"/>
                        <a:cs typeface="Times New Roman"/>
                      </a:endParaRPr>
                    </a:p>
                  </a:txBody>
                  <a:tcPr marL="68580" marR="68580" marT="0" marB="0"/>
                </a:tc>
              </a:tr>
              <a:tr h="857251">
                <a:tc>
                  <a:txBody>
                    <a:bodyPr/>
                    <a:lstStyle/>
                    <a:p>
                      <a:pPr>
                        <a:spcAft>
                          <a:spcPts val="0"/>
                        </a:spcAft>
                      </a:pPr>
                      <a:r>
                        <a:rPr lang="cs-CZ" sz="2400">
                          <a:effectLst/>
                        </a:rPr>
                        <a:t>Lyceinos z L?</a:t>
                      </a:r>
                      <a:endParaRPr lang="cs-CZ" sz="2000">
                        <a:effectLst/>
                        <a:latin typeface="Calibri"/>
                        <a:ea typeface="Calibri"/>
                        <a:cs typeface="Times New Roman"/>
                      </a:endParaRPr>
                    </a:p>
                  </a:txBody>
                  <a:tcPr marL="68580" marR="68580" marT="0" marB="0"/>
                </a:tc>
                <a:tc>
                  <a:txBody>
                    <a:bodyPr/>
                    <a:lstStyle/>
                    <a:p>
                      <a:pPr>
                        <a:spcAft>
                          <a:spcPts val="0"/>
                        </a:spcAft>
                      </a:pPr>
                      <a:r>
                        <a:rPr lang="cs-CZ" sz="2400">
                          <a:effectLst/>
                        </a:rPr>
                        <a:t>448 př. Kr. (83. OH)</a:t>
                      </a:r>
                      <a:endParaRPr lang="cs-CZ" sz="2000">
                        <a:effectLst/>
                        <a:latin typeface="Calibri"/>
                        <a:ea typeface="Calibri"/>
                        <a:cs typeface="Times New Roman"/>
                      </a:endParaRPr>
                    </a:p>
                  </a:txBody>
                  <a:tcPr marL="68580" marR="68580" marT="0" marB="0"/>
                </a:tc>
              </a:tr>
              <a:tr h="1714500">
                <a:tc>
                  <a:txBody>
                    <a:bodyPr/>
                    <a:lstStyle/>
                    <a:p>
                      <a:pPr>
                        <a:spcAft>
                          <a:spcPts val="0"/>
                        </a:spcAft>
                      </a:pPr>
                      <a:r>
                        <a:rPr lang="cs-CZ" sz="2400">
                          <a:effectLst/>
                        </a:rPr>
                        <a:t>Mnésibúlos z Elateie</a:t>
                      </a:r>
                      <a:endParaRPr lang="cs-CZ" sz="2000">
                        <a:effectLst/>
                        <a:latin typeface="Calibri"/>
                        <a:ea typeface="Calibri"/>
                        <a:cs typeface="Times New Roman"/>
                      </a:endParaRPr>
                    </a:p>
                  </a:txBody>
                  <a:tcPr marL="68580" marR="68580" marT="0" marB="0"/>
                </a:tc>
                <a:tc>
                  <a:txBody>
                    <a:bodyPr/>
                    <a:lstStyle/>
                    <a:p>
                      <a:pPr>
                        <a:spcAft>
                          <a:spcPts val="0"/>
                        </a:spcAft>
                      </a:pPr>
                      <a:r>
                        <a:rPr lang="cs-CZ" sz="2400" dirty="0">
                          <a:effectLst/>
                        </a:rPr>
                        <a:t>161 po Kr. (235. OH); vítěz </a:t>
                      </a:r>
                      <a:r>
                        <a:rPr lang="cs-CZ" sz="2400" dirty="0" err="1">
                          <a:effectLst/>
                        </a:rPr>
                        <a:t>δρόμος</a:t>
                      </a:r>
                      <a:r>
                        <a:rPr lang="cs-CZ" sz="2400" dirty="0">
                          <a:effectLst/>
                        </a:rPr>
                        <a:t> a ὁπ</a:t>
                      </a:r>
                      <a:r>
                        <a:rPr lang="cs-CZ" sz="2400" dirty="0" err="1">
                          <a:effectLst/>
                        </a:rPr>
                        <a:t>λείτης</a:t>
                      </a:r>
                      <a:r>
                        <a:rPr lang="cs-CZ" sz="2400" dirty="0">
                          <a:effectLst/>
                        </a:rPr>
                        <a:t>  (poslední známý vítěz této disciplíny) </a:t>
                      </a:r>
                      <a:endParaRPr lang="cs-CZ" sz="20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41042032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098" name="Picture 2" descr="C:\Users\Jiří\Desktop\pict_md_dnBdYHFnYWU1PTwyOithYXZjY2VxKDliemNoNGZvb2lORw1TRl9FRV5ITQQfFRoJQ0dLQQkBAA4OF01YS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9" y="91186"/>
            <a:ext cx="9165879" cy="6650182"/>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8172400" y="292507"/>
            <a:ext cx="796401" cy="646331"/>
          </a:xfrm>
          <a:prstGeom prst="rect">
            <a:avLst/>
          </a:prstGeom>
          <a:noFill/>
        </p:spPr>
        <p:txBody>
          <a:bodyPr wrap="square" rtlCol="0">
            <a:spAutoFit/>
          </a:bodyPr>
          <a:lstStyle/>
          <a:p>
            <a:pPr algn="ctr"/>
            <a:r>
              <a:rPr lang="cs-CZ" sz="3600" b="1" dirty="0" smtClean="0">
                <a:effectLst>
                  <a:outerShdw blurRad="38100" dist="38100" dir="2700000" algn="tl">
                    <a:srgbClr val="000000">
                      <a:alpha val="43137"/>
                    </a:srgbClr>
                  </a:outerShdw>
                </a:effectLst>
                <a:sym typeface="Wingdings" panose="05000000000000000000" pitchFamily="2" charset="2"/>
              </a:rPr>
              <a:t></a:t>
            </a:r>
            <a:endParaRPr lang="cs-CZ"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340542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266"/>
            <a:ext cx="8229600" cy="1143000"/>
          </a:xfrm>
        </p:spPr>
        <p:txBody>
          <a:bodyPr/>
          <a:lstStyle/>
          <a:p>
            <a:r>
              <a:rPr lang="cs-CZ" b="1" i="1" dirty="0" err="1"/>
              <a:t>τρι</a:t>
            </a:r>
            <a:r>
              <a:rPr lang="cs-CZ" b="1" i="1" dirty="0"/>
              <a:t>αστής</a:t>
            </a:r>
            <a:endParaRPr lang="cs-CZ" b="1" dirty="0"/>
          </a:p>
        </p:txBody>
      </p:sp>
      <p:sp>
        <p:nvSpPr>
          <p:cNvPr id="3" name="Zástupný symbol pro obsah 2"/>
          <p:cNvSpPr>
            <a:spLocks noGrp="1"/>
          </p:cNvSpPr>
          <p:nvPr>
            <p:ph idx="1"/>
          </p:nvPr>
        </p:nvSpPr>
        <p:spPr>
          <a:xfrm>
            <a:off x="467544" y="1196752"/>
            <a:ext cx="8229600" cy="2304257"/>
          </a:xfrm>
        </p:spPr>
        <p:txBody>
          <a:bodyPr/>
          <a:lstStyle/>
          <a:p>
            <a:r>
              <a:rPr lang="cs-CZ" dirty="0" smtClean="0"/>
              <a:t>Vítěz 3 běžeckých disciplín, zpravidla </a:t>
            </a:r>
            <a:r>
              <a:rPr lang="cs-CZ" i="1" dirty="0" err="1" smtClean="0"/>
              <a:t>δρόμος</a:t>
            </a:r>
            <a:r>
              <a:rPr lang="cs-CZ" dirty="0"/>
              <a:t>, </a:t>
            </a:r>
            <a:r>
              <a:rPr lang="cs-CZ" i="1" dirty="0" err="1"/>
              <a:t>δί</a:t>
            </a:r>
            <a:r>
              <a:rPr lang="cs-CZ" i="1" dirty="0"/>
              <a:t>αυλος</a:t>
            </a:r>
            <a:r>
              <a:rPr lang="cs-CZ" dirty="0"/>
              <a:t> a </a:t>
            </a:r>
            <a:r>
              <a:rPr lang="cs-CZ" i="1" dirty="0"/>
              <a:t>ὁπλείτης</a:t>
            </a:r>
            <a:r>
              <a:rPr lang="cs-CZ" dirty="0"/>
              <a:t>, na týchž hrách v Olympii </a:t>
            </a:r>
            <a:r>
              <a:rPr lang="cs-CZ" dirty="0" smtClean="0"/>
              <a:t>(odběhaných </a:t>
            </a:r>
            <a:r>
              <a:rPr lang="cs-CZ" dirty="0"/>
              <a:t>v jeden den </a:t>
            </a:r>
            <a:r>
              <a:rPr lang="cs-CZ" dirty="0" smtClean="0"/>
              <a:t>– rozběhy </a:t>
            </a:r>
            <a:r>
              <a:rPr lang="cs-CZ" dirty="0"/>
              <a:t>i finále</a:t>
            </a:r>
            <a:r>
              <a:rPr lang="cs-CZ" dirty="0" smtClean="0"/>
              <a:t>!)</a:t>
            </a:r>
            <a:endParaRPr lang="cs-CZ" dirty="0"/>
          </a:p>
        </p:txBody>
      </p:sp>
      <p:pic>
        <p:nvPicPr>
          <p:cNvPr id="13314" name="Picture 2" descr="C:\!Aktuální\Antický sport a má výuka dějin starověkého sportu\Antický sport\rigo - obr\j\sabl-ookř176XXV.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2852936"/>
            <a:ext cx="4320480" cy="3722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032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1405989988"/>
              </p:ext>
            </p:extLst>
          </p:nvPr>
        </p:nvGraphicFramePr>
        <p:xfrm>
          <a:off x="0" y="-1"/>
          <a:ext cx="9144000" cy="6858000"/>
        </p:xfrm>
        <a:graphic>
          <a:graphicData uri="http://schemas.openxmlformats.org/drawingml/2006/table">
            <a:tbl>
              <a:tblPr firstRow="1" firstCol="1" bandRow="1">
                <a:tableStyleId>{5C22544A-7EE6-4342-B048-85BDC9FD1C3A}</a:tableStyleId>
              </a:tblPr>
              <a:tblGrid>
                <a:gridCol w="3906945"/>
                <a:gridCol w="5237055"/>
              </a:tblGrid>
              <a:tr h="295602">
                <a:tc>
                  <a:txBody>
                    <a:bodyPr/>
                    <a:lstStyle/>
                    <a:p>
                      <a:pPr>
                        <a:lnSpc>
                          <a:spcPct val="115000"/>
                        </a:lnSpc>
                        <a:spcAft>
                          <a:spcPts val="0"/>
                        </a:spcAft>
                      </a:pPr>
                      <a:r>
                        <a:rPr lang="cs-CZ" sz="1400" dirty="0" err="1">
                          <a:effectLst/>
                        </a:rPr>
                        <a:t>Fanás</a:t>
                      </a:r>
                      <a:r>
                        <a:rPr lang="cs-CZ" sz="1400" dirty="0">
                          <a:effectLst/>
                        </a:rPr>
                        <a:t> z </a:t>
                      </a:r>
                      <a:r>
                        <a:rPr lang="cs-CZ" sz="1400" dirty="0" err="1">
                          <a:effectLst/>
                        </a:rPr>
                        <a:t>Pellény</a:t>
                      </a:r>
                      <a:endParaRPr lang="cs-CZ" sz="1200" dirty="0">
                        <a:effectLst/>
                        <a:latin typeface="Calibri"/>
                        <a:ea typeface="Calibri"/>
                        <a:cs typeface="Times New Roman"/>
                      </a:endParaRPr>
                    </a:p>
                  </a:txBody>
                  <a:tcPr marL="59034" marR="59034" marT="0" marB="0"/>
                </a:tc>
                <a:tc>
                  <a:txBody>
                    <a:bodyPr/>
                    <a:lstStyle/>
                    <a:p>
                      <a:pPr>
                        <a:lnSpc>
                          <a:spcPct val="115000"/>
                        </a:lnSpc>
                        <a:spcAft>
                          <a:spcPts val="0"/>
                        </a:spcAft>
                      </a:pPr>
                      <a:r>
                        <a:rPr lang="cs-CZ" sz="1400">
                          <a:effectLst/>
                        </a:rPr>
                        <a:t>512 př. Kr. (67. OH)</a:t>
                      </a:r>
                      <a:endParaRPr lang="cs-CZ" sz="1200">
                        <a:effectLst/>
                        <a:latin typeface="Calibri"/>
                        <a:ea typeface="Calibri"/>
                        <a:cs typeface="Times New Roman"/>
                      </a:endParaRPr>
                    </a:p>
                  </a:txBody>
                  <a:tcPr marL="59034" marR="59034" marT="0" marB="0"/>
                </a:tc>
              </a:tr>
              <a:tr h="1537159">
                <a:tc>
                  <a:txBody>
                    <a:bodyPr/>
                    <a:lstStyle/>
                    <a:p>
                      <a:pPr>
                        <a:lnSpc>
                          <a:spcPct val="115000"/>
                        </a:lnSpc>
                        <a:spcAft>
                          <a:spcPts val="0"/>
                        </a:spcAft>
                      </a:pPr>
                      <a:r>
                        <a:rPr lang="cs-CZ" sz="1400" dirty="0" err="1">
                          <a:effectLst/>
                        </a:rPr>
                        <a:t>Astylos</a:t>
                      </a:r>
                      <a:r>
                        <a:rPr lang="cs-CZ" sz="1400" dirty="0">
                          <a:effectLst/>
                        </a:rPr>
                        <a:t> z </a:t>
                      </a:r>
                      <a:r>
                        <a:rPr lang="cs-CZ" sz="1400" dirty="0" err="1">
                          <a:effectLst/>
                        </a:rPr>
                        <a:t>Krotónu</a:t>
                      </a:r>
                      <a:r>
                        <a:rPr lang="cs-CZ" sz="1400" dirty="0">
                          <a:effectLst/>
                        </a:rPr>
                        <a:t>, později </a:t>
                      </a:r>
                      <a:r>
                        <a:rPr lang="cs-CZ" sz="1400" dirty="0" err="1">
                          <a:effectLst/>
                        </a:rPr>
                        <a:t>Syrakús</a:t>
                      </a:r>
                      <a:endParaRPr lang="cs-CZ" sz="1200" dirty="0">
                        <a:effectLst/>
                        <a:latin typeface="Calibri"/>
                        <a:ea typeface="Calibri"/>
                        <a:cs typeface="Times New Roman"/>
                      </a:endParaRPr>
                    </a:p>
                  </a:txBody>
                  <a:tcPr marL="59034" marR="59034" marT="0" marB="0"/>
                </a:tc>
                <a:tc>
                  <a:txBody>
                    <a:bodyPr/>
                    <a:lstStyle/>
                    <a:p>
                      <a:pPr>
                        <a:lnSpc>
                          <a:spcPct val="115000"/>
                        </a:lnSpc>
                        <a:spcAft>
                          <a:spcPts val="0"/>
                        </a:spcAft>
                      </a:pPr>
                      <a:r>
                        <a:rPr lang="cs-CZ" sz="1400" dirty="0">
                          <a:effectLst/>
                        </a:rPr>
                        <a:t>480 př. Kr. (75. OH) – jeho vítězství v ὁπ</a:t>
                      </a:r>
                      <a:r>
                        <a:rPr lang="cs-CZ" sz="1400" dirty="0" err="1">
                          <a:effectLst/>
                        </a:rPr>
                        <a:t>λείτης</a:t>
                      </a:r>
                      <a:r>
                        <a:rPr lang="cs-CZ" sz="1400" dirty="0">
                          <a:effectLst/>
                        </a:rPr>
                        <a:t> na těchto hrách, a tak i zisk titulu </a:t>
                      </a:r>
                      <a:r>
                        <a:rPr lang="cs-CZ" sz="1400" dirty="0" err="1">
                          <a:effectLst/>
                        </a:rPr>
                        <a:t>τρι</a:t>
                      </a:r>
                      <a:r>
                        <a:rPr lang="cs-CZ" sz="1400" dirty="0">
                          <a:effectLst/>
                        </a:rPr>
                        <a:t>αστής není jisté, sice jej potvrzuje Papyrus Oxyrrhynchus, ale v tomto je tento zdroj jediný a mohlo jít o omyl či záměnu disciplín; mimo zmíněné hry zvítězil Astylos ještě v δρόμος a δίαυλος v letech 488 př. Kr. a 484 př. Kr. (73. a 74. OH)</a:t>
                      </a:r>
                      <a:endParaRPr lang="cs-CZ" sz="1200" dirty="0">
                        <a:effectLst/>
                        <a:latin typeface="Calibri"/>
                        <a:ea typeface="Calibri"/>
                        <a:cs typeface="Times New Roman"/>
                      </a:endParaRPr>
                    </a:p>
                  </a:txBody>
                  <a:tcPr marL="59034" marR="59034" marT="0" marB="0"/>
                </a:tc>
              </a:tr>
              <a:tr h="1478012">
                <a:tc>
                  <a:txBody>
                    <a:bodyPr/>
                    <a:lstStyle/>
                    <a:p>
                      <a:pPr>
                        <a:lnSpc>
                          <a:spcPct val="115000"/>
                        </a:lnSpc>
                        <a:spcAft>
                          <a:spcPts val="0"/>
                        </a:spcAft>
                      </a:pPr>
                      <a:r>
                        <a:rPr lang="cs-CZ" sz="1400" dirty="0">
                          <a:effectLst/>
                        </a:rPr>
                        <a:t>Leónidás z Rhodu</a:t>
                      </a:r>
                      <a:endParaRPr lang="cs-CZ" sz="1200" dirty="0">
                        <a:effectLst/>
                        <a:latin typeface="Calibri"/>
                        <a:ea typeface="Calibri"/>
                        <a:cs typeface="Times New Roman"/>
                      </a:endParaRPr>
                    </a:p>
                  </a:txBody>
                  <a:tcPr marL="59034" marR="59034" marT="0" marB="0"/>
                </a:tc>
                <a:tc>
                  <a:txBody>
                    <a:bodyPr/>
                    <a:lstStyle/>
                    <a:p>
                      <a:pPr>
                        <a:lnSpc>
                          <a:spcPct val="115000"/>
                        </a:lnSpc>
                        <a:spcAft>
                          <a:spcPts val="0"/>
                        </a:spcAft>
                      </a:pPr>
                      <a:r>
                        <a:rPr lang="cs-CZ" sz="1400" dirty="0">
                          <a:effectLst/>
                        </a:rPr>
                        <a:t>164 př. Kr., 160 př. Kr., 156 př. Kr., 152 př. Kr. (154., 155., 156. 157. OH); čtyřnásobný držitel titulu </a:t>
                      </a:r>
                      <a:r>
                        <a:rPr lang="cs-CZ" sz="1400" dirty="0" err="1">
                          <a:effectLst/>
                        </a:rPr>
                        <a:t>τρι</a:t>
                      </a:r>
                      <a:r>
                        <a:rPr lang="cs-CZ" sz="1400" dirty="0">
                          <a:effectLst/>
                        </a:rPr>
                        <a:t>αστής (neporažen 16 let! – od roku 164 př. Kr. do roku 148 př. Kr., doby než se konaly 158. OH)</a:t>
                      </a:r>
                      <a:endParaRPr lang="cs-CZ" sz="1200" dirty="0">
                        <a:effectLst/>
                        <a:latin typeface="Calibri"/>
                        <a:ea typeface="Calibri"/>
                        <a:cs typeface="Times New Roman"/>
                      </a:endParaRPr>
                    </a:p>
                  </a:txBody>
                  <a:tcPr marL="59034" marR="59034" marT="0" marB="0"/>
                </a:tc>
              </a:tr>
              <a:tr h="886807">
                <a:tc>
                  <a:txBody>
                    <a:bodyPr/>
                    <a:lstStyle/>
                    <a:p>
                      <a:pPr>
                        <a:lnSpc>
                          <a:spcPct val="115000"/>
                        </a:lnSpc>
                        <a:spcAft>
                          <a:spcPts val="0"/>
                        </a:spcAft>
                      </a:pPr>
                      <a:r>
                        <a:rPr lang="cs-CZ" sz="1400">
                          <a:effectLst/>
                        </a:rPr>
                        <a:t>Níkokleos z Akriónu</a:t>
                      </a:r>
                      <a:endParaRPr lang="cs-CZ" sz="1200">
                        <a:effectLst/>
                        <a:latin typeface="Calibri"/>
                        <a:ea typeface="Calibri"/>
                        <a:cs typeface="Times New Roman"/>
                      </a:endParaRPr>
                    </a:p>
                  </a:txBody>
                  <a:tcPr marL="59034" marR="59034" marT="0" marB="0"/>
                </a:tc>
                <a:tc>
                  <a:txBody>
                    <a:bodyPr/>
                    <a:lstStyle/>
                    <a:p>
                      <a:pPr>
                        <a:lnSpc>
                          <a:spcPct val="115000"/>
                        </a:lnSpc>
                        <a:spcAft>
                          <a:spcPts val="0"/>
                        </a:spcAft>
                      </a:pPr>
                      <a:r>
                        <a:rPr lang="cs-CZ" sz="1400">
                          <a:effectLst/>
                        </a:rPr>
                        <a:t>100 př. Kr., 96 př. Kr. (170., 171. OH) – na obou hrách zvítězil ve všech běžeckých disciplínách! Mimo δρόμος, δίαυλος a ὁπλείτης vyhrál i δόλιχος</a:t>
                      </a:r>
                      <a:endParaRPr lang="cs-CZ" sz="1200">
                        <a:effectLst/>
                        <a:latin typeface="Calibri"/>
                        <a:ea typeface="Calibri"/>
                        <a:cs typeface="Times New Roman"/>
                      </a:endParaRPr>
                    </a:p>
                  </a:txBody>
                  <a:tcPr marL="59034" marR="59034" marT="0" marB="0"/>
                </a:tc>
              </a:tr>
              <a:tr h="295602">
                <a:tc>
                  <a:txBody>
                    <a:bodyPr/>
                    <a:lstStyle/>
                    <a:p>
                      <a:pPr>
                        <a:lnSpc>
                          <a:spcPct val="115000"/>
                        </a:lnSpc>
                        <a:spcAft>
                          <a:spcPts val="0"/>
                        </a:spcAft>
                        <a:tabLst>
                          <a:tab pos="1181100" algn="ctr"/>
                        </a:tabLst>
                      </a:pPr>
                      <a:r>
                        <a:rPr lang="cs-CZ" sz="1400">
                          <a:effectLst/>
                        </a:rPr>
                        <a:t>Hekatomnós z Élidy</a:t>
                      </a:r>
                      <a:endParaRPr lang="cs-CZ" sz="1200">
                        <a:effectLst/>
                        <a:latin typeface="Calibri"/>
                        <a:ea typeface="Calibri"/>
                        <a:cs typeface="Times New Roman"/>
                      </a:endParaRPr>
                    </a:p>
                  </a:txBody>
                  <a:tcPr marL="59034" marR="59034" marT="0" marB="0"/>
                </a:tc>
                <a:tc>
                  <a:txBody>
                    <a:bodyPr/>
                    <a:lstStyle/>
                    <a:p>
                      <a:pPr>
                        <a:lnSpc>
                          <a:spcPct val="115000"/>
                        </a:lnSpc>
                        <a:spcAft>
                          <a:spcPts val="0"/>
                        </a:spcAft>
                      </a:pPr>
                      <a:r>
                        <a:rPr lang="cs-CZ" sz="1400">
                          <a:effectLst/>
                        </a:rPr>
                        <a:t>72 př. Kr. (177. OH)</a:t>
                      </a:r>
                      <a:endParaRPr lang="cs-CZ" sz="1200">
                        <a:effectLst/>
                        <a:latin typeface="Calibri"/>
                        <a:ea typeface="Calibri"/>
                        <a:cs typeface="Times New Roman"/>
                      </a:endParaRPr>
                    </a:p>
                  </a:txBody>
                  <a:tcPr marL="59034" marR="59034" marT="0" marB="0"/>
                </a:tc>
              </a:tr>
              <a:tr h="886807">
                <a:tc>
                  <a:txBody>
                    <a:bodyPr/>
                    <a:lstStyle/>
                    <a:p>
                      <a:pPr>
                        <a:lnSpc>
                          <a:spcPct val="115000"/>
                        </a:lnSpc>
                        <a:spcAft>
                          <a:spcPts val="0"/>
                        </a:spcAft>
                      </a:pPr>
                      <a:r>
                        <a:rPr lang="cs-CZ" sz="1400">
                          <a:effectLst/>
                        </a:rPr>
                        <a:t>Polités z Keramu</a:t>
                      </a:r>
                      <a:endParaRPr lang="cs-CZ" sz="1200">
                        <a:effectLst/>
                        <a:latin typeface="Calibri"/>
                        <a:ea typeface="Calibri"/>
                        <a:cs typeface="Times New Roman"/>
                      </a:endParaRPr>
                    </a:p>
                  </a:txBody>
                  <a:tcPr marL="59034" marR="59034" marT="0" marB="0"/>
                </a:tc>
                <a:tc>
                  <a:txBody>
                    <a:bodyPr/>
                    <a:lstStyle/>
                    <a:p>
                      <a:pPr>
                        <a:lnSpc>
                          <a:spcPct val="115000"/>
                        </a:lnSpc>
                        <a:spcAft>
                          <a:spcPts val="0"/>
                        </a:spcAft>
                      </a:pPr>
                      <a:r>
                        <a:rPr lang="cs-CZ" sz="1400">
                          <a:effectLst/>
                        </a:rPr>
                        <a:t>69 po Kr. (212. OH); vítězství v δρόμος, δίαυλος a δόλιχος (neobvyklá kombinace vítězství – δόλιχος nahradil ὁπλείτης)</a:t>
                      </a:r>
                      <a:endParaRPr lang="cs-CZ" sz="1200">
                        <a:effectLst/>
                        <a:latin typeface="Calibri"/>
                        <a:ea typeface="Calibri"/>
                        <a:cs typeface="Times New Roman"/>
                      </a:endParaRPr>
                    </a:p>
                  </a:txBody>
                  <a:tcPr marL="59034" marR="59034" marT="0" marB="0"/>
                </a:tc>
              </a:tr>
              <a:tr h="1182409">
                <a:tc>
                  <a:txBody>
                    <a:bodyPr/>
                    <a:lstStyle/>
                    <a:p>
                      <a:pPr>
                        <a:lnSpc>
                          <a:spcPct val="115000"/>
                        </a:lnSpc>
                        <a:spcAft>
                          <a:spcPts val="0"/>
                        </a:spcAft>
                      </a:pPr>
                      <a:r>
                        <a:rPr lang="cs-CZ" sz="1400" dirty="0" err="1">
                          <a:effectLst/>
                        </a:rPr>
                        <a:t>Hermogenés</a:t>
                      </a:r>
                      <a:r>
                        <a:rPr lang="cs-CZ" sz="1400" dirty="0">
                          <a:effectLst/>
                        </a:rPr>
                        <a:t> z </a:t>
                      </a:r>
                      <a:r>
                        <a:rPr lang="cs-CZ" sz="1400" dirty="0" err="1" smtClean="0">
                          <a:effectLst/>
                        </a:rPr>
                        <a:t>Xanthu</a:t>
                      </a:r>
                      <a:r>
                        <a:rPr lang="cs-CZ" sz="1400" dirty="0" smtClean="0">
                          <a:effectLst/>
                        </a:rPr>
                        <a:t>,</a:t>
                      </a:r>
                      <a:r>
                        <a:rPr lang="cs-CZ" sz="1400" baseline="0" dirty="0" smtClean="0">
                          <a:effectLst/>
                        </a:rPr>
                        <a:t> </a:t>
                      </a:r>
                      <a:r>
                        <a:rPr lang="cs-CZ" sz="1400" b="1" kern="1200" dirty="0" smtClean="0">
                          <a:solidFill>
                            <a:schemeClr val="lt1"/>
                          </a:solidFill>
                          <a:effectLst/>
                          <a:latin typeface="+mn-lt"/>
                          <a:ea typeface="+mn-ea"/>
                          <a:cs typeface="+mn-cs"/>
                        </a:rPr>
                        <a:t>Ἵππ</a:t>
                      </a:r>
                      <a:r>
                        <a:rPr lang="cs-CZ" sz="1400" b="1" kern="1200" dirty="0" err="1" smtClean="0">
                          <a:solidFill>
                            <a:schemeClr val="lt1"/>
                          </a:solidFill>
                          <a:effectLst/>
                          <a:latin typeface="+mn-lt"/>
                          <a:ea typeface="+mn-ea"/>
                          <a:cs typeface="+mn-cs"/>
                        </a:rPr>
                        <a:t>ος</a:t>
                      </a:r>
                      <a:r>
                        <a:rPr lang="cs-CZ" sz="1400" b="1" kern="1200" dirty="0" smtClean="0">
                          <a:solidFill>
                            <a:schemeClr val="lt1"/>
                          </a:solidFill>
                          <a:effectLst/>
                          <a:latin typeface="+mn-lt"/>
                          <a:ea typeface="+mn-ea"/>
                          <a:cs typeface="+mn-cs"/>
                        </a:rPr>
                        <a:t> (Hippos, Kůň)</a:t>
                      </a:r>
                      <a:endParaRPr lang="cs-CZ" sz="1400" dirty="0">
                        <a:effectLst/>
                        <a:latin typeface="Calibri"/>
                        <a:ea typeface="Calibri"/>
                        <a:cs typeface="Times New Roman"/>
                      </a:endParaRPr>
                    </a:p>
                  </a:txBody>
                  <a:tcPr marL="59034" marR="59034" marT="0" marB="0"/>
                </a:tc>
                <a:tc>
                  <a:txBody>
                    <a:bodyPr/>
                    <a:lstStyle/>
                    <a:p>
                      <a:pPr>
                        <a:lnSpc>
                          <a:spcPct val="115000"/>
                        </a:lnSpc>
                        <a:spcAft>
                          <a:spcPts val="0"/>
                        </a:spcAft>
                      </a:pPr>
                      <a:r>
                        <a:rPr lang="cs-CZ" sz="1400">
                          <a:effectLst/>
                        </a:rPr>
                        <a:t>81 po Kr., 89 po Kr. (215., 217. OH) – 2x zisk titulu τριαστής; na hrách mezi těmito dvěma v roce 85 po Kr. (216. OH) neobhájeno pouze vítězství v ὁπλείτης</a:t>
                      </a:r>
                      <a:endParaRPr lang="cs-CZ" sz="1200">
                        <a:effectLst/>
                        <a:latin typeface="Calibri"/>
                        <a:ea typeface="Calibri"/>
                        <a:cs typeface="Times New Roman"/>
                      </a:endParaRPr>
                    </a:p>
                  </a:txBody>
                  <a:tcPr marL="59034" marR="59034" marT="0" marB="0"/>
                </a:tc>
              </a:tr>
              <a:tr h="295602">
                <a:tc>
                  <a:txBody>
                    <a:bodyPr/>
                    <a:lstStyle/>
                    <a:p>
                      <a:pPr>
                        <a:lnSpc>
                          <a:spcPct val="115000"/>
                        </a:lnSpc>
                        <a:spcAft>
                          <a:spcPts val="0"/>
                        </a:spcAft>
                      </a:pPr>
                      <a:r>
                        <a:rPr lang="cs-CZ" sz="1400">
                          <a:effectLst/>
                        </a:rPr>
                        <a:t>Aelius Granianus ze Sikyonu</a:t>
                      </a:r>
                      <a:endParaRPr lang="cs-CZ" sz="1200">
                        <a:effectLst/>
                        <a:latin typeface="Calibri"/>
                        <a:ea typeface="Calibri"/>
                        <a:cs typeface="Times New Roman"/>
                      </a:endParaRPr>
                    </a:p>
                  </a:txBody>
                  <a:tcPr marL="59034" marR="59034" marT="0" marB="0"/>
                </a:tc>
                <a:tc>
                  <a:txBody>
                    <a:bodyPr/>
                    <a:lstStyle/>
                    <a:p>
                      <a:pPr>
                        <a:lnSpc>
                          <a:spcPct val="115000"/>
                        </a:lnSpc>
                        <a:spcAft>
                          <a:spcPts val="0"/>
                        </a:spcAft>
                      </a:pPr>
                      <a:r>
                        <a:rPr lang="cs-CZ" sz="1400" dirty="0">
                          <a:effectLst/>
                        </a:rPr>
                        <a:t>137 po Kr. (229. OH) </a:t>
                      </a:r>
                      <a:endParaRPr lang="cs-CZ" sz="1200" dirty="0">
                        <a:effectLst/>
                        <a:latin typeface="Calibri"/>
                        <a:ea typeface="Calibri"/>
                        <a:cs typeface="Times New Roman"/>
                      </a:endParaRPr>
                    </a:p>
                  </a:txBody>
                  <a:tcPr marL="59034" marR="59034" marT="0" marB="0"/>
                </a:tc>
              </a:tr>
            </a:tbl>
          </a:graphicData>
        </a:graphic>
      </p:graphicFrame>
      <p:sp>
        <p:nvSpPr>
          <p:cNvPr id="5" name="Rectangle 1"/>
          <p:cNvSpPr>
            <a:spLocks noChangeArrowheads="1"/>
          </p:cNvSpPr>
          <p:nvPr/>
        </p:nvSpPr>
        <p:spPr bwMode="auto">
          <a:xfrm>
            <a:off x="2054225"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chemeClr val="tx1"/>
                </a:solidFill>
                <a:effectLst/>
                <a:latin typeface="Arial" pitchFamily="34" charset="0"/>
                <a:cs typeface="Arial" pitchFamily="34" charset="0"/>
              </a:rPr>
              <a:t/>
            </a:r>
            <a:br>
              <a:rPr kumimoji="0" lang="cs-CZ" altLang="cs-CZ" sz="1800" b="0" i="0" u="none" strike="noStrike" cap="none" normalizeH="0" baseline="0" smtClean="0">
                <a:ln>
                  <a:noFill/>
                </a:ln>
                <a:solidFill>
                  <a:schemeClr val="tx1"/>
                </a:solidFill>
                <a:effectLst/>
                <a:latin typeface="Arial" pitchFamily="34" charset="0"/>
                <a:cs typeface="Arial" pitchFamily="34" charset="0"/>
              </a:rPr>
            </a:br>
            <a:endParaRPr kumimoji="0" lang="cs-CZ" altLang="cs-CZ"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0561363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772816"/>
          </a:xfrm>
        </p:spPr>
        <p:txBody>
          <a:bodyPr>
            <a:normAutofit/>
          </a:bodyPr>
          <a:lstStyle/>
          <a:p>
            <a:r>
              <a:rPr lang="cs-CZ" sz="4000" i="1" dirty="0" err="1"/>
              <a:t>paradoxos</a:t>
            </a:r>
            <a:r>
              <a:rPr lang="cs-CZ" sz="4000" i="1" dirty="0"/>
              <a:t> </a:t>
            </a:r>
            <a:r>
              <a:rPr lang="cs-CZ" sz="4000" dirty="0"/>
              <a:t>(</a:t>
            </a:r>
            <a:r>
              <a:rPr lang="cs-CZ" sz="4000" i="1" dirty="0" smtClean="0"/>
              <a:t>πα</a:t>
            </a:r>
            <a:r>
              <a:rPr lang="cs-CZ" sz="4000" i="1" dirty="0" err="1" smtClean="0"/>
              <a:t>ράδοξος</a:t>
            </a:r>
            <a:r>
              <a:rPr lang="cs-CZ" sz="4000" dirty="0" smtClean="0"/>
              <a:t>) / </a:t>
            </a:r>
            <a:r>
              <a:rPr lang="cs-CZ" sz="4000" i="1" dirty="0" err="1"/>
              <a:t>paradoxoníkés</a:t>
            </a:r>
            <a:r>
              <a:rPr lang="cs-CZ" sz="4000" i="1" dirty="0"/>
              <a:t> </a:t>
            </a:r>
            <a:r>
              <a:rPr lang="cs-CZ" sz="4000" dirty="0"/>
              <a:t>(</a:t>
            </a:r>
            <a:r>
              <a:rPr lang="cs-CZ" sz="4000" i="1" dirty="0" smtClean="0"/>
              <a:t>πα</a:t>
            </a:r>
            <a:r>
              <a:rPr lang="cs-CZ" sz="4000" i="1" dirty="0" err="1" smtClean="0"/>
              <a:t>ράδοξονῑκης</a:t>
            </a:r>
            <a:r>
              <a:rPr lang="cs-CZ" sz="4000" dirty="0" smtClean="0"/>
              <a:t>)</a:t>
            </a:r>
            <a:endParaRPr lang="cs-CZ" sz="4000" dirty="0"/>
          </a:p>
        </p:txBody>
      </p:sp>
      <p:sp>
        <p:nvSpPr>
          <p:cNvPr id="3" name="Zástupný symbol pro obsah 2"/>
          <p:cNvSpPr>
            <a:spLocks noGrp="1"/>
          </p:cNvSpPr>
          <p:nvPr>
            <p:ph idx="1"/>
          </p:nvPr>
        </p:nvSpPr>
        <p:spPr>
          <a:xfrm>
            <a:off x="0" y="1628800"/>
            <a:ext cx="9144000" cy="4497363"/>
          </a:xfrm>
        </p:spPr>
        <p:txBody>
          <a:bodyPr>
            <a:normAutofit fontScale="85000" lnSpcReduction="10000"/>
          </a:bodyPr>
          <a:lstStyle/>
          <a:p>
            <a:r>
              <a:rPr lang="cs-CZ" dirty="0"/>
              <a:t>nečekaný či neuvěřitelný </a:t>
            </a:r>
            <a:r>
              <a:rPr lang="cs-CZ" dirty="0" smtClean="0"/>
              <a:t>vítěz</a:t>
            </a:r>
          </a:p>
          <a:p>
            <a:r>
              <a:rPr lang="cs-CZ" dirty="0" smtClean="0"/>
              <a:t>speciální </a:t>
            </a:r>
            <a:r>
              <a:rPr lang="cs-CZ" dirty="0"/>
              <a:t>titul pro těžké </a:t>
            </a:r>
            <a:r>
              <a:rPr lang="cs-CZ" i="1" dirty="0" err="1" smtClean="0"/>
              <a:t>ἀθλετ</a:t>
            </a:r>
            <a:r>
              <a:rPr lang="cs-CZ" i="1" dirty="0" smtClean="0"/>
              <a:t>αι</a:t>
            </a:r>
          </a:p>
          <a:p>
            <a:r>
              <a:rPr lang="cs-CZ" dirty="0" smtClean="0"/>
              <a:t>vítěz </a:t>
            </a:r>
            <a:r>
              <a:rPr lang="cs-CZ" i="1" dirty="0"/>
              <a:t>πα</a:t>
            </a:r>
            <a:r>
              <a:rPr lang="cs-CZ" i="1" dirty="0" err="1"/>
              <a:t>γκράτιον</a:t>
            </a:r>
            <a:r>
              <a:rPr lang="cs-CZ" dirty="0"/>
              <a:t> a </a:t>
            </a:r>
            <a:r>
              <a:rPr lang="cs-CZ" i="1" dirty="0"/>
              <a:t>π</a:t>
            </a:r>
            <a:r>
              <a:rPr lang="cs-CZ" i="1" dirty="0" err="1"/>
              <a:t>άλη</a:t>
            </a:r>
            <a:r>
              <a:rPr lang="cs-CZ" dirty="0"/>
              <a:t> v jeden </a:t>
            </a:r>
            <a:r>
              <a:rPr lang="cs-CZ" dirty="0" smtClean="0"/>
              <a:t>den</a:t>
            </a:r>
          </a:p>
          <a:p>
            <a:pPr lvl="1"/>
            <a:r>
              <a:rPr lang="cs-CZ" dirty="0" smtClean="0"/>
              <a:t>vzorem </a:t>
            </a:r>
            <a:r>
              <a:rPr lang="cs-CZ" dirty="0"/>
              <a:t>byl Hérakles a jeho dvojnásobné </a:t>
            </a:r>
            <a:r>
              <a:rPr lang="cs-CZ" dirty="0" smtClean="0"/>
              <a:t>vítězství</a:t>
            </a:r>
          </a:p>
          <a:p>
            <a:pPr lvl="2"/>
            <a:r>
              <a:rPr lang="cs-CZ" dirty="0" smtClean="0"/>
              <a:t>Hérakla </a:t>
            </a:r>
            <a:r>
              <a:rPr lang="cs-CZ" dirty="0"/>
              <a:t>dokázalo napodobit pouze sedm (respektive deset) </a:t>
            </a:r>
            <a:r>
              <a:rPr lang="cs-CZ" i="1" dirty="0" err="1"/>
              <a:t>ἀθλετ</a:t>
            </a:r>
            <a:r>
              <a:rPr lang="cs-CZ" i="1" dirty="0"/>
              <a:t>αι</a:t>
            </a:r>
            <a:r>
              <a:rPr lang="cs-CZ" dirty="0"/>
              <a:t> </a:t>
            </a:r>
            <a:r>
              <a:rPr lang="cs-CZ" dirty="0" smtClean="0"/>
              <a:t>(profesionálové). </a:t>
            </a:r>
          </a:p>
          <a:p>
            <a:r>
              <a:rPr lang="cs-CZ" dirty="0" smtClean="0"/>
              <a:t>„Prvním po </a:t>
            </a:r>
            <a:r>
              <a:rPr lang="cs-CZ" dirty="0"/>
              <a:t>Héraklovi“ (… </a:t>
            </a:r>
            <a:r>
              <a:rPr lang="cs-CZ" i="1" dirty="0" err="1"/>
              <a:t>ἀφ</a:t>
            </a:r>
            <a:r>
              <a:rPr lang="cs-CZ" i="1" dirty="0"/>
              <a:t>᾽ </a:t>
            </a:r>
            <a:r>
              <a:rPr lang="cs-CZ" i="1" dirty="0" err="1"/>
              <a:t>Ἡρ</a:t>
            </a:r>
            <a:r>
              <a:rPr lang="cs-CZ" i="1" dirty="0"/>
              <a:t>ακλέους</a:t>
            </a:r>
            <a:r>
              <a:rPr lang="cs-CZ" dirty="0" smtClean="0"/>
              <a:t>)</a:t>
            </a:r>
            <a:r>
              <a:rPr lang="cs-CZ" dirty="0"/>
              <a:t> </a:t>
            </a:r>
            <a:r>
              <a:rPr lang="cs-CZ" dirty="0" smtClean="0"/>
              <a:t>– Tímasitheos </a:t>
            </a:r>
            <a:r>
              <a:rPr lang="cs-CZ" dirty="0"/>
              <a:t>z Krotónu či Delf, </a:t>
            </a:r>
            <a:r>
              <a:rPr lang="cs-CZ" dirty="0" smtClean="0"/>
              <a:t>zvítězil </a:t>
            </a:r>
            <a:r>
              <a:rPr lang="cs-CZ" dirty="0"/>
              <a:t>v </a:t>
            </a:r>
            <a:r>
              <a:rPr lang="cs-CZ" i="1" dirty="0"/>
              <a:t>παγκράτιον</a:t>
            </a:r>
            <a:r>
              <a:rPr lang="cs-CZ" dirty="0"/>
              <a:t> a </a:t>
            </a:r>
            <a:r>
              <a:rPr lang="cs-CZ" i="1" dirty="0"/>
              <a:t>πάλη</a:t>
            </a:r>
            <a:r>
              <a:rPr lang="cs-CZ" dirty="0"/>
              <a:t> na 67. hrách v roce 512 př. Kr., avšak titul </a:t>
            </a:r>
            <a:r>
              <a:rPr lang="cs-CZ" i="1" dirty="0"/>
              <a:t>πα</a:t>
            </a:r>
            <a:r>
              <a:rPr lang="cs-CZ" i="1" dirty="0" err="1"/>
              <a:t>ράδοξος</a:t>
            </a:r>
            <a:r>
              <a:rPr lang="cs-CZ" dirty="0"/>
              <a:t> mu udělen nebyl. </a:t>
            </a:r>
            <a:r>
              <a:rPr lang="cs-CZ" dirty="0" smtClean="0"/>
              <a:t>Titul ještě neexistoval. </a:t>
            </a:r>
            <a:r>
              <a:rPr lang="cs-CZ" dirty="0"/>
              <a:t>Doba </a:t>
            </a:r>
            <a:r>
              <a:rPr lang="cs-CZ" dirty="0" smtClean="0"/>
              <a:t>k udělení prvního titulu byla velmi </a:t>
            </a:r>
            <a:r>
              <a:rPr lang="cs-CZ" dirty="0"/>
              <a:t>dlouhá – plných 300 let, tedy 75 </a:t>
            </a:r>
            <a:r>
              <a:rPr lang="cs-CZ" dirty="0" smtClean="0"/>
              <a:t>olympiád.</a:t>
            </a:r>
          </a:p>
        </p:txBody>
      </p:sp>
    </p:spTree>
    <p:extLst>
      <p:ext uri="{BB962C8B-B14F-4D97-AF65-F5344CB8AC3E}">
        <p14:creationId xmlns:p14="http://schemas.microsoft.com/office/powerpoint/2010/main" val="18455030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2596389576"/>
              </p:ext>
            </p:extLst>
          </p:nvPr>
        </p:nvGraphicFramePr>
        <p:xfrm>
          <a:off x="0" y="31"/>
          <a:ext cx="9144000" cy="6962478"/>
        </p:xfrm>
        <a:graphic>
          <a:graphicData uri="http://schemas.openxmlformats.org/drawingml/2006/table">
            <a:tbl>
              <a:tblPr firstRow="1" firstCol="1" bandRow="1">
                <a:tableStyleId>{5C22544A-7EE6-4342-B048-85BDC9FD1C3A}</a:tableStyleId>
              </a:tblPr>
              <a:tblGrid>
                <a:gridCol w="3072902"/>
                <a:gridCol w="6071098"/>
              </a:tblGrid>
              <a:tr h="1175652">
                <a:tc>
                  <a:txBody>
                    <a:bodyPr/>
                    <a:lstStyle/>
                    <a:p>
                      <a:pPr>
                        <a:spcAft>
                          <a:spcPts val="600"/>
                        </a:spcAft>
                      </a:pPr>
                      <a:r>
                        <a:rPr lang="cs-CZ" sz="1400" dirty="0" err="1">
                          <a:effectLst/>
                        </a:rPr>
                        <a:t>Tímasitheos</a:t>
                      </a:r>
                      <a:r>
                        <a:rPr lang="cs-CZ" sz="1400" dirty="0">
                          <a:effectLst/>
                        </a:rPr>
                        <a:t> z </a:t>
                      </a:r>
                      <a:r>
                        <a:rPr lang="cs-CZ" sz="1400" dirty="0" err="1">
                          <a:effectLst/>
                        </a:rPr>
                        <a:t>Krotónu</a:t>
                      </a:r>
                      <a:r>
                        <a:rPr lang="cs-CZ" sz="1400" dirty="0">
                          <a:effectLst/>
                        </a:rPr>
                        <a:t> </a:t>
                      </a:r>
                    </a:p>
                    <a:p>
                      <a:pPr>
                        <a:spcAft>
                          <a:spcPts val="600"/>
                        </a:spcAft>
                      </a:pPr>
                      <a:r>
                        <a:rPr lang="cs-CZ" sz="1400" dirty="0">
                          <a:effectLst/>
                        </a:rPr>
                        <a:t>(či Delf)</a:t>
                      </a:r>
                      <a:endParaRPr lang="cs-CZ" sz="1400" dirty="0">
                        <a:effectLst/>
                        <a:latin typeface="Calibri"/>
                        <a:ea typeface="Calibri"/>
                        <a:cs typeface="Times New Roman"/>
                      </a:endParaRPr>
                    </a:p>
                  </a:txBody>
                  <a:tcPr marL="48492" marR="48492" marT="0" marB="0"/>
                </a:tc>
                <a:tc>
                  <a:txBody>
                    <a:bodyPr/>
                    <a:lstStyle/>
                    <a:p>
                      <a:pPr>
                        <a:spcAft>
                          <a:spcPts val="600"/>
                        </a:spcAft>
                      </a:pPr>
                      <a:r>
                        <a:rPr lang="cs-CZ" sz="1400" dirty="0">
                          <a:effectLst/>
                        </a:rPr>
                        <a:t>512 př. Kr. (67. OH); zvítězil v πα</a:t>
                      </a:r>
                      <a:r>
                        <a:rPr lang="cs-CZ" sz="1400" dirty="0" err="1">
                          <a:effectLst/>
                        </a:rPr>
                        <a:t>γκράτιον</a:t>
                      </a:r>
                      <a:r>
                        <a:rPr lang="cs-CZ" sz="1400" dirty="0">
                          <a:effectLst/>
                        </a:rPr>
                        <a:t> a </a:t>
                      </a:r>
                      <a:r>
                        <a:rPr lang="cs-CZ" sz="1400" dirty="0" smtClean="0">
                          <a:effectLst/>
                        </a:rPr>
                        <a:t>π</a:t>
                      </a:r>
                      <a:r>
                        <a:rPr lang="cs-CZ" sz="1400" dirty="0" err="1" smtClean="0">
                          <a:effectLst/>
                        </a:rPr>
                        <a:t>άλη</a:t>
                      </a:r>
                      <a:r>
                        <a:rPr lang="cs-CZ" sz="1400" dirty="0" smtClean="0">
                          <a:effectLst/>
                        </a:rPr>
                        <a:t>, </a:t>
                      </a:r>
                      <a:r>
                        <a:rPr lang="cs-CZ" sz="1400" dirty="0">
                          <a:effectLst/>
                        </a:rPr>
                        <a:t>ale titul πα</a:t>
                      </a:r>
                      <a:r>
                        <a:rPr lang="cs-CZ" sz="1400" dirty="0" err="1">
                          <a:effectLst/>
                        </a:rPr>
                        <a:t>ράδοξος</a:t>
                      </a:r>
                      <a:r>
                        <a:rPr lang="cs-CZ" sz="1400" dirty="0">
                          <a:effectLst/>
                        </a:rPr>
                        <a:t> mu udělen nebyl; předtím v roce 516 př. Kr. (66. OH) zvítězil v πα</a:t>
                      </a:r>
                      <a:r>
                        <a:rPr lang="cs-CZ" sz="1400" dirty="0" err="1">
                          <a:effectLst/>
                        </a:rPr>
                        <a:t>γκράτιον</a:t>
                      </a:r>
                      <a:r>
                        <a:rPr lang="cs-CZ" sz="1400" dirty="0">
                          <a:effectLst/>
                        </a:rPr>
                        <a:t>; jde o „sportovce“, který dokázal přemoci impozantního </a:t>
                      </a:r>
                      <a:r>
                        <a:rPr lang="cs-CZ" sz="1400" dirty="0" err="1">
                          <a:effectLst/>
                        </a:rPr>
                        <a:t>Milóna</a:t>
                      </a:r>
                      <a:r>
                        <a:rPr lang="cs-CZ" sz="1400" dirty="0">
                          <a:effectLst/>
                        </a:rPr>
                        <a:t> z </a:t>
                      </a:r>
                      <a:r>
                        <a:rPr lang="cs-CZ" sz="1400" dirty="0" err="1">
                          <a:effectLst/>
                        </a:rPr>
                        <a:t>Krotónu</a:t>
                      </a:r>
                      <a:r>
                        <a:rPr lang="cs-CZ" sz="1400" dirty="0">
                          <a:effectLst/>
                        </a:rPr>
                        <a:t>, a tak ukončit jeho 28letou šnůru neporazitelnosti při olympijských slavnostech</a:t>
                      </a:r>
                      <a:endParaRPr lang="cs-CZ" sz="1400" dirty="0">
                        <a:effectLst/>
                        <a:latin typeface="Calibri"/>
                        <a:ea typeface="Calibri"/>
                        <a:cs typeface="Times New Roman"/>
                      </a:endParaRPr>
                    </a:p>
                  </a:txBody>
                  <a:tcPr marL="48492" marR="48492" marT="0" marB="0"/>
                </a:tc>
              </a:tr>
              <a:tr h="1567536">
                <a:tc>
                  <a:txBody>
                    <a:bodyPr/>
                    <a:lstStyle/>
                    <a:p>
                      <a:pPr>
                        <a:spcAft>
                          <a:spcPts val="600"/>
                        </a:spcAft>
                      </a:pPr>
                      <a:r>
                        <a:rPr lang="cs-CZ" sz="1400" dirty="0" err="1">
                          <a:effectLst/>
                        </a:rPr>
                        <a:t>Kleitomachos</a:t>
                      </a:r>
                      <a:r>
                        <a:rPr lang="cs-CZ" sz="1400" dirty="0">
                          <a:effectLst/>
                        </a:rPr>
                        <a:t> z Théb </a:t>
                      </a:r>
                      <a:endParaRPr lang="cs-CZ" sz="1400" dirty="0">
                        <a:effectLst/>
                        <a:latin typeface="Calibri"/>
                        <a:ea typeface="Calibri"/>
                        <a:cs typeface="Times New Roman"/>
                      </a:endParaRPr>
                    </a:p>
                  </a:txBody>
                  <a:tcPr marL="48492" marR="48492" marT="0" marB="0"/>
                </a:tc>
                <a:tc>
                  <a:txBody>
                    <a:bodyPr/>
                    <a:lstStyle/>
                    <a:p>
                      <a:pPr>
                        <a:spcAft>
                          <a:spcPts val="600"/>
                        </a:spcAft>
                      </a:pPr>
                      <a:r>
                        <a:rPr lang="cs-CZ" sz="1400" dirty="0">
                          <a:effectLst/>
                        </a:rPr>
                        <a:t>216 př. Kr. (141. OH); vítěz πα</a:t>
                      </a:r>
                      <a:r>
                        <a:rPr lang="cs-CZ" sz="1400" dirty="0" err="1">
                          <a:effectLst/>
                        </a:rPr>
                        <a:t>γκράτιον</a:t>
                      </a:r>
                      <a:r>
                        <a:rPr lang="cs-CZ" sz="1400" dirty="0">
                          <a:effectLst/>
                        </a:rPr>
                        <a:t> a π</a:t>
                      </a:r>
                      <a:r>
                        <a:rPr lang="cs-CZ" sz="1400" dirty="0" err="1">
                          <a:effectLst/>
                        </a:rPr>
                        <a:t>υγμή</a:t>
                      </a:r>
                      <a:r>
                        <a:rPr lang="cs-CZ" sz="1400" dirty="0">
                          <a:effectLst/>
                        </a:rPr>
                        <a:t>; „prvním po Héraklovi“ nebyl zván buď proto, že vyhrál π</a:t>
                      </a:r>
                      <a:r>
                        <a:rPr lang="cs-CZ" sz="1400" dirty="0" err="1">
                          <a:effectLst/>
                        </a:rPr>
                        <a:t>υγμή</a:t>
                      </a:r>
                      <a:r>
                        <a:rPr lang="cs-CZ" sz="1400" dirty="0">
                          <a:effectLst/>
                        </a:rPr>
                        <a:t> namísto π</a:t>
                      </a:r>
                      <a:r>
                        <a:rPr lang="cs-CZ" sz="1400" dirty="0" err="1">
                          <a:effectLst/>
                        </a:rPr>
                        <a:t>άλη</a:t>
                      </a:r>
                      <a:r>
                        <a:rPr lang="cs-CZ" sz="1400" dirty="0">
                          <a:effectLst/>
                        </a:rPr>
                        <a:t>, nebo proto, že tento titul ještě neexistoval (to by ovšem znamenalo, že jej přímo anticipoval, jelikož titul πα</a:t>
                      </a:r>
                      <a:r>
                        <a:rPr lang="cs-CZ" sz="1400" dirty="0" err="1">
                          <a:effectLst/>
                        </a:rPr>
                        <a:t>ράδοξος</a:t>
                      </a:r>
                      <a:r>
                        <a:rPr lang="cs-CZ" sz="1400" dirty="0">
                          <a:effectLst/>
                        </a:rPr>
                        <a:t> byl poprvé udělen na následujících hrách); později vyhrál π</a:t>
                      </a:r>
                      <a:r>
                        <a:rPr lang="cs-CZ" sz="1400" dirty="0" err="1">
                          <a:effectLst/>
                        </a:rPr>
                        <a:t>υγμή</a:t>
                      </a:r>
                      <a:r>
                        <a:rPr lang="cs-CZ" sz="1400" dirty="0">
                          <a:effectLst/>
                        </a:rPr>
                        <a:t> ještě 1x a v πα</a:t>
                      </a:r>
                      <a:r>
                        <a:rPr lang="cs-CZ" sz="1400" dirty="0" err="1">
                          <a:effectLst/>
                        </a:rPr>
                        <a:t>γκράτιον</a:t>
                      </a:r>
                      <a:r>
                        <a:rPr lang="cs-CZ" sz="1400" dirty="0">
                          <a:effectLst/>
                        </a:rPr>
                        <a:t> skončil jako druhý; na hrách v Isthmu dokázal na jedněch slavnostech zvítězit dokonce v π</a:t>
                      </a:r>
                      <a:r>
                        <a:rPr lang="cs-CZ" sz="1400" dirty="0" err="1">
                          <a:effectLst/>
                        </a:rPr>
                        <a:t>υγμή</a:t>
                      </a:r>
                      <a:r>
                        <a:rPr lang="cs-CZ" sz="1400" dirty="0">
                          <a:effectLst/>
                        </a:rPr>
                        <a:t>, π</a:t>
                      </a:r>
                      <a:r>
                        <a:rPr lang="cs-CZ" sz="1400" dirty="0" err="1">
                          <a:effectLst/>
                        </a:rPr>
                        <a:t>άλη</a:t>
                      </a:r>
                      <a:r>
                        <a:rPr lang="cs-CZ" sz="1400" dirty="0">
                          <a:effectLst/>
                        </a:rPr>
                        <a:t> i πα</a:t>
                      </a:r>
                      <a:r>
                        <a:rPr lang="cs-CZ" sz="1400" dirty="0" err="1">
                          <a:effectLst/>
                        </a:rPr>
                        <a:t>γκράτιον</a:t>
                      </a:r>
                      <a:endParaRPr lang="cs-CZ" sz="1400" dirty="0">
                        <a:effectLst/>
                        <a:latin typeface="Calibri"/>
                        <a:ea typeface="Calibri"/>
                        <a:cs typeface="Times New Roman"/>
                      </a:endParaRPr>
                    </a:p>
                  </a:txBody>
                  <a:tcPr marL="48492" marR="48492" marT="0" marB="0"/>
                </a:tc>
              </a:tr>
              <a:tr h="195942">
                <a:tc>
                  <a:txBody>
                    <a:bodyPr/>
                    <a:lstStyle/>
                    <a:p>
                      <a:pPr>
                        <a:spcAft>
                          <a:spcPts val="600"/>
                        </a:spcAft>
                      </a:pPr>
                      <a:r>
                        <a:rPr lang="cs-CZ" sz="1400">
                          <a:effectLst/>
                        </a:rPr>
                        <a:t>Kapros z Élidy </a:t>
                      </a:r>
                      <a:endParaRPr lang="cs-CZ" sz="1400">
                        <a:effectLst/>
                        <a:latin typeface="Calibri"/>
                        <a:ea typeface="Calibri"/>
                        <a:cs typeface="Times New Roman"/>
                      </a:endParaRPr>
                    </a:p>
                  </a:txBody>
                  <a:tcPr marL="48492" marR="48492" marT="0" marB="0"/>
                </a:tc>
                <a:tc>
                  <a:txBody>
                    <a:bodyPr/>
                    <a:lstStyle/>
                    <a:p>
                      <a:pPr>
                        <a:spcAft>
                          <a:spcPts val="600"/>
                        </a:spcAft>
                      </a:pPr>
                      <a:r>
                        <a:rPr lang="cs-CZ" sz="1400" smtClean="0">
                          <a:effectLst/>
                        </a:rPr>
                        <a:t>212 </a:t>
                      </a:r>
                      <a:r>
                        <a:rPr lang="cs-CZ" sz="1400" dirty="0">
                          <a:effectLst/>
                        </a:rPr>
                        <a:t>př. Kr. (142. OH); „první po Héraklovi“</a:t>
                      </a:r>
                      <a:endParaRPr lang="cs-CZ" sz="1400" dirty="0">
                        <a:effectLst/>
                        <a:latin typeface="Calibri"/>
                        <a:ea typeface="Calibri"/>
                        <a:cs typeface="Times New Roman"/>
                      </a:endParaRPr>
                    </a:p>
                  </a:txBody>
                  <a:tcPr marL="48492" marR="48492" marT="0" marB="0"/>
                </a:tc>
              </a:tr>
              <a:tr h="195942">
                <a:tc>
                  <a:txBody>
                    <a:bodyPr/>
                    <a:lstStyle/>
                    <a:p>
                      <a:pPr>
                        <a:spcAft>
                          <a:spcPts val="600"/>
                        </a:spcAft>
                      </a:pPr>
                      <a:r>
                        <a:rPr lang="cs-CZ" sz="1400">
                          <a:effectLst/>
                        </a:rPr>
                        <a:t>Aristomedés z Rhodu </a:t>
                      </a:r>
                      <a:endParaRPr lang="cs-CZ" sz="1400">
                        <a:effectLst/>
                        <a:latin typeface="Calibri"/>
                        <a:ea typeface="Calibri"/>
                        <a:cs typeface="Times New Roman"/>
                      </a:endParaRPr>
                    </a:p>
                  </a:txBody>
                  <a:tcPr marL="48492" marR="48492" marT="0" marB="0"/>
                </a:tc>
                <a:tc>
                  <a:txBody>
                    <a:bodyPr/>
                    <a:lstStyle/>
                    <a:p>
                      <a:pPr>
                        <a:spcAft>
                          <a:spcPts val="600"/>
                        </a:spcAft>
                      </a:pPr>
                      <a:r>
                        <a:rPr lang="cs-CZ" sz="1400">
                          <a:effectLst/>
                        </a:rPr>
                        <a:t>156 př. Kr. (156. OH); „druhý po Héraklovi“</a:t>
                      </a:r>
                      <a:endParaRPr lang="cs-CZ" sz="1400">
                        <a:effectLst/>
                        <a:latin typeface="Calibri"/>
                        <a:ea typeface="Calibri"/>
                        <a:cs typeface="Times New Roman"/>
                      </a:endParaRPr>
                    </a:p>
                  </a:txBody>
                  <a:tcPr marL="48492" marR="48492" marT="0" marB="0"/>
                </a:tc>
              </a:tr>
              <a:tr h="195942">
                <a:tc>
                  <a:txBody>
                    <a:bodyPr/>
                    <a:lstStyle/>
                    <a:p>
                      <a:pPr>
                        <a:spcAft>
                          <a:spcPts val="600"/>
                        </a:spcAft>
                      </a:pPr>
                      <a:r>
                        <a:rPr lang="cs-CZ" sz="1400">
                          <a:effectLst/>
                        </a:rPr>
                        <a:t>Prótofanés z Magnésie</a:t>
                      </a:r>
                      <a:endParaRPr lang="cs-CZ" sz="1400">
                        <a:effectLst/>
                        <a:latin typeface="Calibri"/>
                        <a:ea typeface="Calibri"/>
                        <a:cs typeface="Times New Roman"/>
                      </a:endParaRPr>
                    </a:p>
                  </a:txBody>
                  <a:tcPr marL="48492" marR="48492" marT="0" marB="0"/>
                </a:tc>
                <a:tc>
                  <a:txBody>
                    <a:bodyPr/>
                    <a:lstStyle/>
                    <a:p>
                      <a:pPr>
                        <a:spcAft>
                          <a:spcPts val="600"/>
                        </a:spcAft>
                      </a:pPr>
                      <a:r>
                        <a:rPr lang="cs-CZ" sz="1400">
                          <a:effectLst/>
                        </a:rPr>
                        <a:t>92 př. Kr. (172. OH); „třetí po Héraklovi“</a:t>
                      </a:r>
                      <a:endParaRPr lang="cs-CZ" sz="1400">
                        <a:effectLst/>
                        <a:latin typeface="Calibri"/>
                        <a:ea typeface="Calibri"/>
                        <a:cs typeface="Times New Roman"/>
                      </a:endParaRPr>
                    </a:p>
                  </a:txBody>
                  <a:tcPr marL="48492" marR="48492" marT="0" marB="0"/>
                </a:tc>
              </a:tr>
              <a:tr h="1175652">
                <a:tc>
                  <a:txBody>
                    <a:bodyPr/>
                    <a:lstStyle/>
                    <a:p>
                      <a:pPr>
                        <a:spcAft>
                          <a:spcPts val="600"/>
                        </a:spcAft>
                      </a:pPr>
                      <a:r>
                        <a:rPr lang="cs-CZ" sz="1400">
                          <a:effectLst/>
                        </a:rPr>
                        <a:t>Stratón z Alexandrie </a:t>
                      </a:r>
                      <a:endParaRPr lang="cs-CZ" sz="1400">
                        <a:effectLst/>
                        <a:latin typeface="Calibri"/>
                        <a:ea typeface="Calibri"/>
                        <a:cs typeface="Times New Roman"/>
                      </a:endParaRPr>
                    </a:p>
                  </a:txBody>
                  <a:tcPr marL="48492" marR="48492" marT="0" marB="0"/>
                </a:tc>
                <a:tc>
                  <a:txBody>
                    <a:bodyPr/>
                    <a:lstStyle/>
                    <a:p>
                      <a:pPr>
                        <a:spcAft>
                          <a:spcPts val="600"/>
                        </a:spcAft>
                      </a:pPr>
                      <a:r>
                        <a:rPr lang="cs-CZ" sz="1400">
                          <a:effectLst/>
                        </a:rPr>
                        <a:t>68 př. Kr. (178. OH); „čtvrtý po Héraklovi“; poté zvítězil v jedné či obou těchto disciplínách ještě jednou, (v πάλη zvítězil po vyškrtnutí dvou jeho soupeřů namočených do uplácení, kterým bylo nařízeno dále postavit šest pokutových soch, tzv. Zánes, Diové; šlo o Filostrata z Rhodu a Eudela) </a:t>
                      </a:r>
                      <a:endParaRPr lang="cs-CZ" sz="1400">
                        <a:effectLst/>
                        <a:latin typeface="Calibri"/>
                        <a:ea typeface="Calibri"/>
                        <a:cs typeface="Times New Roman"/>
                      </a:endParaRPr>
                    </a:p>
                  </a:txBody>
                  <a:tcPr marL="48492" marR="48492" marT="0" marB="0"/>
                </a:tc>
              </a:tr>
              <a:tr h="195942">
                <a:tc>
                  <a:txBody>
                    <a:bodyPr/>
                    <a:lstStyle/>
                    <a:p>
                      <a:pPr>
                        <a:spcAft>
                          <a:spcPts val="600"/>
                        </a:spcAft>
                      </a:pPr>
                      <a:r>
                        <a:rPr lang="cs-CZ" sz="1400">
                          <a:effectLst/>
                        </a:rPr>
                        <a:t>Marión z Alexandrie</a:t>
                      </a:r>
                      <a:endParaRPr lang="cs-CZ" sz="1400">
                        <a:effectLst/>
                        <a:latin typeface="Calibri"/>
                        <a:ea typeface="Calibri"/>
                        <a:cs typeface="Times New Roman"/>
                      </a:endParaRPr>
                    </a:p>
                  </a:txBody>
                  <a:tcPr marL="48492" marR="48492" marT="0" marB="0"/>
                </a:tc>
                <a:tc>
                  <a:txBody>
                    <a:bodyPr/>
                    <a:lstStyle/>
                    <a:p>
                      <a:pPr>
                        <a:spcAft>
                          <a:spcPts val="600"/>
                        </a:spcAft>
                      </a:pPr>
                      <a:r>
                        <a:rPr lang="cs-CZ" sz="1400">
                          <a:effectLst/>
                        </a:rPr>
                        <a:t>52 př. Kr. (182. OH); „pátý po Héraklovi“ </a:t>
                      </a:r>
                      <a:endParaRPr lang="cs-CZ" sz="1400">
                        <a:effectLst/>
                        <a:latin typeface="Calibri"/>
                        <a:ea typeface="Calibri"/>
                        <a:cs typeface="Times New Roman"/>
                      </a:endParaRPr>
                    </a:p>
                  </a:txBody>
                  <a:tcPr marL="48492" marR="48492" marT="0" marB="0"/>
                </a:tc>
              </a:tr>
              <a:tr h="195942">
                <a:tc>
                  <a:txBody>
                    <a:bodyPr/>
                    <a:lstStyle/>
                    <a:p>
                      <a:pPr>
                        <a:spcAft>
                          <a:spcPts val="600"/>
                        </a:spcAft>
                      </a:pPr>
                      <a:r>
                        <a:rPr lang="cs-CZ" sz="1400">
                          <a:effectLst/>
                        </a:rPr>
                        <a:t>Aristeás ze Stratoníkeie</a:t>
                      </a:r>
                      <a:endParaRPr lang="cs-CZ" sz="1400">
                        <a:effectLst/>
                        <a:latin typeface="Calibri"/>
                        <a:ea typeface="Calibri"/>
                        <a:cs typeface="Times New Roman"/>
                      </a:endParaRPr>
                    </a:p>
                  </a:txBody>
                  <a:tcPr marL="48492" marR="48492" marT="0" marB="0"/>
                </a:tc>
                <a:tc>
                  <a:txBody>
                    <a:bodyPr/>
                    <a:lstStyle/>
                    <a:p>
                      <a:pPr>
                        <a:spcAft>
                          <a:spcPts val="600"/>
                        </a:spcAft>
                      </a:pPr>
                      <a:r>
                        <a:rPr lang="cs-CZ" sz="1400">
                          <a:effectLst/>
                        </a:rPr>
                        <a:t>13 po Kr. (198. OH); „šestý po Héraklovi“ </a:t>
                      </a:r>
                      <a:endParaRPr lang="cs-CZ" sz="1400">
                        <a:effectLst/>
                        <a:latin typeface="Calibri"/>
                        <a:ea typeface="Calibri"/>
                        <a:cs typeface="Times New Roman"/>
                      </a:endParaRPr>
                    </a:p>
                  </a:txBody>
                  <a:tcPr marL="48492" marR="48492" marT="0" marB="0"/>
                </a:tc>
              </a:tr>
              <a:tr h="195942">
                <a:tc>
                  <a:txBody>
                    <a:bodyPr/>
                    <a:lstStyle/>
                    <a:p>
                      <a:pPr>
                        <a:spcAft>
                          <a:spcPts val="600"/>
                        </a:spcAft>
                      </a:pPr>
                      <a:r>
                        <a:rPr lang="cs-CZ" sz="1400">
                          <a:effectLst/>
                        </a:rPr>
                        <a:t>Níkostratos z Aigů v Kilikii </a:t>
                      </a:r>
                      <a:endParaRPr lang="cs-CZ" sz="1400">
                        <a:effectLst/>
                        <a:latin typeface="Calibri"/>
                        <a:ea typeface="Calibri"/>
                        <a:cs typeface="Times New Roman"/>
                      </a:endParaRPr>
                    </a:p>
                  </a:txBody>
                  <a:tcPr marL="48492" marR="48492" marT="0" marB="0"/>
                </a:tc>
                <a:tc>
                  <a:txBody>
                    <a:bodyPr/>
                    <a:lstStyle/>
                    <a:p>
                      <a:pPr>
                        <a:spcAft>
                          <a:spcPts val="600"/>
                        </a:spcAft>
                      </a:pPr>
                      <a:r>
                        <a:rPr lang="cs-CZ" sz="1400">
                          <a:effectLst/>
                        </a:rPr>
                        <a:t>37 po Kr. (204. OH); „sedmý po Héraklovi“ </a:t>
                      </a:r>
                      <a:endParaRPr lang="cs-CZ" sz="1400">
                        <a:effectLst/>
                        <a:latin typeface="Calibri"/>
                        <a:ea typeface="Calibri"/>
                        <a:cs typeface="Times New Roman"/>
                      </a:endParaRPr>
                    </a:p>
                  </a:txBody>
                  <a:tcPr marL="48492" marR="48492" marT="0" marB="0"/>
                </a:tc>
              </a:tr>
              <a:tr h="783768">
                <a:tc>
                  <a:txBody>
                    <a:bodyPr/>
                    <a:lstStyle/>
                    <a:p>
                      <a:pPr>
                        <a:spcAft>
                          <a:spcPts val="600"/>
                        </a:spcAft>
                      </a:pPr>
                      <a:r>
                        <a:rPr lang="cs-CZ" sz="1400">
                          <a:effectLst/>
                        </a:rPr>
                        <a:t>Sokratés z ? </a:t>
                      </a:r>
                      <a:endParaRPr lang="cs-CZ" sz="1400">
                        <a:effectLst/>
                        <a:latin typeface="Calibri"/>
                        <a:ea typeface="Calibri"/>
                        <a:cs typeface="Times New Roman"/>
                      </a:endParaRPr>
                    </a:p>
                  </a:txBody>
                  <a:tcPr marL="48492" marR="48492" marT="0" marB="0"/>
                </a:tc>
                <a:tc>
                  <a:txBody>
                    <a:bodyPr/>
                    <a:lstStyle/>
                    <a:p>
                      <a:pPr>
                        <a:spcAft>
                          <a:spcPts val="600"/>
                        </a:spcAft>
                      </a:pPr>
                      <a:r>
                        <a:rPr lang="cs-CZ" sz="1400">
                          <a:effectLst/>
                        </a:rPr>
                        <a:t>149 po Kr. (232. OH); zvítězil v πυγμή i v παγκράτιον a měl tak být zván „osmý po Héraklovi“, ale vítězství v παγκράτιον mu bylo odňato a předáno jím poraženému finalistovi Dionýsiovi </a:t>
                      </a:r>
                      <a:endParaRPr lang="cs-CZ" sz="1400">
                        <a:effectLst/>
                        <a:latin typeface="Calibri"/>
                        <a:ea typeface="Calibri"/>
                        <a:cs typeface="Times New Roman"/>
                      </a:endParaRPr>
                    </a:p>
                  </a:txBody>
                  <a:tcPr marL="48492" marR="48492" marT="0" marB="0"/>
                </a:tc>
              </a:tr>
              <a:tr h="979710">
                <a:tc>
                  <a:txBody>
                    <a:bodyPr/>
                    <a:lstStyle/>
                    <a:p>
                      <a:pPr>
                        <a:spcAft>
                          <a:spcPts val="600"/>
                        </a:spcAft>
                      </a:pPr>
                      <a:r>
                        <a:rPr lang="cs-CZ" sz="1400">
                          <a:effectLst/>
                        </a:rPr>
                        <a:t>Aurelios Ailix z Foinikie </a:t>
                      </a:r>
                      <a:endParaRPr lang="cs-CZ" sz="1400">
                        <a:effectLst/>
                        <a:latin typeface="Calibri"/>
                        <a:ea typeface="Calibri"/>
                        <a:cs typeface="Times New Roman"/>
                      </a:endParaRPr>
                    </a:p>
                  </a:txBody>
                  <a:tcPr marL="48492" marR="48492" marT="0" marB="0"/>
                </a:tc>
                <a:tc>
                  <a:txBody>
                    <a:bodyPr/>
                    <a:lstStyle/>
                    <a:p>
                      <a:pPr>
                        <a:spcAft>
                          <a:spcPts val="600"/>
                        </a:spcAft>
                      </a:pPr>
                      <a:r>
                        <a:rPr lang="cs-CZ" sz="1400" dirty="0">
                          <a:effectLst/>
                        </a:rPr>
                        <a:t>221 po Kr. (250. OH); vítěz πα</a:t>
                      </a:r>
                      <a:r>
                        <a:rPr lang="cs-CZ" sz="1400" dirty="0" err="1">
                          <a:effectLst/>
                        </a:rPr>
                        <a:t>γκράτιον</a:t>
                      </a:r>
                      <a:r>
                        <a:rPr lang="cs-CZ" sz="1400" dirty="0">
                          <a:effectLst/>
                        </a:rPr>
                        <a:t> a favorit na vítězství v π</a:t>
                      </a:r>
                      <a:r>
                        <a:rPr lang="cs-CZ" sz="1400" dirty="0" err="1">
                          <a:effectLst/>
                        </a:rPr>
                        <a:t>άλη</a:t>
                      </a:r>
                      <a:r>
                        <a:rPr lang="cs-CZ" sz="1400" dirty="0">
                          <a:effectLst/>
                        </a:rPr>
                        <a:t>, na které se také přihlásil, ovšem toto bylo chvíli před olympijskými slavnostmi vyřazeno z programu gymnického </a:t>
                      </a:r>
                      <a:r>
                        <a:rPr lang="cs-CZ" sz="1400" dirty="0" err="1">
                          <a:effectLst/>
                        </a:rPr>
                        <a:t>ἀγών</a:t>
                      </a:r>
                      <a:r>
                        <a:rPr lang="cs-CZ" sz="1400" dirty="0">
                          <a:effectLst/>
                        </a:rPr>
                        <a:t>; čímž mu bylo znemožněno dosáhnout titulu „osmý po Héraklovi“ </a:t>
                      </a:r>
                      <a:endParaRPr lang="cs-CZ" sz="1400" dirty="0">
                        <a:effectLst/>
                        <a:latin typeface="Calibri"/>
                        <a:ea typeface="Calibri"/>
                        <a:cs typeface="Times New Roman"/>
                      </a:endParaRPr>
                    </a:p>
                  </a:txBody>
                  <a:tcPr marL="48492" marR="48492" marT="0" marB="0"/>
                </a:tc>
              </a:tr>
            </a:tbl>
          </a:graphicData>
        </a:graphic>
      </p:graphicFrame>
      <p:sp>
        <p:nvSpPr>
          <p:cNvPr id="5" name="Rectangle 1"/>
          <p:cNvSpPr>
            <a:spLocks noChangeArrowheads="1"/>
          </p:cNvSpPr>
          <p:nvPr/>
        </p:nvSpPr>
        <p:spPr bwMode="auto">
          <a:xfrm>
            <a:off x="2511425"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chemeClr val="tx1"/>
                </a:solidFill>
                <a:effectLst/>
                <a:latin typeface="Arial" pitchFamily="34" charset="0"/>
                <a:cs typeface="Arial" pitchFamily="34" charset="0"/>
              </a:rPr>
              <a:t/>
            </a:r>
            <a:br>
              <a:rPr kumimoji="0" lang="cs-CZ" altLang="cs-CZ" sz="1800" b="0" i="0" u="none" strike="noStrike" cap="none" normalizeH="0" baseline="0" smtClean="0">
                <a:ln>
                  <a:noFill/>
                </a:ln>
                <a:solidFill>
                  <a:schemeClr val="tx1"/>
                </a:solidFill>
                <a:effectLst/>
                <a:latin typeface="Arial" pitchFamily="34" charset="0"/>
                <a:cs typeface="Arial" pitchFamily="34" charset="0"/>
              </a:rPr>
            </a:br>
            <a:endParaRPr kumimoji="0" lang="cs-CZ" altLang="cs-CZ"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8876662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pic>
        <p:nvPicPr>
          <p:cNvPr id="24" name="Obrázek 23" descr="C:\Users\Jiří\Desktop\rigo - obr\j\3řecko-discipl\vlast1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5816" y="2060848"/>
            <a:ext cx="3475317" cy="2879498"/>
          </a:xfrm>
          <a:prstGeom prst="rect">
            <a:avLst/>
          </a:prstGeom>
          <a:noFill/>
          <a:ln>
            <a:noFill/>
          </a:ln>
        </p:spPr>
      </p:pic>
      <p:pic>
        <p:nvPicPr>
          <p:cNvPr id="9" name="Picture 2" descr="C:\Users\Jiří\Desktop\dodek_tethripp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2120" y="4221088"/>
            <a:ext cx="3491880" cy="25025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7" name="Picture 9" descr="C:\!Aktuální\Antický sport a má výuka dějin starověkého sportu\Antický sport\rigo - obr\j\miller79c.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9895" y="116632"/>
            <a:ext cx="3354105" cy="256490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C:\!Aktuální\Antický sport a má výuka dějin starověkého sportu\Antický sport\rigo - obr\j\zamarovsky16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5" y="10432"/>
            <a:ext cx="3369892" cy="3058528"/>
          </a:xfrm>
          <a:prstGeom prst="rect">
            <a:avLst/>
          </a:prstGeom>
          <a:noFill/>
          <a:extLst>
            <a:ext uri="{909E8E84-426E-40DD-AFC4-6F175D3DCCD1}">
              <a14:hiddenFill xmlns:a14="http://schemas.microsoft.com/office/drawing/2010/main">
                <a:solidFill>
                  <a:srgbClr val="FFFFFF"/>
                </a:solidFill>
              </a14:hiddenFill>
            </a:ext>
          </a:extLst>
        </p:spPr>
      </p:pic>
      <p:pic>
        <p:nvPicPr>
          <p:cNvPr id="7183" name="Picture 15" descr="C:\!Aktuální\Antický sport a má výuka dějin starověkého sportu\Antický sport\rigo - obr\j\zamarovsky11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68" y="3861048"/>
            <a:ext cx="3225455" cy="2996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4853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332656"/>
            <a:ext cx="9144000" cy="1368152"/>
          </a:xfrm>
        </p:spPr>
        <p:txBody>
          <a:bodyPr>
            <a:normAutofit fontScale="90000"/>
          </a:bodyPr>
          <a:lstStyle/>
          <a:p>
            <a:r>
              <a:rPr lang="cs-CZ" b="1" i="1" dirty="0"/>
              <a:t>periodoníkés </a:t>
            </a:r>
            <a:r>
              <a:rPr lang="cs-CZ" b="1" dirty="0"/>
              <a:t>(</a:t>
            </a:r>
            <a:r>
              <a:rPr lang="cs-CZ" b="1" i="1" dirty="0"/>
              <a:t>π</a:t>
            </a:r>
            <a:r>
              <a:rPr lang="cs-CZ" b="1" i="1" dirty="0" err="1"/>
              <a:t>εριοδονίκην</a:t>
            </a:r>
            <a:r>
              <a:rPr lang="cs-CZ" b="1" dirty="0"/>
              <a:t>, </a:t>
            </a:r>
            <a:r>
              <a:rPr lang="cs-CZ" b="1" dirty="0" err="1"/>
              <a:t>pl</a:t>
            </a:r>
            <a:r>
              <a:rPr lang="cs-CZ" b="1" dirty="0"/>
              <a:t>. </a:t>
            </a:r>
            <a:r>
              <a:rPr lang="cs-CZ" b="1" i="1" dirty="0" err="1"/>
              <a:t>periodoníkai</a:t>
            </a:r>
            <a:r>
              <a:rPr lang="cs-CZ" b="1" dirty="0"/>
              <a:t>)</a:t>
            </a:r>
          </a:p>
        </p:txBody>
      </p:sp>
      <p:sp>
        <p:nvSpPr>
          <p:cNvPr id="3" name="Zástupný symbol pro obsah 2"/>
          <p:cNvSpPr>
            <a:spLocks noGrp="1"/>
          </p:cNvSpPr>
          <p:nvPr>
            <p:ph idx="1"/>
          </p:nvPr>
        </p:nvSpPr>
        <p:spPr>
          <a:xfrm>
            <a:off x="356" y="1844824"/>
            <a:ext cx="9144000" cy="5013176"/>
          </a:xfrm>
        </p:spPr>
        <p:txBody>
          <a:bodyPr>
            <a:normAutofit/>
          </a:bodyPr>
          <a:lstStyle/>
          <a:p>
            <a:r>
              <a:rPr lang="cs-CZ" dirty="0"/>
              <a:t>„opakující se </a:t>
            </a:r>
            <a:r>
              <a:rPr lang="cs-CZ" dirty="0" smtClean="0"/>
              <a:t>vítěz“</a:t>
            </a:r>
          </a:p>
          <a:p>
            <a:r>
              <a:rPr lang="cs-CZ" dirty="0" smtClean="0"/>
              <a:t>jen </a:t>
            </a:r>
            <a:r>
              <a:rPr lang="cs-CZ" dirty="0"/>
              <a:t>ti nejlepší z </a:t>
            </a:r>
            <a:r>
              <a:rPr lang="cs-CZ" dirty="0" smtClean="0"/>
              <a:t>nejlepších</a:t>
            </a:r>
          </a:p>
          <a:p>
            <a:r>
              <a:rPr lang="cs-CZ" dirty="0" smtClean="0"/>
              <a:t>někteří </a:t>
            </a:r>
            <a:r>
              <a:rPr lang="cs-CZ" i="1" dirty="0" err="1"/>
              <a:t>ἀθλετ</a:t>
            </a:r>
            <a:r>
              <a:rPr lang="cs-CZ" i="1" dirty="0"/>
              <a:t>αι</a:t>
            </a:r>
            <a:r>
              <a:rPr lang="cs-CZ" dirty="0"/>
              <a:t> </a:t>
            </a:r>
            <a:r>
              <a:rPr lang="cs-CZ" dirty="0" smtClean="0"/>
              <a:t>dokonce </a:t>
            </a:r>
            <a:r>
              <a:rPr lang="cs-CZ" dirty="0"/>
              <a:t>několikrát, kupř</a:t>
            </a:r>
            <a:r>
              <a:rPr lang="cs-CZ" dirty="0" smtClean="0"/>
              <a:t>.: </a:t>
            </a:r>
          </a:p>
          <a:p>
            <a:pPr lvl="1"/>
            <a:r>
              <a:rPr lang="cs-CZ" dirty="0" err="1" smtClean="0"/>
              <a:t>Hérodóros</a:t>
            </a:r>
            <a:r>
              <a:rPr lang="cs-CZ" dirty="0" smtClean="0"/>
              <a:t> </a:t>
            </a:r>
            <a:r>
              <a:rPr lang="cs-CZ" dirty="0"/>
              <a:t>z </a:t>
            </a:r>
            <a:r>
              <a:rPr lang="cs-CZ" dirty="0" err="1"/>
              <a:t>Megary</a:t>
            </a:r>
            <a:r>
              <a:rPr lang="cs-CZ" dirty="0"/>
              <a:t> 10x v </a:t>
            </a:r>
            <a:r>
              <a:rPr lang="cs-CZ" i="1" dirty="0"/>
              <a:t>σαλπ</a:t>
            </a:r>
            <a:r>
              <a:rPr lang="cs-CZ" i="1" dirty="0" err="1"/>
              <a:t>ιστής</a:t>
            </a:r>
            <a:r>
              <a:rPr lang="cs-CZ" i="1" dirty="0"/>
              <a:t> </a:t>
            </a:r>
            <a:r>
              <a:rPr lang="cs-CZ" dirty="0" smtClean="0"/>
              <a:t>(17x?, mladík až do asi 85 </a:t>
            </a:r>
            <a:r>
              <a:rPr lang="cs-CZ" dirty="0"/>
              <a:t>let); </a:t>
            </a:r>
            <a:endParaRPr lang="cs-CZ" dirty="0" smtClean="0"/>
          </a:p>
          <a:p>
            <a:pPr lvl="1"/>
            <a:r>
              <a:rPr lang="cs-CZ" dirty="0" smtClean="0"/>
              <a:t>Milón </a:t>
            </a:r>
            <a:r>
              <a:rPr lang="cs-CZ" dirty="0"/>
              <a:t>z </a:t>
            </a:r>
            <a:r>
              <a:rPr lang="cs-CZ" dirty="0" err="1"/>
              <a:t>Krotónu</a:t>
            </a:r>
            <a:r>
              <a:rPr lang="cs-CZ" dirty="0"/>
              <a:t> 6x v </a:t>
            </a:r>
            <a:r>
              <a:rPr lang="cs-CZ" i="1" dirty="0" smtClean="0"/>
              <a:t>π</a:t>
            </a:r>
            <a:r>
              <a:rPr lang="cs-CZ" i="1" dirty="0" err="1" smtClean="0"/>
              <a:t>άλη</a:t>
            </a:r>
            <a:r>
              <a:rPr lang="cs-CZ" dirty="0" smtClean="0"/>
              <a:t>! </a:t>
            </a:r>
            <a:endParaRPr lang="cs-CZ" dirty="0"/>
          </a:p>
        </p:txBody>
      </p:sp>
    </p:spTree>
    <p:extLst>
      <p:ext uri="{BB962C8B-B14F-4D97-AF65-F5344CB8AC3E}">
        <p14:creationId xmlns:p14="http://schemas.microsoft.com/office/powerpoint/2010/main" val="35462397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3188546556"/>
              </p:ext>
            </p:extLst>
          </p:nvPr>
        </p:nvGraphicFramePr>
        <p:xfrm>
          <a:off x="29028" y="0"/>
          <a:ext cx="9114971" cy="7087457"/>
        </p:xfrm>
        <a:graphic>
          <a:graphicData uri="http://schemas.openxmlformats.org/drawingml/2006/table">
            <a:tbl>
              <a:tblPr firstRow="1" firstCol="1" bandRow="1">
                <a:tableStyleId>{5C22544A-7EE6-4342-B048-85BDC9FD1C3A}</a:tableStyleId>
              </a:tblPr>
              <a:tblGrid>
                <a:gridCol w="3473030"/>
                <a:gridCol w="5641941"/>
              </a:tblGrid>
              <a:tr h="258792">
                <a:tc>
                  <a:txBody>
                    <a:bodyPr/>
                    <a:lstStyle/>
                    <a:p>
                      <a:pPr>
                        <a:spcAft>
                          <a:spcPts val="0"/>
                        </a:spcAft>
                      </a:pPr>
                      <a:r>
                        <a:rPr lang="cs-CZ" sz="1100" dirty="0">
                          <a:effectLst/>
                        </a:rPr>
                        <a:t>Milón z </a:t>
                      </a:r>
                      <a:r>
                        <a:rPr lang="cs-CZ" sz="1100" dirty="0" err="1">
                          <a:effectLst/>
                        </a:rPr>
                        <a:t>Krotónu</a:t>
                      </a:r>
                      <a:r>
                        <a:rPr lang="cs-CZ" sz="1100" dirty="0">
                          <a:effectLst/>
                        </a:rPr>
                        <a:t> </a:t>
                      </a:r>
                      <a:endParaRPr lang="cs-CZ" sz="1050" dirty="0">
                        <a:effectLst/>
                      </a:endParaRPr>
                    </a:p>
                    <a:p>
                      <a:pPr>
                        <a:spcAft>
                          <a:spcPts val="0"/>
                        </a:spcAft>
                      </a:pPr>
                      <a:r>
                        <a:rPr lang="cs-CZ" sz="1100" dirty="0">
                          <a:effectLst/>
                        </a:rPr>
                        <a:t>(„král zápasníků“) </a:t>
                      </a:r>
                      <a:endParaRPr lang="cs-CZ" sz="1050" dirty="0">
                        <a:effectLst/>
                        <a:latin typeface="Calibri"/>
                        <a:ea typeface="Calibri"/>
                        <a:cs typeface="Times New Roman"/>
                      </a:endParaRPr>
                    </a:p>
                  </a:txBody>
                  <a:tcPr marL="32639" marR="32639" marT="0" marB="0"/>
                </a:tc>
                <a:tc>
                  <a:txBody>
                    <a:bodyPr/>
                    <a:lstStyle/>
                    <a:p>
                      <a:pPr>
                        <a:spcAft>
                          <a:spcPts val="0"/>
                        </a:spcAft>
                      </a:pPr>
                      <a:r>
                        <a:rPr lang="cs-CZ" sz="1100">
                          <a:effectLst/>
                        </a:rPr>
                        <a:t>2. polovina 6. století př. Kr.; celkově 6x titul περιοδονίκην v πάλη</a:t>
                      </a:r>
                      <a:endParaRPr lang="cs-CZ" sz="1050">
                        <a:effectLst/>
                        <a:latin typeface="Calibri"/>
                        <a:ea typeface="Calibri"/>
                        <a:cs typeface="Times New Roman"/>
                      </a:endParaRPr>
                    </a:p>
                  </a:txBody>
                  <a:tcPr marL="32639" marR="32639" marT="0" marB="0"/>
                </a:tc>
              </a:tr>
              <a:tr h="388189">
                <a:tc>
                  <a:txBody>
                    <a:bodyPr/>
                    <a:lstStyle/>
                    <a:p>
                      <a:pPr>
                        <a:spcAft>
                          <a:spcPts val="0"/>
                        </a:spcAft>
                      </a:pPr>
                      <a:r>
                        <a:rPr lang="cs-CZ" sz="1100">
                          <a:effectLst/>
                        </a:rPr>
                        <a:t>Glaukos z Karystu </a:t>
                      </a:r>
                      <a:endParaRPr lang="cs-CZ" sz="1050">
                        <a:effectLst/>
                      </a:endParaRPr>
                    </a:p>
                    <a:p>
                      <a:pPr>
                        <a:spcAft>
                          <a:spcPts val="0"/>
                        </a:spcAft>
                      </a:pPr>
                      <a:r>
                        <a:rPr lang="cs-CZ" sz="1100">
                          <a:effectLst/>
                        </a:rPr>
                        <a:t>(„boxer od pluhu“)</a:t>
                      </a:r>
                      <a:endParaRPr lang="cs-CZ" sz="1050">
                        <a:effectLst/>
                        <a:latin typeface="Calibri"/>
                        <a:ea typeface="Calibri"/>
                        <a:cs typeface="Times New Roman"/>
                      </a:endParaRPr>
                    </a:p>
                  </a:txBody>
                  <a:tcPr marL="32639" marR="32639" marT="0" marB="0"/>
                </a:tc>
                <a:tc>
                  <a:txBody>
                    <a:bodyPr/>
                    <a:lstStyle/>
                    <a:p>
                      <a:pPr>
                        <a:spcAft>
                          <a:spcPts val="0"/>
                        </a:spcAft>
                      </a:pPr>
                      <a:r>
                        <a:rPr lang="cs-CZ" sz="1100" dirty="0">
                          <a:effectLst/>
                        </a:rPr>
                        <a:t>2. polovina 6. století př. Kr.; celkově 1x titul π</a:t>
                      </a:r>
                      <a:r>
                        <a:rPr lang="cs-CZ" sz="1100" dirty="0" err="1">
                          <a:effectLst/>
                        </a:rPr>
                        <a:t>εριοδονίκην</a:t>
                      </a:r>
                      <a:r>
                        <a:rPr lang="cs-CZ" sz="1100" dirty="0">
                          <a:effectLst/>
                        </a:rPr>
                        <a:t> v π</a:t>
                      </a:r>
                      <a:r>
                        <a:rPr lang="cs-CZ" sz="1100" dirty="0" err="1">
                          <a:effectLst/>
                        </a:rPr>
                        <a:t>υγμή</a:t>
                      </a:r>
                      <a:r>
                        <a:rPr lang="cs-CZ" sz="1100" dirty="0">
                          <a:effectLst/>
                        </a:rPr>
                        <a:t>; vymyslel a zavedl do praxe stínový box </a:t>
                      </a:r>
                      <a:endParaRPr lang="cs-CZ" sz="1050" dirty="0">
                        <a:effectLst/>
                        <a:latin typeface="Calibri"/>
                        <a:ea typeface="Calibri"/>
                        <a:cs typeface="Times New Roman"/>
                      </a:endParaRPr>
                    </a:p>
                  </a:txBody>
                  <a:tcPr marL="32639" marR="32639" marT="0" marB="0"/>
                </a:tc>
              </a:tr>
              <a:tr h="258792">
                <a:tc>
                  <a:txBody>
                    <a:bodyPr/>
                    <a:lstStyle/>
                    <a:p>
                      <a:pPr>
                        <a:spcAft>
                          <a:spcPts val="0"/>
                        </a:spcAft>
                      </a:pPr>
                      <a:r>
                        <a:rPr lang="cs-CZ" sz="1100">
                          <a:effectLst/>
                        </a:rPr>
                        <a:t>Dromeus ze Stymfalu</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5. století př. Kr.; celkově 2x titul περιοδονίκην v δόλιχος</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dirty="0" err="1">
                          <a:effectLst/>
                        </a:rPr>
                        <a:t>Dandés</a:t>
                      </a:r>
                      <a:r>
                        <a:rPr lang="cs-CZ" sz="1100" dirty="0">
                          <a:effectLst/>
                        </a:rPr>
                        <a:t> z Argu</a:t>
                      </a:r>
                      <a:endParaRPr lang="cs-CZ" sz="1050" dirty="0">
                        <a:effectLst/>
                        <a:latin typeface="Calibri"/>
                        <a:ea typeface="Calibri"/>
                        <a:cs typeface="Times New Roman"/>
                      </a:endParaRPr>
                    </a:p>
                  </a:txBody>
                  <a:tcPr marL="32639" marR="32639" marT="0" marB="0"/>
                </a:tc>
                <a:tc>
                  <a:txBody>
                    <a:bodyPr/>
                    <a:lstStyle/>
                    <a:p>
                      <a:pPr>
                        <a:spcAft>
                          <a:spcPts val="0"/>
                        </a:spcAft>
                      </a:pPr>
                      <a:r>
                        <a:rPr lang="cs-CZ" sz="1100">
                          <a:effectLst/>
                        </a:rPr>
                        <a:t>1. polovina 5. století př. Kr.; celkově 2x titul περιοδονίκην v δρόμος a δίαυλος</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Theagenés z Thasu</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5. století př. Kr.; celkově 2x titul περιοδονίκην v πυγμή a (či) παγκράτιον</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Ergotelés z Knóssu (později z Himéry)</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5. století př. Kr.; celkově 1x titul periodoníkés v dolichu </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Diagorás z Rhodu</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5. století př. Kr.; celkově 1x titul περιοδονίκην v πυγμή</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Dórieos z Rhodu </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2. polovina 5. století př. Kr.; celkově 1x titul περιοδονίκην v παγκράτιον</a:t>
                      </a:r>
                      <a:endParaRPr lang="cs-CZ" sz="1050">
                        <a:effectLst/>
                        <a:latin typeface="Calibri"/>
                        <a:ea typeface="Calibri"/>
                        <a:cs typeface="Times New Roman"/>
                      </a:endParaRPr>
                    </a:p>
                  </a:txBody>
                  <a:tcPr marL="32639" marR="32639" marT="0" marB="0"/>
                </a:tc>
              </a:tr>
              <a:tr h="388189">
                <a:tc>
                  <a:txBody>
                    <a:bodyPr/>
                    <a:lstStyle/>
                    <a:p>
                      <a:pPr>
                        <a:spcAft>
                          <a:spcPts val="0"/>
                        </a:spcAft>
                      </a:pPr>
                      <a:r>
                        <a:rPr lang="cs-CZ" sz="1100">
                          <a:effectLst/>
                        </a:rPr>
                        <a:t>Sóstratos ze Sikyónu („Akrochersités“, „Lamač prstů“)</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4. století př. Kr.; 2x titul περιοδονίκην v παγκράτιον</a:t>
                      </a:r>
                      <a:endParaRPr lang="cs-CZ" sz="1050">
                        <a:effectLst/>
                        <a:latin typeface="Calibri"/>
                        <a:ea typeface="Calibri"/>
                        <a:cs typeface="Times New Roman"/>
                      </a:endParaRPr>
                    </a:p>
                  </a:txBody>
                  <a:tcPr marL="32639" marR="32639" marT="0" marB="0"/>
                </a:tc>
              </a:tr>
              <a:tr h="388189">
                <a:tc>
                  <a:txBody>
                    <a:bodyPr/>
                    <a:lstStyle/>
                    <a:p>
                      <a:pPr>
                        <a:spcAft>
                          <a:spcPts val="0"/>
                        </a:spcAft>
                      </a:pPr>
                      <a:r>
                        <a:rPr lang="cs-CZ" sz="1100" dirty="0" err="1">
                          <a:effectLst/>
                        </a:rPr>
                        <a:t>Hérodóros</a:t>
                      </a:r>
                      <a:r>
                        <a:rPr lang="cs-CZ" sz="1100" dirty="0">
                          <a:effectLst/>
                        </a:rPr>
                        <a:t> z </a:t>
                      </a:r>
                      <a:r>
                        <a:rPr lang="cs-CZ" sz="1100" dirty="0" err="1">
                          <a:effectLst/>
                        </a:rPr>
                        <a:t>Megary</a:t>
                      </a:r>
                      <a:endParaRPr lang="cs-CZ" sz="1050" dirty="0">
                        <a:effectLst/>
                        <a:latin typeface="Calibri"/>
                        <a:ea typeface="Calibri"/>
                        <a:cs typeface="Times New Roman"/>
                      </a:endParaRPr>
                    </a:p>
                  </a:txBody>
                  <a:tcPr marL="32639" marR="32639" marT="0" marB="0"/>
                </a:tc>
                <a:tc>
                  <a:txBody>
                    <a:bodyPr/>
                    <a:lstStyle/>
                    <a:p>
                      <a:pPr>
                        <a:spcAft>
                          <a:spcPts val="0"/>
                        </a:spcAft>
                      </a:pPr>
                      <a:r>
                        <a:rPr lang="cs-CZ" sz="1100">
                          <a:effectLst/>
                        </a:rPr>
                        <a:t>přelom 4. a 3. století př. Kr.; celkově 10x titul περιοδονίκην v σαλπιστής (možná však i více, až 17x tento titul) </a:t>
                      </a:r>
                      <a:endParaRPr lang="cs-CZ" sz="1050">
                        <a:effectLst/>
                        <a:latin typeface="Calibri"/>
                        <a:ea typeface="Calibri"/>
                        <a:cs typeface="Times New Roman"/>
                      </a:endParaRPr>
                    </a:p>
                  </a:txBody>
                  <a:tcPr marL="32639" marR="32639" marT="0" marB="0"/>
                </a:tc>
              </a:tr>
              <a:tr h="388189">
                <a:tc>
                  <a:txBody>
                    <a:bodyPr/>
                    <a:lstStyle/>
                    <a:p>
                      <a:pPr>
                        <a:spcAft>
                          <a:spcPts val="0"/>
                        </a:spcAft>
                      </a:pPr>
                      <a:r>
                        <a:rPr lang="cs-CZ" sz="1100">
                          <a:effectLst/>
                        </a:rPr>
                        <a:t>Filínos z Kóu</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3. století př. Kr.; celkově 4x titul περιοδονίκην v δρόμος a δίαυλος; pětinásobný vítěz na třech olympijských hrách v δρόμος a δίαυλος</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Kleoxénos z Alexandrie</a:t>
                      </a:r>
                      <a:endParaRPr lang="cs-CZ" sz="1050">
                        <a:effectLst/>
                      </a:endParaRPr>
                    </a:p>
                    <a:p>
                      <a:pPr>
                        <a:spcAft>
                          <a:spcPts val="0"/>
                        </a:spcAft>
                      </a:pPr>
                      <a:r>
                        <a:rPr lang="cs-CZ" sz="1100">
                          <a:effectLst/>
                        </a:rPr>
                        <a:t>(„Nezranitelný“)</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2. polovina 3. století př. Kr.; celkově 1x titul περιοδονίκην v πυγμή</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Moschos z Kolofónu</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přelom 3. a 2. století př. Kr.; celkově 1x titul περιοδονίκην v πυγμή dorostenců</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Epithersés z Iónie</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přelom 1. a 2. poloviny 2. století př. Kr.; celkově 2x titul περιοδονίκην v πυγμή</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Isidoros z ? </a:t>
                      </a:r>
                      <a:endParaRPr lang="cs-CZ" sz="1050">
                        <a:effectLst/>
                      </a:endParaRPr>
                    </a:p>
                    <a:p>
                      <a:pPr>
                        <a:spcAft>
                          <a:spcPts val="0"/>
                        </a:spcAft>
                      </a:pPr>
                      <a:r>
                        <a:rPr lang="cs-CZ" sz="1100">
                          <a:effectLst/>
                        </a:rPr>
                        <a:t> („Aptótos“, „Nesklonitelný“)</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1. století př. Kr.; celkově 1x titul περιοδονίκην v πάλη </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Héras z Frygie </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1. století po Kr.; celkově 1x titul περιοδονίκην v παγκράτιον</a:t>
                      </a:r>
                      <a:endParaRPr lang="cs-CZ" sz="1050">
                        <a:effectLst/>
                        <a:latin typeface="Calibri"/>
                        <a:ea typeface="Calibri"/>
                        <a:cs typeface="Times New Roman"/>
                      </a:endParaRPr>
                    </a:p>
                  </a:txBody>
                  <a:tcPr marL="32639" marR="32639" marT="0" marB="0"/>
                </a:tc>
              </a:tr>
              <a:tr h="258792">
                <a:tc>
                  <a:txBody>
                    <a:bodyPr/>
                    <a:lstStyle/>
                    <a:p>
                      <a:pPr>
                        <a:spcAft>
                          <a:spcPts val="0"/>
                        </a:spcAft>
                        <a:tabLst>
                          <a:tab pos="1562735" algn="l"/>
                        </a:tabLst>
                      </a:pPr>
                      <a:r>
                        <a:rPr lang="cs-CZ" sz="1100">
                          <a:effectLst/>
                        </a:rPr>
                        <a:t>P. Ailios Alkandridás ze Sparty</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2. století po Kr.; celkově 2x titul περιοδονίκην v πάλη</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M. Aurelios Demetrios z Alexandrie</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1. polovina 2. století po Kr.; celkově 1x titul περιοδονίκην v ?</a:t>
                      </a:r>
                      <a:endParaRPr lang="cs-CZ" sz="1050">
                        <a:effectLst/>
                        <a:latin typeface="Calibri"/>
                        <a:ea typeface="Calibri"/>
                        <a:cs typeface="Times New Roman"/>
                      </a:endParaRPr>
                    </a:p>
                  </a:txBody>
                  <a:tcPr marL="32639" marR="32639" marT="0" marB="0"/>
                </a:tc>
              </a:tr>
              <a:tr h="388189">
                <a:tc>
                  <a:txBody>
                    <a:bodyPr/>
                    <a:lstStyle/>
                    <a:p>
                      <a:pPr>
                        <a:spcAft>
                          <a:spcPts val="0"/>
                        </a:spcAft>
                      </a:pPr>
                      <a:r>
                        <a:rPr lang="cs-CZ" sz="1100">
                          <a:effectLst/>
                        </a:rPr>
                        <a:t>M. Aurelios Démostratos Damas ze Sardů</a:t>
                      </a:r>
                      <a:endParaRPr lang="cs-CZ" sz="1050">
                        <a:effectLst/>
                        <a:latin typeface="Calibri"/>
                        <a:ea typeface="Calibri"/>
                        <a:cs typeface="Times New Roman"/>
                      </a:endParaRPr>
                    </a:p>
                  </a:txBody>
                  <a:tcPr marL="32639" marR="32639" marT="0" marB="0"/>
                </a:tc>
                <a:tc>
                  <a:txBody>
                    <a:bodyPr/>
                    <a:lstStyle/>
                    <a:p>
                      <a:pPr>
                        <a:spcAft>
                          <a:spcPts val="0"/>
                        </a:spcAft>
                        <a:tabLst>
                          <a:tab pos="956945" algn="l"/>
                        </a:tabLst>
                      </a:pPr>
                      <a:r>
                        <a:rPr lang="cs-CZ" sz="1100">
                          <a:effectLst/>
                        </a:rPr>
                        <a:t>1. polovina 2. století po Kr.; celkově 2x titul περιοδονίκην v παγκράτιον; dostal také čestné občanství 9 měst</a:t>
                      </a:r>
                      <a:endParaRPr lang="cs-CZ" sz="1050">
                        <a:effectLst/>
                        <a:latin typeface="Calibri"/>
                        <a:ea typeface="Calibri"/>
                        <a:cs typeface="Times New Roman"/>
                      </a:endParaRPr>
                    </a:p>
                  </a:txBody>
                  <a:tcPr marL="32639" marR="32639" marT="0" marB="0"/>
                </a:tc>
              </a:tr>
              <a:tr h="258792">
                <a:tc>
                  <a:txBody>
                    <a:bodyPr/>
                    <a:lstStyle/>
                    <a:p>
                      <a:pPr>
                        <a:spcAft>
                          <a:spcPts val="0"/>
                        </a:spcAft>
                        <a:tabLst>
                          <a:tab pos="1445895" algn="l"/>
                        </a:tabLst>
                      </a:pPr>
                      <a:r>
                        <a:rPr lang="cs-CZ" sz="1100">
                          <a:effectLst/>
                        </a:rPr>
                        <a:t>M. Ulpios Firmos Domestikos z Efesu</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2. polovina 2. století po Kr.; celkově 1x titul περιοδονίκην nejspíše v παγκράτιον</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Mnésibúlos z Elateie</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2. polovina 2. století po Kr.; celkově 2x titul περιοδονίκην – jednou v δρόμος a jednou v ὁπλείτης</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M. Aurelios Asklepiades, Hermodóros</a:t>
                      </a:r>
                      <a:endParaRPr lang="cs-CZ" sz="1050">
                        <a:effectLst/>
                        <a:latin typeface="Calibri"/>
                        <a:ea typeface="Calibri"/>
                        <a:cs typeface="Times New Roman"/>
                      </a:endParaRPr>
                    </a:p>
                  </a:txBody>
                  <a:tcPr marL="32639" marR="32639" marT="0" marB="0"/>
                </a:tc>
                <a:tc>
                  <a:txBody>
                    <a:bodyPr/>
                    <a:lstStyle/>
                    <a:p>
                      <a:pPr>
                        <a:spcAft>
                          <a:spcPts val="0"/>
                        </a:spcAft>
                        <a:tabLst>
                          <a:tab pos="244475" algn="l"/>
                        </a:tabLst>
                      </a:pPr>
                      <a:r>
                        <a:rPr lang="cs-CZ" sz="1100">
                          <a:effectLst/>
                        </a:rPr>
                        <a:t>2. polovina 2. století po Kr.; celkově 1x titul περιοδονίκην v παγκράτιον</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Valerios Eklektos ze Sinópy</a:t>
                      </a:r>
                      <a:endParaRPr lang="cs-CZ" sz="1050">
                        <a:effectLst/>
                        <a:latin typeface="Calibri"/>
                        <a:ea typeface="Calibri"/>
                        <a:cs typeface="Times New Roman"/>
                      </a:endParaRPr>
                    </a:p>
                  </a:txBody>
                  <a:tcPr marL="32639" marR="32639" marT="0" marB="0"/>
                </a:tc>
                <a:tc>
                  <a:txBody>
                    <a:bodyPr/>
                    <a:lstStyle/>
                    <a:p>
                      <a:pPr>
                        <a:spcAft>
                          <a:spcPts val="0"/>
                        </a:spcAft>
                      </a:pPr>
                      <a:r>
                        <a:rPr lang="cs-CZ" sz="1100">
                          <a:effectLst/>
                        </a:rPr>
                        <a:t>přelom 1. a 2. poloviny 3. století po Kr.; celkově 3x titul περιοδονίκην v κῆρυξ</a:t>
                      </a:r>
                      <a:endParaRPr lang="cs-CZ" sz="1050">
                        <a:effectLst/>
                        <a:latin typeface="Calibri"/>
                        <a:ea typeface="Calibri"/>
                        <a:cs typeface="Times New Roman"/>
                      </a:endParaRPr>
                    </a:p>
                  </a:txBody>
                  <a:tcPr marL="32639" marR="32639" marT="0" marB="0"/>
                </a:tc>
              </a:tr>
              <a:tr h="258792">
                <a:tc>
                  <a:txBody>
                    <a:bodyPr/>
                    <a:lstStyle/>
                    <a:p>
                      <a:pPr>
                        <a:spcAft>
                          <a:spcPts val="0"/>
                        </a:spcAft>
                      </a:pPr>
                      <a:r>
                        <a:rPr lang="cs-CZ" sz="1100">
                          <a:effectLst/>
                        </a:rPr>
                        <a:t>Klaudios Rufus z Písy</a:t>
                      </a:r>
                      <a:endParaRPr lang="cs-CZ" sz="1050">
                        <a:effectLst/>
                        <a:latin typeface="Calibri"/>
                        <a:ea typeface="Calibri"/>
                        <a:cs typeface="Times New Roman"/>
                      </a:endParaRPr>
                    </a:p>
                  </a:txBody>
                  <a:tcPr marL="32639" marR="32639" marT="0" marB="0"/>
                </a:tc>
                <a:tc>
                  <a:txBody>
                    <a:bodyPr/>
                    <a:lstStyle/>
                    <a:p>
                      <a:pPr>
                        <a:spcAft>
                          <a:spcPts val="0"/>
                        </a:spcAft>
                      </a:pPr>
                      <a:r>
                        <a:rPr lang="cs-CZ" sz="1100" dirty="0">
                          <a:effectLst/>
                        </a:rPr>
                        <a:t>2. polovina 3. století po Kr.; celkově 2x titul π</a:t>
                      </a:r>
                      <a:r>
                        <a:rPr lang="cs-CZ" sz="1100" dirty="0" err="1">
                          <a:effectLst/>
                        </a:rPr>
                        <a:t>εριοδονίκην</a:t>
                      </a:r>
                      <a:r>
                        <a:rPr lang="cs-CZ" sz="1100" dirty="0">
                          <a:effectLst/>
                        </a:rPr>
                        <a:t> v πα</a:t>
                      </a:r>
                      <a:r>
                        <a:rPr lang="cs-CZ" sz="1100" dirty="0" err="1">
                          <a:effectLst/>
                        </a:rPr>
                        <a:t>γκράτιον</a:t>
                      </a:r>
                      <a:endParaRPr lang="cs-CZ" sz="1050" dirty="0">
                        <a:effectLst/>
                        <a:latin typeface="Calibri"/>
                        <a:ea typeface="Calibri"/>
                        <a:cs typeface="Times New Roman"/>
                      </a:endParaRPr>
                    </a:p>
                  </a:txBody>
                  <a:tcPr marL="32639" marR="32639" marT="0" marB="0"/>
                </a:tc>
              </a:tr>
            </a:tbl>
          </a:graphicData>
        </a:graphic>
      </p:graphicFrame>
      <p:sp>
        <p:nvSpPr>
          <p:cNvPr id="5" name="Rectangle 1"/>
          <p:cNvSpPr>
            <a:spLocks noChangeArrowheads="1"/>
          </p:cNvSpPr>
          <p:nvPr/>
        </p:nvSpPr>
        <p:spPr bwMode="auto">
          <a:xfrm>
            <a:off x="3179763" y="14398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smtClean="0">
                <a:ln>
                  <a:noFill/>
                </a:ln>
                <a:solidFill>
                  <a:schemeClr val="tx1"/>
                </a:solidFill>
                <a:effectLst/>
                <a:latin typeface="Arial" pitchFamily="34" charset="0"/>
                <a:cs typeface="Arial" pitchFamily="34" charset="0"/>
              </a:rPr>
              <a:t/>
            </a:r>
            <a:br>
              <a:rPr kumimoji="0" lang="cs-CZ" altLang="cs-CZ" sz="1800" b="0" i="0" u="none" strike="noStrike" cap="none" normalizeH="0" baseline="0" smtClean="0">
                <a:ln>
                  <a:noFill/>
                </a:ln>
                <a:solidFill>
                  <a:schemeClr val="tx1"/>
                </a:solidFill>
                <a:effectLst/>
                <a:latin typeface="Arial" pitchFamily="34" charset="0"/>
                <a:cs typeface="Arial" pitchFamily="34" charset="0"/>
              </a:rPr>
            </a:br>
            <a:endParaRPr kumimoji="0" lang="cs-CZ" altLang="cs-CZ"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0467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5846" y="1844824"/>
            <a:ext cx="9112308" cy="1631216"/>
          </a:xfrm>
          <a:prstGeom prst="rect">
            <a:avLst/>
          </a:prstGeom>
        </p:spPr>
        <p:txBody>
          <a:bodyPr wrap="square">
            <a:spAutoFit/>
          </a:bodyPr>
          <a:lstStyle/>
          <a:p>
            <a:pPr marL="285750" indent="-285750">
              <a:buFontTx/>
              <a:buChar char="-"/>
            </a:pPr>
            <a:r>
              <a:rPr lang="cs-CZ" sz="2000" dirty="0"/>
              <a:t>úplný či úspěšný </a:t>
            </a:r>
            <a:r>
              <a:rPr lang="cs-CZ" sz="2000" dirty="0" smtClean="0"/>
              <a:t>vítěz</a:t>
            </a:r>
          </a:p>
          <a:p>
            <a:pPr marL="285750" indent="-285750">
              <a:buFontTx/>
              <a:buChar char="-"/>
            </a:pPr>
            <a:r>
              <a:rPr lang="cs-CZ" sz="2000" dirty="0" smtClean="0"/>
              <a:t>neporažený sportovec, </a:t>
            </a:r>
            <a:r>
              <a:rPr lang="cs-CZ" sz="2000" dirty="0"/>
              <a:t>který ve všem zvítězil </a:t>
            </a:r>
          </a:p>
          <a:p>
            <a:pPr marL="285750" indent="-285750">
              <a:buFontTx/>
              <a:buChar char="-"/>
            </a:pPr>
            <a:r>
              <a:rPr lang="cs-CZ" sz="2000" dirty="0" smtClean="0"/>
              <a:t>následný vývoj titulu </a:t>
            </a:r>
            <a:r>
              <a:rPr lang="cs-CZ" sz="2000" i="1" dirty="0" smtClean="0"/>
              <a:t>π</a:t>
            </a:r>
            <a:r>
              <a:rPr lang="cs-CZ" sz="2000" i="1" dirty="0" err="1" smtClean="0"/>
              <a:t>εριοδονίκην</a:t>
            </a:r>
            <a:r>
              <a:rPr lang="cs-CZ" sz="2000" dirty="0" smtClean="0"/>
              <a:t> </a:t>
            </a:r>
          </a:p>
          <a:p>
            <a:pPr marL="285750" indent="-285750">
              <a:buFontTx/>
              <a:buChar char="-"/>
            </a:pPr>
            <a:r>
              <a:rPr lang="cs-CZ" sz="2000" dirty="0" smtClean="0"/>
              <a:t>prvním vítězem </a:t>
            </a:r>
            <a:r>
              <a:rPr lang="cs-CZ" sz="2000" i="1" dirty="0" smtClean="0"/>
              <a:t>παλα</a:t>
            </a:r>
            <a:r>
              <a:rPr lang="cs-CZ" sz="2000" i="1" dirty="0" err="1" smtClean="0"/>
              <a:t>ιστής</a:t>
            </a:r>
            <a:r>
              <a:rPr lang="cs-CZ" sz="2000" dirty="0" smtClean="0"/>
              <a:t> </a:t>
            </a:r>
            <a:r>
              <a:rPr lang="cs-CZ" sz="2000" dirty="0"/>
              <a:t>(zápasník) a </a:t>
            </a:r>
            <a:r>
              <a:rPr lang="cs-CZ" sz="2000" i="1" dirty="0"/>
              <a:t>πα</a:t>
            </a:r>
            <a:r>
              <a:rPr lang="cs-CZ" sz="2000" i="1" dirty="0" err="1"/>
              <a:t>γκρ</a:t>
            </a:r>
            <a:r>
              <a:rPr lang="cs-CZ" sz="2000" i="1" dirty="0"/>
              <a:t>ατιαστής</a:t>
            </a:r>
            <a:r>
              <a:rPr lang="cs-CZ" sz="2000" dirty="0"/>
              <a:t> (</a:t>
            </a:r>
            <a:r>
              <a:rPr lang="cs-CZ" sz="2000" i="1" dirty="0"/>
              <a:t>pankratista</a:t>
            </a:r>
            <a:r>
              <a:rPr lang="cs-CZ" sz="2000" dirty="0"/>
              <a:t>) </a:t>
            </a:r>
            <a:r>
              <a:rPr lang="cs-CZ" sz="2000" b="1" dirty="0"/>
              <a:t>Titus Aelius Aurelius Maron ze Seleukie</a:t>
            </a:r>
            <a:r>
              <a:rPr lang="cs-CZ" sz="2000" dirty="0"/>
              <a:t> v Kilíkii v dnešním Turecku </a:t>
            </a:r>
          </a:p>
        </p:txBody>
      </p:sp>
      <p:sp>
        <p:nvSpPr>
          <p:cNvPr id="5" name="Obdélník 4"/>
          <p:cNvSpPr/>
          <p:nvPr/>
        </p:nvSpPr>
        <p:spPr>
          <a:xfrm>
            <a:off x="0" y="332656"/>
            <a:ext cx="9144000" cy="1323439"/>
          </a:xfrm>
          <a:prstGeom prst="rect">
            <a:avLst/>
          </a:prstGeom>
        </p:spPr>
        <p:txBody>
          <a:bodyPr wrap="square">
            <a:spAutoFit/>
          </a:bodyPr>
          <a:lstStyle/>
          <a:p>
            <a:pPr algn="ctr"/>
            <a:r>
              <a:rPr lang="cs-CZ" sz="4000" b="1" i="1" dirty="0"/>
              <a:t>periodoníkés </a:t>
            </a:r>
            <a:r>
              <a:rPr lang="cs-CZ" sz="4000" b="1" i="1" dirty="0" err="1"/>
              <a:t>teleios</a:t>
            </a:r>
            <a:r>
              <a:rPr lang="cs-CZ" sz="4000" b="1" i="1" dirty="0"/>
              <a:t> </a:t>
            </a:r>
            <a:r>
              <a:rPr lang="cs-CZ" sz="4000" b="1" dirty="0"/>
              <a:t>(</a:t>
            </a:r>
            <a:r>
              <a:rPr lang="cs-CZ" sz="4000" b="1" i="1" dirty="0"/>
              <a:t>π</a:t>
            </a:r>
            <a:r>
              <a:rPr lang="cs-CZ" sz="4000" b="1" i="1" dirty="0" err="1"/>
              <a:t>εριοδονίκην</a:t>
            </a:r>
            <a:r>
              <a:rPr lang="cs-CZ" sz="4000" b="1" i="1" dirty="0"/>
              <a:t> </a:t>
            </a:r>
            <a:r>
              <a:rPr lang="cs-CZ" sz="4000" b="1" i="1" dirty="0" err="1"/>
              <a:t>τέλειος</a:t>
            </a:r>
            <a:r>
              <a:rPr lang="cs-CZ" sz="4000" b="1" dirty="0"/>
              <a:t>)</a:t>
            </a:r>
          </a:p>
        </p:txBody>
      </p:sp>
      <p:sp>
        <p:nvSpPr>
          <p:cNvPr id="6" name="Obdélník 5"/>
          <p:cNvSpPr/>
          <p:nvPr/>
        </p:nvSpPr>
        <p:spPr>
          <a:xfrm>
            <a:off x="-7923" y="4305290"/>
            <a:ext cx="9144000" cy="707886"/>
          </a:xfrm>
          <a:prstGeom prst="rect">
            <a:avLst/>
          </a:prstGeom>
        </p:spPr>
        <p:txBody>
          <a:bodyPr wrap="square">
            <a:spAutoFit/>
          </a:bodyPr>
          <a:lstStyle/>
          <a:p>
            <a:pPr algn="ctr"/>
            <a:r>
              <a:rPr lang="cs-CZ" sz="4000" b="1" i="1" dirty="0"/>
              <a:t>periodoníkés </a:t>
            </a:r>
            <a:r>
              <a:rPr lang="cs-CZ" sz="4000" b="1" i="1" dirty="0" err="1"/>
              <a:t>pantoníkés</a:t>
            </a:r>
            <a:r>
              <a:rPr lang="cs-CZ" sz="4000" b="1" dirty="0"/>
              <a:t> </a:t>
            </a:r>
          </a:p>
        </p:txBody>
      </p:sp>
      <p:sp>
        <p:nvSpPr>
          <p:cNvPr id="7" name="Obdélník 6"/>
          <p:cNvSpPr/>
          <p:nvPr/>
        </p:nvSpPr>
        <p:spPr>
          <a:xfrm>
            <a:off x="0" y="5157192"/>
            <a:ext cx="9128154" cy="707886"/>
          </a:xfrm>
          <a:prstGeom prst="rect">
            <a:avLst/>
          </a:prstGeom>
        </p:spPr>
        <p:txBody>
          <a:bodyPr wrap="square">
            <a:spAutoFit/>
          </a:bodyPr>
          <a:lstStyle/>
          <a:p>
            <a:pPr marL="285750" indent="-285750">
              <a:buFontTx/>
              <a:buChar char="-"/>
            </a:pPr>
            <a:r>
              <a:rPr lang="cs-CZ" sz="2000" dirty="0" smtClean="0"/>
              <a:t>titul pro </a:t>
            </a:r>
            <a:r>
              <a:rPr lang="cs-CZ" sz="2000" dirty="0"/>
              <a:t>absolutního vítěze celého </a:t>
            </a:r>
            <a:r>
              <a:rPr lang="cs-CZ" sz="2000" dirty="0" smtClean="0"/>
              <a:t>okruhu</a:t>
            </a:r>
          </a:p>
          <a:p>
            <a:pPr marL="285750" indent="-285750">
              <a:buFontTx/>
              <a:buChar char="-"/>
            </a:pPr>
            <a:r>
              <a:rPr lang="cs-CZ" sz="2000" b="1" dirty="0" smtClean="0"/>
              <a:t>císař </a:t>
            </a:r>
            <a:r>
              <a:rPr lang="cs-CZ" sz="2000" b="1" dirty="0"/>
              <a:t>Nero </a:t>
            </a:r>
            <a:r>
              <a:rPr lang="cs-CZ" sz="2000" dirty="0"/>
              <a:t>po své cestě Řeckem a účasti na </a:t>
            </a:r>
            <a:r>
              <a:rPr lang="cs-CZ" sz="2000" dirty="0" err="1"/>
              <a:t>hellénských</a:t>
            </a:r>
            <a:r>
              <a:rPr lang="cs-CZ" sz="2000" dirty="0"/>
              <a:t> hrách a </a:t>
            </a:r>
            <a:r>
              <a:rPr lang="cs-CZ" sz="2000" dirty="0" smtClean="0"/>
              <a:t>„</a:t>
            </a:r>
            <a:r>
              <a:rPr lang="cs-CZ" sz="2000" dirty="0"/>
              <a:t>vítězstvích“ </a:t>
            </a:r>
          </a:p>
        </p:txBody>
      </p:sp>
    </p:spTree>
    <p:extLst>
      <p:ext uri="{BB962C8B-B14F-4D97-AF65-F5344CB8AC3E}">
        <p14:creationId xmlns:p14="http://schemas.microsoft.com/office/powerpoint/2010/main" val="25418338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ulka 4"/>
          <p:cNvGraphicFramePr>
            <a:graphicFrameLocks noGrp="1"/>
          </p:cNvGraphicFramePr>
          <p:nvPr>
            <p:extLst>
              <p:ext uri="{D42A27DB-BD31-4B8C-83A1-F6EECF244321}">
                <p14:modId xmlns:p14="http://schemas.microsoft.com/office/powerpoint/2010/main" val="3154489366"/>
              </p:ext>
            </p:extLst>
          </p:nvPr>
        </p:nvGraphicFramePr>
        <p:xfrm>
          <a:off x="0" y="5301209"/>
          <a:ext cx="9144000" cy="1556792"/>
        </p:xfrm>
        <a:graphic>
          <a:graphicData uri="http://schemas.openxmlformats.org/drawingml/2006/table">
            <a:tbl>
              <a:tblPr firstRow="1" firstCol="1" bandRow="1">
                <a:tableStyleId>{5C22544A-7EE6-4342-B048-85BDC9FD1C3A}</a:tableStyleId>
              </a:tblPr>
              <a:tblGrid>
                <a:gridCol w="3484091"/>
                <a:gridCol w="5659909"/>
              </a:tblGrid>
              <a:tr h="494225">
                <a:tc gridSpan="2">
                  <a:txBody>
                    <a:bodyPr/>
                    <a:lstStyle/>
                    <a:p>
                      <a:pPr algn="ctr"/>
                      <a:r>
                        <a:rPr lang="cs-CZ" sz="1800" u="sng" dirty="0" smtClean="0">
                          <a:effectLst/>
                        </a:rPr>
                        <a:t>π</a:t>
                      </a:r>
                      <a:r>
                        <a:rPr lang="cs-CZ" sz="1800" u="sng" dirty="0" err="1" smtClean="0">
                          <a:effectLst/>
                        </a:rPr>
                        <a:t>εριοδονίκην</a:t>
                      </a:r>
                      <a:r>
                        <a:rPr lang="cs-CZ" sz="1800" u="sng" dirty="0" smtClean="0">
                          <a:effectLst/>
                        </a:rPr>
                        <a:t> </a:t>
                      </a:r>
                      <a:r>
                        <a:rPr lang="cs-CZ" sz="1800" b="1" i="1" u="sng" dirty="0" err="1" smtClean="0"/>
                        <a:t>pantoníkés</a:t>
                      </a:r>
                      <a:r>
                        <a:rPr lang="cs-CZ" sz="1800" b="1" u="sng" dirty="0" smtClean="0"/>
                        <a:t> </a:t>
                      </a:r>
                      <a:endParaRPr lang="cs-CZ" sz="1800" b="1" u="sng" dirty="0"/>
                    </a:p>
                  </a:txBody>
                  <a:tcPr marL="68580" marR="68580" marT="0" marB="0"/>
                </a:tc>
                <a:tc hMerge="1">
                  <a:txBody>
                    <a:bodyPr/>
                    <a:lstStyle/>
                    <a:p>
                      <a:endParaRPr lang="cs-CZ"/>
                    </a:p>
                  </a:txBody>
                  <a:tcPr/>
                </a:tc>
              </a:tr>
              <a:tr h="1062567">
                <a:tc>
                  <a:txBody>
                    <a:bodyPr/>
                    <a:lstStyle/>
                    <a:p>
                      <a:pPr>
                        <a:spcAft>
                          <a:spcPts val="0"/>
                        </a:spcAft>
                      </a:pPr>
                      <a:r>
                        <a:rPr lang="cs-CZ" sz="1800" dirty="0" smtClean="0">
                          <a:effectLst/>
                        </a:rPr>
                        <a:t>Nero Claudius Caesar Augustus </a:t>
                      </a:r>
                      <a:r>
                        <a:rPr lang="cs-CZ" sz="1800" dirty="0" err="1" smtClean="0">
                          <a:effectLst/>
                        </a:rPr>
                        <a:t>Germanicus</a:t>
                      </a:r>
                      <a:r>
                        <a:rPr lang="cs-CZ" sz="1800" dirty="0" smtClean="0">
                          <a:effectLst/>
                        </a:rPr>
                        <a:t> (r. </a:t>
                      </a:r>
                      <a:r>
                        <a:rPr lang="cs-CZ" sz="1800" dirty="0" err="1" smtClean="0">
                          <a:effectLst/>
                        </a:rPr>
                        <a:t>jm</a:t>
                      </a:r>
                      <a:r>
                        <a:rPr lang="cs-CZ" sz="1800" dirty="0" smtClean="0">
                          <a:effectLst/>
                        </a:rPr>
                        <a:t>.</a:t>
                      </a:r>
                      <a:r>
                        <a:rPr lang="cs-CZ" sz="1800" baseline="0" dirty="0" smtClean="0">
                          <a:effectLst/>
                        </a:rPr>
                        <a:t> Lucius </a:t>
                      </a:r>
                      <a:r>
                        <a:rPr lang="cs-CZ" sz="1800" baseline="0" dirty="0" err="1" smtClean="0">
                          <a:effectLst/>
                        </a:rPr>
                        <a:t>Domitius</a:t>
                      </a:r>
                      <a:r>
                        <a:rPr lang="cs-CZ" sz="1800" baseline="0" dirty="0" smtClean="0">
                          <a:effectLst/>
                        </a:rPr>
                        <a:t> </a:t>
                      </a:r>
                      <a:r>
                        <a:rPr lang="cs-CZ" sz="1800" baseline="0" dirty="0" err="1" smtClean="0">
                          <a:effectLst/>
                        </a:rPr>
                        <a:t>Ahenobarbus</a:t>
                      </a:r>
                      <a:r>
                        <a:rPr lang="cs-CZ" sz="1800" baseline="0" dirty="0" smtClean="0">
                          <a:effectLst/>
                        </a:rPr>
                        <a:t>) </a:t>
                      </a:r>
                      <a:endParaRPr lang="cs-CZ" sz="1800" dirty="0">
                        <a:effectLst/>
                        <a:latin typeface="Calibri"/>
                        <a:ea typeface="Calibri"/>
                        <a:cs typeface="Times New Roman"/>
                      </a:endParaRPr>
                    </a:p>
                  </a:txBody>
                  <a:tcPr marL="68580" marR="68580" marT="0" marB="0"/>
                </a:tc>
                <a:tc>
                  <a:txBody>
                    <a:bodyPr/>
                    <a:lstStyle/>
                    <a:p>
                      <a:pPr>
                        <a:spcAft>
                          <a:spcPts val="0"/>
                        </a:spcAft>
                      </a:pPr>
                      <a:r>
                        <a:rPr lang="cs-CZ" sz="1800" dirty="0" smtClean="0">
                          <a:effectLst/>
                          <a:latin typeface="Calibri"/>
                          <a:ea typeface="Calibri"/>
                          <a:cs typeface="Times New Roman"/>
                        </a:rPr>
                        <a:t>polovina 1. století po Kr. </a:t>
                      </a:r>
                      <a:endParaRPr lang="cs-CZ" sz="1800" dirty="0">
                        <a:effectLst/>
                        <a:latin typeface="Calibri"/>
                        <a:ea typeface="Calibri"/>
                        <a:cs typeface="Times New Roman"/>
                      </a:endParaRPr>
                    </a:p>
                  </a:txBody>
                  <a:tcPr marL="68580" marR="68580" marT="0" marB="0"/>
                </a:tc>
              </a:tr>
            </a:tbl>
          </a:graphicData>
        </a:graphic>
      </p:graphicFrame>
      <p:graphicFrame>
        <p:nvGraphicFramePr>
          <p:cNvPr id="6" name="Tabulka 5"/>
          <p:cNvGraphicFramePr>
            <a:graphicFrameLocks noGrp="1"/>
          </p:cNvGraphicFramePr>
          <p:nvPr>
            <p:extLst>
              <p:ext uri="{D42A27DB-BD31-4B8C-83A1-F6EECF244321}">
                <p14:modId xmlns:p14="http://schemas.microsoft.com/office/powerpoint/2010/main" val="1676680756"/>
              </p:ext>
            </p:extLst>
          </p:nvPr>
        </p:nvGraphicFramePr>
        <p:xfrm>
          <a:off x="0" y="0"/>
          <a:ext cx="9144000" cy="4797152"/>
        </p:xfrm>
        <a:graphic>
          <a:graphicData uri="http://schemas.openxmlformats.org/drawingml/2006/table">
            <a:tbl>
              <a:tblPr firstRow="1" firstCol="1" bandRow="1">
                <a:tableStyleId>{5C22544A-7EE6-4342-B048-85BDC9FD1C3A}</a:tableStyleId>
              </a:tblPr>
              <a:tblGrid>
                <a:gridCol w="3484090"/>
                <a:gridCol w="5659910"/>
              </a:tblGrid>
              <a:tr h="685307">
                <a:tc gridSpan="2">
                  <a:txBody>
                    <a:bodyPr/>
                    <a:lstStyle/>
                    <a:p>
                      <a:pPr algn="ctr">
                        <a:spcAft>
                          <a:spcPts val="0"/>
                        </a:spcAft>
                      </a:pPr>
                      <a:r>
                        <a:rPr lang="cs-CZ" sz="1800" u="sng" dirty="0" smtClean="0">
                          <a:effectLst/>
                        </a:rPr>
                        <a:t>π</a:t>
                      </a:r>
                      <a:r>
                        <a:rPr lang="cs-CZ" sz="1800" u="sng" dirty="0" err="1" smtClean="0">
                          <a:effectLst/>
                        </a:rPr>
                        <a:t>εριοδονίκην</a:t>
                      </a:r>
                      <a:r>
                        <a:rPr lang="cs-CZ" sz="1800" u="sng" dirty="0" smtClean="0">
                          <a:effectLst/>
                        </a:rPr>
                        <a:t> </a:t>
                      </a:r>
                      <a:r>
                        <a:rPr lang="cs-CZ" sz="1800" u="sng" dirty="0" err="1">
                          <a:effectLst/>
                        </a:rPr>
                        <a:t>τέλειος</a:t>
                      </a:r>
                      <a:endParaRPr lang="cs-CZ" sz="1600" dirty="0">
                        <a:effectLst/>
                        <a:latin typeface="Calibri"/>
                        <a:ea typeface="Calibri"/>
                        <a:cs typeface="Times New Roman"/>
                      </a:endParaRPr>
                    </a:p>
                  </a:txBody>
                  <a:tcPr marL="68580" marR="68580" marT="0" marB="0"/>
                </a:tc>
                <a:tc hMerge="1">
                  <a:txBody>
                    <a:bodyPr/>
                    <a:lstStyle/>
                    <a:p>
                      <a:endParaRPr lang="cs-CZ"/>
                    </a:p>
                  </a:txBody>
                  <a:tcPr/>
                </a:tc>
              </a:tr>
              <a:tr h="1370615">
                <a:tc>
                  <a:txBody>
                    <a:bodyPr/>
                    <a:lstStyle/>
                    <a:p>
                      <a:pPr>
                        <a:spcAft>
                          <a:spcPts val="0"/>
                        </a:spcAft>
                      </a:pPr>
                      <a:r>
                        <a:rPr lang="cs-CZ" sz="1800" dirty="0">
                          <a:effectLst/>
                        </a:rPr>
                        <a:t>Titus </a:t>
                      </a:r>
                      <a:r>
                        <a:rPr lang="cs-CZ" sz="1800" dirty="0" err="1">
                          <a:effectLst/>
                        </a:rPr>
                        <a:t>Aelius</a:t>
                      </a:r>
                      <a:r>
                        <a:rPr lang="cs-CZ" sz="1800" dirty="0">
                          <a:effectLst/>
                        </a:rPr>
                        <a:t> Aurelius </a:t>
                      </a:r>
                      <a:r>
                        <a:rPr lang="cs-CZ" sz="1800" dirty="0" err="1">
                          <a:effectLst/>
                        </a:rPr>
                        <a:t>Maron</a:t>
                      </a:r>
                      <a:r>
                        <a:rPr lang="cs-CZ" sz="1800" dirty="0">
                          <a:effectLst/>
                        </a:rPr>
                        <a:t> ze </a:t>
                      </a:r>
                      <a:r>
                        <a:rPr lang="cs-CZ" sz="1800" dirty="0" err="1">
                          <a:effectLst/>
                        </a:rPr>
                        <a:t>Seleukie</a:t>
                      </a:r>
                      <a:r>
                        <a:rPr lang="cs-CZ" sz="1800" dirty="0">
                          <a:effectLst/>
                        </a:rPr>
                        <a:t> (?) v </a:t>
                      </a:r>
                      <a:r>
                        <a:rPr lang="cs-CZ" sz="1800" dirty="0" err="1">
                          <a:effectLst/>
                        </a:rPr>
                        <a:t>Kilíkii</a:t>
                      </a:r>
                      <a:r>
                        <a:rPr lang="cs-CZ" sz="1800" dirty="0">
                          <a:effectLst/>
                        </a:rPr>
                        <a:t> </a:t>
                      </a:r>
                      <a:endParaRPr lang="cs-CZ" sz="1600" dirty="0">
                        <a:effectLst/>
                        <a:latin typeface="Calibri"/>
                        <a:ea typeface="Calibri"/>
                        <a:cs typeface="Times New Roman"/>
                      </a:endParaRPr>
                    </a:p>
                  </a:txBody>
                  <a:tcPr marL="68580" marR="68580" marT="0" marB="0"/>
                </a:tc>
                <a:tc>
                  <a:txBody>
                    <a:bodyPr/>
                    <a:lstStyle/>
                    <a:p>
                      <a:pPr>
                        <a:spcAft>
                          <a:spcPts val="0"/>
                        </a:spcAft>
                      </a:pPr>
                      <a:r>
                        <a:rPr lang="cs-CZ" sz="1800">
                          <a:effectLst/>
                        </a:rPr>
                        <a:t>začátek 2. století po Kr., neporažen v πάλη a v παγκράτιον </a:t>
                      </a:r>
                      <a:endParaRPr lang="cs-CZ" sz="1600">
                        <a:effectLst/>
                        <a:latin typeface="Calibri"/>
                        <a:ea typeface="Calibri"/>
                        <a:cs typeface="Times New Roman"/>
                      </a:endParaRPr>
                    </a:p>
                  </a:txBody>
                  <a:tcPr marL="68580" marR="68580" marT="0" marB="0"/>
                </a:tc>
              </a:tr>
              <a:tr h="1370615">
                <a:tc>
                  <a:txBody>
                    <a:bodyPr/>
                    <a:lstStyle/>
                    <a:p>
                      <a:pPr>
                        <a:spcAft>
                          <a:spcPts val="0"/>
                        </a:spcAft>
                      </a:pPr>
                      <a:r>
                        <a:rPr lang="cs-CZ" sz="1800">
                          <a:effectLst/>
                        </a:rPr>
                        <a:t>Lucius Septimius Aurelius Serapion z Alexandrie</a:t>
                      </a:r>
                      <a:endParaRPr lang="cs-CZ" sz="1600">
                        <a:effectLst/>
                        <a:latin typeface="Calibri"/>
                        <a:ea typeface="Calibri"/>
                        <a:cs typeface="Times New Roman"/>
                      </a:endParaRPr>
                    </a:p>
                  </a:txBody>
                  <a:tcPr marL="68580" marR="68580" marT="0" marB="0"/>
                </a:tc>
                <a:tc>
                  <a:txBody>
                    <a:bodyPr/>
                    <a:lstStyle/>
                    <a:p>
                      <a:pPr>
                        <a:spcAft>
                          <a:spcPts val="0"/>
                        </a:spcAft>
                      </a:pPr>
                      <a:r>
                        <a:rPr lang="cs-CZ" sz="1800">
                          <a:effectLst/>
                        </a:rPr>
                        <a:t>1. polovina 3. století po Kr.; neporažen v δρόμος </a:t>
                      </a:r>
                      <a:endParaRPr lang="cs-CZ" sz="1600">
                        <a:effectLst/>
                        <a:latin typeface="Calibri"/>
                        <a:ea typeface="Calibri"/>
                        <a:cs typeface="Times New Roman"/>
                      </a:endParaRPr>
                    </a:p>
                  </a:txBody>
                  <a:tcPr marL="68580" marR="68580" marT="0" marB="0"/>
                </a:tc>
              </a:tr>
              <a:tr h="1370615">
                <a:tc>
                  <a:txBody>
                    <a:bodyPr/>
                    <a:lstStyle/>
                    <a:p>
                      <a:pPr>
                        <a:spcAft>
                          <a:spcPts val="0"/>
                        </a:spcAft>
                      </a:pPr>
                      <a:r>
                        <a:rPr lang="cs-CZ" sz="1800" dirty="0">
                          <a:effectLst/>
                        </a:rPr>
                        <a:t>Claudius </a:t>
                      </a:r>
                      <a:r>
                        <a:rPr lang="cs-CZ" sz="1800" dirty="0" err="1">
                          <a:effectLst/>
                        </a:rPr>
                        <a:t>Rufus</a:t>
                      </a:r>
                      <a:r>
                        <a:rPr lang="cs-CZ" sz="1800" dirty="0">
                          <a:effectLst/>
                        </a:rPr>
                        <a:t> ze Smyrny</a:t>
                      </a:r>
                      <a:endParaRPr lang="cs-CZ" sz="1600" dirty="0">
                        <a:effectLst/>
                        <a:latin typeface="Calibri"/>
                        <a:ea typeface="Calibri"/>
                        <a:cs typeface="Times New Roman"/>
                      </a:endParaRPr>
                    </a:p>
                  </a:txBody>
                  <a:tcPr marL="68580" marR="68580" marT="0" marB="0"/>
                </a:tc>
                <a:tc>
                  <a:txBody>
                    <a:bodyPr/>
                    <a:lstStyle/>
                    <a:p>
                      <a:pPr>
                        <a:spcAft>
                          <a:spcPts val="0"/>
                        </a:spcAft>
                      </a:pPr>
                      <a:r>
                        <a:rPr lang="cs-CZ" sz="1800" dirty="0">
                          <a:effectLst/>
                        </a:rPr>
                        <a:t>1. polovina 3. století po Kr.; neporažen v jedné z těchto disciplín: π</a:t>
                      </a:r>
                      <a:r>
                        <a:rPr lang="cs-CZ" sz="1800" dirty="0" err="1">
                          <a:effectLst/>
                        </a:rPr>
                        <a:t>άλη</a:t>
                      </a:r>
                      <a:r>
                        <a:rPr lang="cs-CZ" sz="1800" dirty="0">
                          <a:effectLst/>
                        </a:rPr>
                        <a:t>, π</a:t>
                      </a:r>
                      <a:r>
                        <a:rPr lang="cs-CZ" sz="1800" dirty="0" err="1">
                          <a:effectLst/>
                        </a:rPr>
                        <a:t>υγμή</a:t>
                      </a:r>
                      <a:r>
                        <a:rPr lang="cs-CZ" sz="1800" dirty="0">
                          <a:effectLst/>
                        </a:rPr>
                        <a:t>, πα</a:t>
                      </a:r>
                      <a:r>
                        <a:rPr lang="cs-CZ" sz="1800" dirty="0" err="1">
                          <a:effectLst/>
                        </a:rPr>
                        <a:t>γκράτιον</a:t>
                      </a:r>
                      <a:r>
                        <a:rPr lang="cs-CZ" sz="1800" dirty="0">
                          <a:effectLst/>
                        </a:rPr>
                        <a:t> </a:t>
                      </a:r>
                      <a:endParaRPr lang="cs-CZ" sz="16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9766611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Aktuální\Antický sport a má výuka dějin starověkého sportu\Antický sport\rigo - obr\delfsky vozataj – na pamet sveho vitezstvi postavil Polyzálos, tyran Gely - vl.ar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548680"/>
            <a:ext cx="3996618" cy="53285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3" descr="C:\!Aktuální\Antický sport a má výuka dějin starověkého sportu\Antický sport\rigo - obr\100_285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3095" y="12035"/>
            <a:ext cx="5147382" cy="38607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2" name="Picture 2" descr="C:\!Aktuální\Antický sport a má výuka dějin starověkého sportu\Antický sport\rigo - obr\100_285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6619" y="3872739"/>
            <a:ext cx="5147381" cy="29852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0946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Jiří\Desktop\TETHRIPPON.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13" y="0"/>
            <a:ext cx="7596336" cy="6900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351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1826" y="0"/>
            <a:ext cx="9155825" cy="4585871"/>
          </a:xfrm>
          <a:prstGeom prst="rect">
            <a:avLst/>
          </a:prstGeom>
        </p:spPr>
        <p:txBody>
          <a:bodyPr wrap="square">
            <a:spAutoFit/>
          </a:bodyPr>
          <a:lstStyle/>
          <a:p>
            <a:r>
              <a:rPr lang="cs-CZ" sz="2800" b="1" u="sng" dirty="0" err="1">
                <a:solidFill>
                  <a:schemeClr val="bg1"/>
                </a:solidFill>
              </a:rPr>
              <a:t>kalpé</a:t>
            </a:r>
            <a:r>
              <a:rPr lang="cs-CZ" sz="2800" b="1" u="sng" dirty="0">
                <a:solidFill>
                  <a:schemeClr val="bg1"/>
                </a:solidFill>
              </a:rPr>
              <a:t> </a:t>
            </a:r>
          </a:p>
          <a:p>
            <a:pPr lvl="1"/>
            <a:r>
              <a:rPr lang="cs-CZ" sz="2400" b="1" dirty="0" smtClean="0">
                <a:solidFill>
                  <a:schemeClr val="bg1"/>
                </a:solidFill>
              </a:rPr>
              <a:t>- klusáky</a:t>
            </a:r>
            <a:r>
              <a:rPr lang="cs-CZ" sz="2400" b="1" dirty="0">
                <a:solidFill>
                  <a:schemeClr val="bg1"/>
                </a:solidFill>
              </a:rPr>
              <a:t>, </a:t>
            </a:r>
            <a:r>
              <a:rPr lang="cs-CZ" sz="2400" b="1" dirty="0" smtClean="0">
                <a:solidFill>
                  <a:schemeClr val="bg1"/>
                </a:solidFill>
              </a:rPr>
              <a:t>sulka, vozatajové </a:t>
            </a:r>
            <a:r>
              <a:rPr lang="cs-CZ" sz="2400" b="1" dirty="0">
                <a:solidFill>
                  <a:schemeClr val="bg1"/>
                </a:solidFill>
              </a:rPr>
              <a:t>seděli na lavičce</a:t>
            </a:r>
          </a:p>
          <a:p>
            <a:r>
              <a:rPr lang="cs-CZ" sz="2800" b="1" u="sng" dirty="0" err="1">
                <a:solidFill>
                  <a:schemeClr val="bg1"/>
                </a:solidFill>
              </a:rPr>
              <a:t>apéné</a:t>
            </a:r>
            <a:r>
              <a:rPr lang="cs-CZ" sz="2800" b="1" u="sng" dirty="0">
                <a:solidFill>
                  <a:schemeClr val="bg1"/>
                </a:solidFill>
              </a:rPr>
              <a:t> </a:t>
            </a:r>
          </a:p>
          <a:p>
            <a:pPr lvl="1"/>
            <a:r>
              <a:rPr lang="cs-CZ" sz="2400" b="1" dirty="0" smtClean="0">
                <a:solidFill>
                  <a:schemeClr val="bg1"/>
                </a:solidFill>
              </a:rPr>
              <a:t>- 4 </a:t>
            </a:r>
            <a:r>
              <a:rPr lang="cs-CZ" sz="2400" b="1" dirty="0">
                <a:solidFill>
                  <a:schemeClr val="bg1"/>
                </a:solidFill>
              </a:rPr>
              <a:t>kola, pár mul, seskok</a:t>
            </a:r>
          </a:p>
          <a:p>
            <a:r>
              <a:rPr lang="cs-CZ" sz="2800" b="1" u="sng" dirty="0">
                <a:solidFill>
                  <a:schemeClr val="bg1"/>
                </a:solidFill>
              </a:rPr>
              <a:t>hippos kelés, hipposkelétion, kelés</a:t>
            </a:r>
            <a:r>
              <a:rPr lang="cs-CZ" sz="2800" b="1" dirty="0">
                <a:solidFill>
                  <a:schemeClr val="bg1"/>
                </a:solidFill>
              </a:rPr>
              <a:t> (6920)</a:t>
            </a:r>
          </a:p>
          <a:p>
            <a:pPr lvl="1"/>
            <a:r>
              <a:rPr lang="cs-CZ" sz="2400" b="1" dirty="0" smtClean="0">
                <a:solidFill>
                  <a:schemeClr val="bg1"/>
                </a:solidFill>
              </a:rPr>
              <a:t>- bos</a:t>
            </a:r>
            <a:r>
              <a:rPr lang="cs-CZ" sz="2400" b="1" dirty="0">
                <a:solidFill>
                  <a:schemeClr val="bg1"/>
                </a:solidFill>
              </a:rPr>
              <a:t>, bez třmenů a sedla, opratě/ bičíky, bodce, důtky, 6. </a:t>
            </a:r>
            <a:r>
              <a:rPr lang="cs-CZ" sz="2400" b="1" dirty="0" smtClean="0">
                <a:solidFill>
                  <a:schemeClr val="bg1"/>
                </a:solidFill>
              </a:rPr>
              <a:t>st. </a:t>
            </a:r>
            <a:r>
              <a:rPr lang="cs-CZ" sz="2400" b="1" dirty="0">
                <a:solidFill>
                  <a:schemeClr val="bg1"/>
                </a:solidFill>
              </a:rPr>
              <a:t>BC podkovy, Platón</a:t>
            </a:r>
          </a:p>
          <a:p>
            <a:r>
              <a:rPr lang="cs-CZ" sz="2800" b="1" u="sng" dirty="0" err="1">
                <a:solidFill>
                  <a:schemeClr val="bg1"/>
                </a:solidFill>
              </a:rPr>
              <a:t>keléti</a:t>
            </a:r>
            <a:r>
              <a:rPr lang="cs-CZ" sz="2800" b="1" u="sng" dirty="0">
                <a:solidFill>
                  <a:schemeClr val="bg1"/>
                </a:solidFill>
              </a:rPr>
              <a:t> </a:t>
            </a:r>
            <a:r>
              <a:rPr lang="cs-CZ" sz="2800" b="1" u="sng" dirty="0" err="1">
                <a:solidFill>
                  <a:schemeClr val="bg1"/>
                </a:solidFill>
              </a:rPr>
              <a:t>pólikó</a:t>
            </a:r>
            <a:r>
              <a:rPr lang="cs-CZ" sz="2800" b="1" u="sng" dirty="0">
                <a:solidFill>
                  <a:schemeClr val="bg1"/>
                </a:solidFill>
              </a:rPr>
              <a:t>, </a:t>
            </a:r>
            <a:r>
              <a:rPr lang="cs-CZ" sz="2800" b="1" u="sng" dirty="0" err="1">
                <a:solidFill>
                  <a:schemeClr val="bg1"/>
                </a:solidFill>
              </a:rPr>
              <a:t>polón</a:t>
            </a:r>
            <a:r>
              <a:rPr lang="cs-CZ" sz="2800" b="1" u="sng" dirty="0">
                <a:solidFill>
                  <a:schemeClr val="bg1"/>
                </a:solidFill>
              </a:rPr>
              <a:t> kelés</a:t>
            </a:r>
          </a:p>
          <a:p>
            <a:r>
              <a:rPr lang="cs-CZ" sz="2800" b="1" u="sng" dirty="0">
                <a:solidFill>
                  <a:schemeClr val="bg1"/>
                </a:solidFill>
              </a:rPr>
              <a:t>neosedlané klisny</a:t>
            </a:r>
          </a:p>
          <a:p>
            <a:r>
              <a:rPr lang="cs-CZ" sz="2800" b="1" u="sng" dirty="0" err="1">
                <a:solidFill>
                  <a:schemeClr val="bg1"/>
                </a:solidFill>
              </a:rPr>
              <a:t>parabatai</a:t>
            </a:r>
            <a:r>
              <a:rPr lang="cs-CZ" sz="2800" b="1" u="sng" dirty="0">
                <a:solidFill>
                  <a:schemeClr val="bg1"/>
                </a:solidFill>
              </a:rPr>
              <a:t>, </a:t>
            </a:r>
            <a:r>
              <a:rPr lang="cs-CZ" sz="2800" b="1" u="sng" dirty="0" err="1">
                <a:solidFill>
                  <a:schemeClr val="bg1"/>
                </a:solidFill>
              </a:rPr>
              <a:t>apobatai</a:t>
            </a:r>
            <a:r>
              <a:rPr lang="cs-CZ" sz="2800" b="1" u="sng" dirty="0">
                <a:solidFill>
                  <a:schemeClr val="bg1"/>
                </a:solidFill>
              </a:rPr>
              <a:t> </a:t>
            </a:r>
          </a:p>
          <a:p>
            <a:pPr lvl="1"/>
            <a:r>
              <a:rPr lang="cs-CZ" sz="2400" b="1" dirty="0" smtClean="0">
                <a:solidFill>
                  <a:schemeClr val="bg1"/>
                </a:solidFill>
              </a:rPr>
              <a:t>- vozataj </a:t>
            </a:r>
            <a:r>
              <a:rPr lang="cs-CZ" sz="2400" b="1" dirty="0">
                <a:solidFill>
                  <a:schemeClr val="bg1"/>
                </a:solidFill>
              </a:rPr>
              <a:t>+ </a:t>
            </a:r>
            <a:r>
              <a:rPr lang="cs-CZ" sz="2400" b="1" i="1" dirty="0">
                <a:solidFill>
                  <a:schemeClr val="bg1"/>
                </a:solidFill>
              </a:rPr>
              <a:t>hoplíta</a:t>
            </a:r>
            <a:r>
              <a:rPr lang="cs-CZ" sz="2400" b="1" dirty="0">
                <a:solidFill>
                  <a:schemeClr val="bg1"/>
                </a:solidFill>
              </a:rPr>
              <a:t> a </a:t>
            </a:r>
            <a:r>
              <a:rPr lang="cs-CZ" sz="2400" b="1" i="1" dirty="0">
                <a:solidFill>
                  <a:schemeClr val="bg1"/>
                </a:solidFill>
              </a:rPr>
              <a:t>dromos</a:t>
            </a:r>
            <a:r>
              <a:rPr lang="cs-CZ" sz="2400" b="1" dirty="0">
                <a:solidFill>
                  <a:schemeClr val="bg1"/>
                </a:solidFill>
              </a:rPr>
              <a:t>, varianty</a:t>
            </a:r>
          </a:p>
        </p:txBody>
      </p:sp>
      <p:pic>
        <p:nvPicPr>
          <p:cNvPr id="8194" name="Picture 2" descr="C:\!Aktuální\Antický sport a má výuka dějin starověkého sportu\Antický sport\rigo - obr\j\zamarovsky19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1750" y="4382858"/>
            <a:ext cx="6048672" cy="24751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https://upload.wikimedia.org/wikipedia/commons/thumb/5/5f/Sulky_racing_Vincennes_DSC03735_cropped.JPG/800px-Sulky_racing_Vincennes_DSC03735_croppe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216" y="0"/>
            <a:ext cx="2627782" cy="2000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9455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Jiří\Desktop\vase9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7" y="2924944"/>
            <a:ext cx="4782725" cy="3452529"/>
          </a:xfrm>
          <a:prstGeom prst="rect">
            <a:avLst/>
          </a:prstGeom>
          <a:ln>
            <a:noFill/>
          </a:ln>
          <a:effectLst>
            <a:softEdge rad="112500"/>
          </a:effectLst>
          <a:extLst/>
        </p:spPr>
      </p:pic>
      <p:pic>
        <p:nvPicPr>
          <p:cNvPr id="5" name="Picture 4" descr="C:\Users\Jiří\Desktop\hippo0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74" y="188640"/>
            <a:ext cx="4267893" cy="32849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12" descr="C:\!Aktuální\Antický sport a má výuka dějin starověkého sportu\Antický sport\rigo - obr\j\olivova,sah116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937459"/>
            <a:ext cx="4121150" cy="286543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8" descr="C:\!Aktuální\Antický sport a má výuka dějin starověkého sportu\Antický sport\rigo - obr\j\miller79b.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0072" y="116502"/>
            <a:ext cx="3275855" cy="2570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3886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Jiří\Desktop\Nová složka\100_3023.JPG"/>
          <p:cNvPicPr>
            <a:picLocks noChangeAspect="1" noChangeArrowheads="1"/>
          </p:cNvPicPr>
          <p:nvPr/>
        </p:nvPicPr>
        <p:blipFill>
          <a:blip r:embed="rId2" cstate="print">
            <a:extLst>
              <a:ext uri="{BEBA8EAE-BF5A-486C-A8C5-ECC9F3942E4B}">
                <a14:imgProps xmlns:a14="http://schemas.microsoft.com/office/drawing/2010/main">
                  <a14:imgLayer r:embed="rId3">
                    <a14:imgEffect>
                      <a14:artisticChalkSketch/>
                    </a14:imgEffect>
                    <a14:imgEffect>
                      <a14:colorTemperature colorTemp="53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298"/>
          </a:xfrm>
          <a:prstGeom prst="rect">
            <a:avLst/>
          </a:prstGeom>
          <a:noFill/>
          <a:extLst>
            <a:ext uri="{909E8E84-426E-40DD-AFC4-6F175D3DCCD1}">
              <a14:hiddenFill xmlns:a14="http://schemas.microsoft.com/office/drawing/2010/main">
                <a:solidFill>
                  <a:srgbClr val="FFFFFF"/>
                </a:solidFill>
              </a14:hiddenFill>
            </a:ext>
          </a:extLst>
        </p:spPr>
      </p:pic>
      <p:sp>
        <p:nvSpPr>
          <p:cNvPr id="3" name="Zástupný symbol pro obsah 2"/>
          <p:cNvSpPr>
            <a:spLocks noGrp="1"/>
          </p:cNvSpPr>
          <p:nvPr>
            <p:ph idx="1"/>
          </p:nvPr>
        </p:nvSpPr>
        <p:spPr>
          <a:xfrm>
            <a:off x="0" y="0"/>
            <a:ext cx="7164288" cy="6858000"/>
          </a:xfrm>
        </p:spPr>
        <p:txBody>
          <a:bodyPr>
            <a:normAutofit/>
          </a:bodyPr>
          <a:lstStyle/>
          <a:p>
            <a:r>
              <a:rPr lang="cs-CZ" b="1" dirty="0" err="1" smtClean="0">
                <a:solidFill>
                  <a:schemeClr val="bg1"/>
                </a:solidFill>
              </a:rPr>
              <a:t>Kyniska</a:t>
            </a:r>
            <a:r>
              <a:rPr lang="cs-CZ" b="1" dirty="0" smtClean="0">
                <a:solidFill>
                  <a:schemeClr val="bg1"/>
                </a:solidFill>
              </a:rPr>
              <a:t> ze Sparty</a:t>
            </a:r>
          </a:p>
          <a:p>
            <a:pPr lvl="1"/>
            <a:r>
              <a:rPr lang="cs-CZ" sz="2400" b="1" dirty="0" err="1" smtClean="0">
                <a:solidFill>
                  <a:schemeClr val="bg1"/>
                </a:solidFill>
              </a:rPr>
              <a:t>Agesiláos</a:t>
            </a:r>
            <a:endParaRPr lang="cs-CZ" sz="2400" b="1" dirty="0" smtClean="0">
              <a:solidFill>
                <a:schemeClr val="bg1"/>
              </a:solidFill>
            </a:endParaRPr>
          </a:p>
          <a:p>
            <a:pPr lvl="1"/>
            <a:r>
              <a:rPr lang="cs-CZ" sz="2400" b="1" dirty="0" smtClean="0">
                <a:solidFill>
                  <a:schemeClr val="bg1"/>
                </a:solidFill>
              </a:rPr>
              <a:t>Sláva bitevního pole</a:t>
            </a:r>
          </a:p>
          <a:p>
            <a:r>
              <a:rPr lang="cs-CZ" b="1" dirty="0" err="1" smtClean="0">
                <a:solidFill>
                  <a:schemeClr val="bg1"/>
                </a:solidFill>
              </a:rPr>
              <a:t>Dámarátos</a:t>
            </a:r>
            <a:r>
              <a:rPr lang="cs-CZ" b="1" dirty="0" smtClean="0">
                <a:solidFill>
                  <a:schemeClr val="bg1"/>
                </a:solidFill>
              </a:rPr>
              <a:t> ze Sparty</a:t>
            </a:r>
          </a:p>
          <a:p>
            <a:r>
              <a:rPr lang="cs-CZ" b="1" dirty="0" smtClean="0">
                <a:solidFill>
                  <a:schemeClr val="bg1"/>
                </a:solidFill>
              </a:rPr>
              <a:t>Hierón ze </a:t>
            </a:r>
            <a:r>
              <a:rPr lang="cs-CZ" b="1" dirty="0" err="1" smtClean="0">
                <a:solidFill>
                  <a:schemeClr val="bg1"/>
                </a:solidFill>
              </a:rPr>
              <a:t>Syrakús</a:t>
            </a:r>
            <a:endParaRPr lang="cs-CZ" b="1" dirty="0" smtClean="0">
              <a:solidFill>
                <a:schemeClr val="bg1"/>
              </a:solidFill>
            </a:endParaRPr>
          </a:p>
          <a:p>
            <a:r>
              <a:rPr lang="cs-CZ" b="1" dirty="0" err="1" smtClean="0">
                <a:solidFill>
                  <a:schemeClr val="bg1"/>
                </a:solidFill>
              </a:rPr>
              <a:t>Peisistratos</a:t>
            </a:r>
            <a:r>
              <a:rPr lang="cs-CZ" b="1" dirty="0" smtClean="0">
                <a:solidFill>
                  <a:schemeClr val="bg1"/>
                </a:solidFill>
              </a:rPr>
              <a:t> z Athén</a:t>
            </a:r>
          </a:p>
          <a:p>
            <a:r>
              <a:rPr lang="cs-CZ" b="1" dirty="0" smtClean="0">
                <a:solidFill>
                  <a:schemeClr val="bg1"/>
                </a:solidFill>
              </a:rPr>
              <a:t>Alkibiadés z Athén</a:t>
            </a:r>
          </a:p>
          <a:p>
            <a:r>
              <a:rPr lang="cs-CZ" b="1" dirty="0" err="1" smtClean="0">
                <a:solidFill>
                  <a:schemeClr val="bg1"/>
                </a:solidFill>
              </a:rPr>
              <a:t>Gelón</a:t>
            </a:r>
            <a:r>
              <a:rPr lang="cs-CZ" b="1" dirty="0" smtClean="0">
                <a:solidFill>
                  <a:schemeClr val="bg1"/>
                </a:solidFill>
              </a:rPr>
              <a:t> z Gely</a:t>
            </a:r>
          </a:p>
          <a:p>
            <a:r>
              <a:rPr lang="cs-CZ" b="1" dirty="0" smtClean="0">
                <a:solidFill>
                  <a:schemeClr val="bg1"/>
                </a:solidFill>
              </a:rPr>
              <a:t>Filip II. Makedonský</a:t>
            </a:r>
          </a:p>
          <a:p>
            <a:r>
              <a:rPr lang="cs-CZ" b="1" dirty="0" smtClean="0">
                <a:solidFill>
                  <a:schemeClr val="bg1"/>
                </a:solidFill>
              </a:rPr>
              <a:t>Alexandr Veliký</a:t>
            </a:r>
          </a:p>
          <a:p>
            <a:r>
              <a:rPr lang="cs-CZ" b="1" dirty="0" err="1" smtClean="0">
                <a:solidFill>
                  <a:schemeClr val="bg1"/>
                </a:solidFill>
              </a:rPr>
              <a:t>Attalos</a:t>
            </a:r>
            <a:r>
              <a:rPr lang="cs-CZ" b="1" dirty="0" smtClean="0">
                <a:solidFill>
                  <a:schemeClr val="bg1"/>
                </a:solidFill>
              </a:rPr>
              <a:t> I. z Pergamu</a:t>
            </a:r>
            <a:endParaRPr lang="cs-CZ" b="1" dirty="0">
              <a:solidFill>
                <a:schemeClr val="bg1"/>
              </a:solidFill>
            </a:endParaRPr>
          </a:p>
        </p:txBody>
      </p:sp>
    </p:spTree>
    <p:extLst>
      <p:ext uri="{BB962C8B-B14F-4D97-AF65-F5344CB8AC3E}">
        <p14:creationId xmlns:p14="http://schemas.microsoft.com/office/powerpoint/2010/main" val="3053915151"/>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849</TotalTime>
  <Words>2947</Words>
  <Application>Microsoft Office PowerPoint</Application>
  <PresentationFormat>Předvádění na obrazovce (4:3)</PresentationFormat>
  <Paragraphs>433</Paragraphs>
  <Slides>43</Slides>
  <Notes>0</Notes>
  <HiddenSlides>0</HiddenSlides>
  <MMClips>0</MMClips>
  <ScaleCrop>false</ScaleCrop>
  <HeadingPairs>
    <vt:vector size="4" baseType="variant">
      <vt:variant>
        <vt:lpstr>Motiv</vt:lpstr>
      </vt:variant>
      <vt:variant>
        <vt:i4>1</vt:i4>
      </vt:variant>
      <vt:variant>
        <vt:lpstr>Nadpisy snímků</vt:lpstr>
      </vt:variant>
      <vt:variant>
        <vt:i4>43</vt:i4>
      </vt:variant>
    </vt:vector>
  </HeadingPairs>
  <TitlesOfParts>
    <vt:vector size="44" baseType="lpstr">
      <vt:lpstr>Motiv sady Office</vt:lpstr>
      <vt:lpstr>Hippický agón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ostatní „sportovní“ agón</vt:lpstr>
      <vt:lpstr>Prezentace aplikace PowerPoint</vt:lpstr>
      <vt:lpstr>Prezentace aplikace PowerPoint</vt:lpstr>
      <vt:lpstr>Prezentace aplikace PowerPoint</vt:lpstr>
      <vt:lpstr>Prezentace aplikace PowerPoint</vt:lpstr>
      <vt:lpstr>Prezentace aplikace PowerPoint</vt:lpstr>
      <vt:lpstr>Músický agón</vt:lpstr>
      <vt:lpstr>Trénink a hygiena athlétai</vt:lpstr>
      <vt:lpstr>„Krása je tvořena proporcemi“ (Galénos) </vt:lpstr>
      <vt:lpstr>Prezentace aplikace PowerPoint</vt:lpstr>
      <vt:lpstr>gymnické tituly - anticipace</vt:lpstr>
      <vt:lpstr>Ἀριστεῑον/ -ίᾱ reflektovala vojenskou hodnotu bojovníka</vt:lpstr>
      <vt:lpstr>V samotném chápání ἀριστείᾱ můžeme v řeckých dějinách horizontálně sledovat dvě roviny: </vt:lpstr>
      <vt:lpstr>zisk ἀριστεῑον:</vt:lpstr>
      <vt:lpstr>Prezentace aplikace PowerPoint</vt:lpstr>
      <vt:lpstr>Prezentace aplikace PowerPoint</vt:lpstr>
      <vt:lpstr>Prezentace aplikace PowerPoint</vt:lpstr>
      <vt:lpstr>Prezentace aplikace PowerPoint</vt:lpstr>
      <vt:lpstr>Tituly</vt:lpstr>
      <vt:lpstr>olympioníkás/ olympioníkés  („olympijský vítěz“)</vt:lpstr>
      <vt:lpstr>Prezentace aplikace PowerPoint</vt:lpstr>
      <vt:lpstr>jméno celých her</vt:lpstr>
      <vt:lpstr>Prezentace aplikace PowerPoint</vt:lpstr>
      <vt:lpstr>„nejlepší z Řeků“ </vt:lpstr>
      <vt:lpstr>Prezentace aplikace PowerPoint</vt:lpstr>
      <vt:lpstr>Prezentace aplikace PowerPoint</vt:lpstr>
      <vt:lpstr>τριαστής</vt:lpstr>
      <vt:lpstr>Prezentace aplikace PowerPoint</vt:lpstr>
      <vt:lpstr>paradoxos (παράδοξος) / paradoxoníkés (παράδοξονῑκης)</vt:lpstr>
      <vt:lpstr>Prezentace aplikace PowerPoint</vt:lpstr>
      <vt:lpstr>periodoníkés (περιοδονίκην, pl. periodoníkai)</vt:lpstr>
      <vt:lpstr>Prezentace aplikace PowerPoint</vt:lpstr>
      <vt:lpstr>Prezentace aplikace PowerPoint</vt:lpstr>
      <vt:lpstr>Prezentace aplikace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Hippický agón </dc:title>
  <dc:creator>Jiří Kouřil</dc:creator>
  <cp:lastModifiedBy>Jiří Kouřil</cp:lastModifiedBy>
  <cp:revision>26</cp:revision>
  <dcterms:created xsi:type="dcterms:W3CDTF">2015-10-27T10:46:41Z</dcterms:created>
  <dcterms:modified xsi:type="dcterms:W3CDTF">2015-11-03T13:28:39Z</dcterms:modified>
</cp:coreProperties>
</file>