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5" r:id="rId6"/>
    <p:sldId id="288" r:id="rId7"/>
    <p:sldId id="287" r:id="rId8"/>
    <p:sldId id="258" r:id="rId9"/>
    <p:sldId id="299" r:id="rId10"/>
    <p:sldId id="289" r:id="rId11"/>
    <p:sldId id="259" r:id="rId12"/>
    <p:sldId id="260" r:id="rId13"/>
    <p:sldId id="276" r:id="rId14"/>
    <p:sldId id="268" r:id="rId15"/>
    <p:sldId id="290" r:id="rId16"/>
    <p:sldId id="261" r:id="rId17"/>
    <p:sldId id="296" r:id="rId18"/>
    <p:sldId id="300" r:id="rId19"/>
    <p:sldId id="297" r:id="rId20"/>
    <p:sldId id="298" r:id="rId21"/>
    <p:sldId id="272" r:id="rId22"/>
    <p:sldId id="274" r:id="rId23"/>
    <p:sldId id="301" r:id="rId24"/>
    <p:sldId id="266" r:id="rId25"/>
    <p:sldId id="302" r:id="rId26"/>
    <p:sldId id="304" r:id="rId27"/>
    <p:sldId id="303" r:id="rId28"/>
    <p:sldId id="273" r:id="rId29"/>
    <p:sldId id="292" r:id="rId30"/>
    <p:sldId id="263" r:id="rId31"/>
    <p:sldId id="265" r:id="rId32"/>
    <p:sldId id="280" r:id="rId33"/>
    <p:sldId id="281" r:id="rId34"/>
    <p:sldId id="293" r:id="rId35"/>
    <p:sldId id="262" r:id="rId36"/>
    <p:sldId id="294" r:id="rId37"/>
    <p:sldId id="277" r:id="rId38"/>
    <p:sldId id="278" r:id="rId39"/>
    <p:sldId id="295" r:id="rId40"/>
    <p:sldId id="267" r:id="rId41"/>
    <p:sldId id="305" r:id="rId42"/>
    <p:sldId id="306" r:id="rId43"/>
    <p:sldId id="307" r:id="rId44"/>
    <p:sldId id="270" r:id="rId45"/>
    <p:sldId id="271" r:id="rId46"/>
    <p:sldId id="291" r:id="rId47"/>
    <p:sldId id="257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5580" y="1"/>
            <a:ext cx="7772400" cy="1124743"/>
          </a:xfrm>
        </p:spPr>
        <p:txBody>
          <a:bodyPr/>
          <a:lstStyle/>
          <a:p>
            <a:r>
              <a:rPr lang="cs-CZ" b="1" dirty="0" smtClean="0"/>
              <a:t>Slavní </a:t>
            </a:r>
            <a:r>
              <a:rPr lang="cs-CZ" b="1" dirty="0" err="1" smtClean="0"/>
              <a:t>athlétai</a:t>
            </a:r>
            <a:endParaRPr lang="cs-CZ" b="1" dirty="0"/>
          </a:p>
        </p:txBody>
      </p:sp>
      <p:pic>
        <p:nvPicPr>
          <p:cNvPr id="1026" name="Picture 2" descr="C:\Users\Jiří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6" y="1124744"/>
            <a:ext cx="8788352" cy="560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3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Kylón</a:t>
            </a:r>
            <a:r>
              <a:rPr lang="cs-CZ" b="1" dirty="0" smtClean="0"/>
              <a:t> z Athén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640 př. Kr./ 35. </a:t>
            </a:r>
            <a:r>
              <a:rPr lang="cs-CZ" dirty="0" smtClean="0"/>
              <a:t>OH</a:t>
            </a:r>
          </a:p>
          <a:p>
            <a:r>
              <a:rPr lang="cs-CZ" i="1" dirty="0" smtClean="0"/>
              <a:t>diaulos</a:t>
            </a:r>
          </a:p>
          <a:p>
            <a:r>
              <a:rPr lang="cs-CZ" dirty="0" smtClean="0"/>
              <a:t>Aristokrat</a:t>
            </a:r>
          </a:p>
          <a:p>
            <a:r>
              <a:rPr lang="cs-CZ" dirty="0" smtClean="0"/>
              <a:t>pokus o převrat, svatyně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46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err="1"/>
              <a:t>Fanas</a:t>
            </a:r>
            <a:r>
              <a:rPr lang="cs-CZ" b="1" dirty="0"/>
              <a:t> </a:t>
            </a:r>
            <a:r>
              <a:rPr lang="cs-CZ" b="1" dirty="0" smtClean="0"/>
              <a:t>z</a:t>
            </a:r>
            <a:r>
              <a:rPr lang="cs-CZ" b="1" dirty="0"/>
              <a:t> </a:t>
            </a:r>
            <a:r>
              <a:rPr lang="cs-CZ" b="1" dirty="0" err="1" smtClean="0"/>
              <a:t>Pellény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dirty="0"/>
              <a:t>67. OH </a:t>
            </a:r>
            <a:endParaRPr lang="cs-CZ" dirty="0" smtClean="0"/>
          </a:p>
          <a:p>
            <a:r>
              <a:rPr lang="cs-CZ" i="1" dirty="0" smtClean="0"/>
              <a:t>dromos</a:t>
            </a:r>
            <a:r>
              <a:rPr lang="cs-CZ" dirty="0" smtClean="0"/>
              <a:t>, </a:t>
            </a:r>
            <a:r>
              <a:rPr lang="cs-CZ" i="1" dirty="0" smtClean="0"/>
              <a:t>diaulos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i="1" dirty="0" smtClean="0"/>
              <a:t>hoplítodromos</a:t>
            </a:r>
            <a:endParaRPr lang="cs-CZ" i="1" dirty="0"/>
          </a:p>
          <a:p>
            <a:pPr lvl="0"/>
            <a:r>
              <a:rPr lang="cs-CZ" i="1" dirty="0" smtClean="0"/>
              <a:t>triastés</a:t>
            </a:r>
            <a:r>
              <a:rPr lang="cs-CZ" dirty="0"/>
              <a:t>, </a:t>
            </a:r>
            <a:endParaRPr lang="cs-CZ" dirty="0" smtClean="0"/>
          </a:p>
          <a:p>
            <a:pPr lvl="0"/>
            <a:r>
              <a:rPr lang="cs-CZ" dirty="0" smtClean="0"/>
              <a:t>totéž až </a:t>
            </a:r>
            <a:r>
              <a:rPr lang="cs-CZ" dirty="0"/>
              <a:t>za 348 let </a:t>
            </a:r>
            <a:r>
              <a:rPr lang="cs-CZ" dirty="0" smtClean="0"/>
              <a:t>běžec Leonidas</a:t>
            </a:r>
            <a:endParaRPr lang="cs-CZ" dirty="0"/>
          </a:p>
          <a:p>
            <a:pPr lvl="1"/>
            <a:r>
              <a:rPr lang="cs-CZ" dirty="0"/>
              <a:t>v</a:t>
            </a:r>
            <a:r>
              <a:rPr lang="cs-CZ" dirty="0" smtClean="0"/>
              <a:t>zhledem </a:t>
            </a:r>
            <a:r>
              <a:rPr lang="cs-CZ" dirty="0"/>
              <a:t>k množství sprinterských rozběhů nebude ani v současnosti </a:t>
            </a:r>
            <a:r>
              <a:rPr lang="cs-CZ" dirty="0" smtClean="0"/>
              <a:t>možné </a:t>
            </a:r>
            <a:r>
              <a:rPr lang="cs-CZ" dirty="0"/>
              <a:t>toto zopakovat.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292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cs-CZ" b="1" dirty="0" err="1" smtClean="0"/>
              <a:t>Ladas</a:t>
            </a:r>
            <a:r>
              <a:rPr lang="cs-CZ" b="1" dirty="0" smtClean="0"/>
              <a:t> ze Sparty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5364088" cy="6237312"/>
          </a:xfrm>
        </p:spPr>
        <p:txBody>
          <a:bodyPr>
            <a:noAutofit/>
          </a:bodyPr>
          <a:lstStyle/>
          <a:p>
            <a:pPr lvl="0"/>
            <a:r>
              <a:rPr lang="cs-CZ" sz="1600" i="1" dirty="0"/>
              <a:t>d</a:t>
            </a:r>
            <a:r>
              <a:rPr lang="cs-CZ" sz="1600" i="1" dirty="0" smtClean="0"/>
              <a:t>olichos</a:t>
            </a:r>
          </a:p>
          <a:p>
            <a:pPr lvl="0"/>
            <a:r>
              <a:rPr lang="cs-CZ" sz="1600" dirty="0" smtClean="0"/>
              <a:t>76</a:t>
            </a:r>
            <a:r>
              <a:rPr lang="cs-CZ" sz="1600" dirty="0"/>
              <a:t>., 80., či 85 OH</a:t>
            </a:r>
          </a:p>
          <a:p>
            <a:pPr lvl="0"/>
            <a:r>
              <a:rPr lang="cs-CZ" sz="1600" dirty="0" smtClean="0"/>
              <a:t>lehkost kroku, stopy </a:t>
            </a:r>
            <a:endParaRPr lang="cs-CZ" sz="1600" dirty="0"/>
          </a:p>
          <a:p>
            <a:pPr marL="0" indent="0" algn="ctr">
              <a:buNone/>
            </a:pPr>
            <a:r>
              <a:rPr lang="cs-CZ" sz="1600" i="1" dirty="0" smtClean="0"/>
              <a:t>„</a:t>
            </a:r>
            <a:r>
              <a:rPr lang="cs-CZ" sz="1600" i="1" dirty="0" err="1"/>
              <a:t>Ladas</a:t>
            </a:r>
            <a:r>
              <a:rPr lang="cs-CZ" sz="1600" i="1" dirty="0"/>
              <a:t> tak stadión proběhl, či spíše </a:t>
            </a:r>
            <a:r>
              <a:rPr lang="cs-CZ" sz="1600" i="1" dirty="0" err="1"/>
              <a:t>prolét</a:t>
            </a:r>
            <a:r>
              <a:rPr lang="cs-CZ" sz="1600" i="1" dirty="0"/>
              <a:t>,</a:t>
            </a:r>
            <a:endParaRPr lang="cs-CZ" sz="1600" dirty="0"/>
          </a:p>
          <a:p>
            <a:pPr marL="0" indent="0" algn="ctr">
              <a:buNone/>
            </a:pPr>
            <a:r>
              <a:rPr lang="cs-CZ" sz="1600" i="1" dirty="0"/>
              <a:t>že není pro rychlost úžasnou slov;</a:t>
            </a:r>
            <a:endParaRPr lang="cs-CZ" sz="1600" dirty="0"/>
          </a:p>
          <a:p>
            <a:pPr marL="0" indent="0" algn="ctr">
              <a:buNone/>
            </a:pPr>
            <a:r>
              <a:rPr lang="cs-CZ" sz="1600" i="1" dirty="0"/>
              <a:t>ještě zní v uších klepnutí závory, když </a:t>
            </a:r>
            <a:r>
              <a:rPr lang="cs-CZ" sz="1600" i="1" dirty="0" err="1"/>
              <a:t>Ladas</a:t>
            </a:r>
            <a:r>
              <a:rPr lang="cs-CZ" sz="1600" i="1" dirty="0"/>
              <a:t> už</a:t>
            </a:r>
            <a:endParaRPr lang="cs-CZ" sz="1600" dirty="0"/>
          </a:p>
          <a:p>
            <a:pPr marL="0" indent="0" algn="ctr">
              <a:buNone/>
            </a:pPr>
            <a:r>
              <a:rPr lang="cs-CZ" sz="1600" i="1" dirty="0"/>
              <a:t>po věnci </a:t>
            </a:r>
            <a:r>
              <a:rPr lang="cs-CZ" sz="1600" i="1" dirty="0" err="1"/>
              <a:t>natáh´dlaň</a:t>
            </a:r>
            <a:r>
              <a:rPr lang="cs-CZ" sz="1600" i="1" dirty="0"/>
              <a:t> v posledním odrazu.“ </a:t>
            </a:r>
            <a:endParaRPr lang="cs-CZ" sz="1600" dirty="0"/>
          </a:p>
          <a:p>
            <a:r>
              <a:rPr lang="cs-CZ" sz="1600" dirty="0" smtClean="0"/>
              <a:t>smrt</a:t>
            </a:r>
          </a:p>
          <a:p>
            <a:r>
              <a:rPr lang="cs-CZ" sz="1600" dirty="0" smtClean="0"/>
              <a:t>silnice </a:t>
            </a:r>
            <a:r>
              <a:rPr lang="cs-CZ" sz="1600" dirty="0"/>
              <a:t>mezi </a:t>
            </a:r>
            <a:r>
              <a:rPr lang="cs-CZ" sz="1600" dirty="0" err="1"/>
              <a:t>Beleinou</a:t>
            </a:r>
            <a:r>
              <a:rPr lang="cs-CZ" sz="1600" dirty="0"/>
              <a:t> a Spartou, </a:t>
            </a:r>
            <a:r>
              <a:rPr lang="cs-CZ" sz="1600" dirty="0" smtClean="0"/>
              <a:t>asi 1,5 </a:t>
            </a:r>
            <a:r>
              <a:rPr lang="cs-CZ" sz="1600" dirty="0"/>
              <a:t>hodiny od </a:t>
            </a:r>
            <a:r>
              <a:rPr lang="cs-CZ" sz="1600" dirty="0" smtClean="0"/>
              <a:t>Sparty</a:t>
            </a:r>
          </a:p>
          <a:p>
            <a:pPr lvl="1"/>
            <a:r>
              <a:rPr lang="cs-CZ" sz="1200" dirty="0" smtClean="0"/>
              <a:t>60 </a:t>
            </a:r>
            <a:r>
              <a:rPr lang="cs-CZ" sz="1200" dirty="0"/>
              <a:t>stadií, necelých 10 </a:t>
            </a:r>
            <a:r>
              <a:rPr lang="cs-CZ" sz="1200" dirty="0" smtClean="0"/>
              <a:t>km</a:t>
            </a:r>
            <a:endParaRPr lang="cs-CZ" sz="1200" dirty="0"/>
          </a:p>
          <a:p>
            <a:pPr lvl="0"/>
            <a:r>
              <a:rPr lang="cs-CZ" sz="1600" dirty="0"/>
              <a:t>p</a:t>
            </a:r>
            <a:r>
              <a:rPr lang="cs-CZ" sz="1600" dirty="0" smtClean="0"/>
              <a:t>amátník – mladí </a:t>
            </a:r>
            <a:r>
              <a:rPr lang="cs-CZ" sz="1600" dirty="0"/>
              <a:t>Sparťané </a:t>
            </a:r>
            <a:endParaRPr lang="cs-CZ" sz="1600" dirty="0" smtClean="0"/>
          </a:p>
          <a:p>
            <a:pPr lvl="0"/>
            <a:r>
              <a:rPr lang="cs-CZ" sz="1600" dirty="0" err="1" smtClean="0"/>
              <a:t>Myrón</a:t>
            </a:r>
            <a:r>
              <a:rPr lang="cs-CZ" sz="1600" dirty="0" smtClean="0"/>
              <a:t>, nejlepší dílo</a:t>
            </a:r>
            <a:endParaRPr lang="cs-CZ" sz="1600" dirty="0"/>
          </a:p>
          <a:p>
            <a:pPr marL="0" indent="0" algn="ctr">
              <a:buNone/>
            </a:pPr>
            <a:r>
              <a:rPr lang="cs-CZ" sz="1600" i="1" dirty="0" smtClean="0"/>
              <a:t>„</a:t>
            </a:r>
            <a:r>
              <a:rPr lang="cs-CZ" sz="1600" i="1" dirty="0"/>
              <a:t>Naplněn touhou být nejlepší, na retech s výdechem, </a:t>
            </a:r>
          </a:p>
          <a:p>
            <a:pPr marL="0" indent="0" algn="ctr">
              <a:buNone/>
            </a:pPr>
            <a:r>
              <a:rPr lang="cs-CZ" sz="1600" i="1" dirty="0"/>
              <a:t>jenž tušíš vyvěrat až z hrudi hlubiny, </a:t>
            </a:r>
          </a:p>
          <a:p>
            <a:pPr marL="0" indent="0" algn="ctr">
              <a:buNone/>
            </a:pPr>
            <a:r>
              <a:rPr lang="cs-CZ" sz="1600" i="1" dirty="0"/>
              <a:t>tak pádí k věnci ten bronz, jak by chtěl opustit</a:t>
            </a:r>
          </a:p>
          <a:p>
            <a:pPr marL="0" indent="0" algn="ctr">
              <a:buNone/>
            </a:pPr>
            <a:r>
              <a:rPr lang="cs-CZ" sz="1600" i="1" dirty="0"/>
              <a:t>podstavec, s uměním předstihnout vítr.“ </a:t>
            </a:r>
          </a:p>
          <a:p>
            <a:pPr marL="0" indent="0" algn="ctr">
              <a:buNone/>
            </a:pPr>
            <a:r>
              <a:rPr lang="cs-CZ" sz="1600" i="1" dirty="0"/>
              <a:t> </a:t>
            </a:r>
          </a:p>
          <a:p>
            <a:pPr marL="0" indent="0" algn="ctr">
              <a:buNone/>
            </a:pPr>
            <a:r>
              <a:rPr lang="cs-CZ" sz="1600" i="1" dirty="0" smtClean="0"/>
              <a:t>„</a:t>
            </a:r>
            <a:r>
              <a:rPr lang="cs-CZ" sz="1600" i="1" dirty="0"/>
              <a:t>Jak živý běžíš tu, Lado, svůj závod</a:t>
            </a:r>
          </a:p>
          <a:p>
            <a:pPr marL="0" indent="0" algn="ctr">
              <a:buNone/>
            </a:pPr>
            <a:r>
              <a:rPr lang="cs-CZ" sz="1600" i="1" dirty="0"/>
              <a:t>na hrotech prstů, rychlejší větru a nezdolný v dechu.</a:t>
            </a:r>
          </a:p>
          <a:p>
            <a:pPr marL="0" indent="0" algn="ctr">
              <a:buNone/>
            </a:pPr>
            <a:r>
              <a:rPr lang="cs-CZ" sz="1600" i="1" dirty="0"/>
              <a:t>Tak v kov tě zachytil </a:t>
            </a:r>
            <a:r>
              <a:rPr lang="cs-CZ" sz="1600" i="1" dirty="0" err="1"/>
              <a:t>Myrón</a:t>
            </a:r>
            <a:r>
              <a:rPr lang="cs-CZ" sz="1600" i="1" dirty="0"/>
              <a:t>, pootevřená ústa,</a:t>
            </a:r>
          </a:p>
          <a:p>
            <a:pPr marL="0" indent="0" algn="ctr">
              <a:buNone/>
            </a:pPr>
            <a:r>
              <a:rPr lang="cs-CZ" sz="1600" i="1" dirty="0"/>
              <a:t>i tělo, jak po věnci z </a:t>
            </a:r>
            <a:r>
              <a:rPr lang="cs-CZ" sz="1600" i="1" dirty="0" err="1"/>
              <a:t>Písy</a:t>
            </a:r>
            <a:r>
              <a:rPr lang="cs-CZ" sz="1600" i="1" dirty="0"/>
              <a:t> už dychtí.“ 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Obdélník 3"/>
          <p:cNvSpPr/>
          <p:nvPr/>
        </p:nvSpPr>
        <p:spPr>
          <a:xfrm>
            <a:off x="5076056" y="2060848"/>
            <a:ext cx="40806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i="1" dirty="0"/>
              <a:t>„As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were</a:t>
            </a:r>
            <a:r>
              <a:rPr lang="cs-CZ" i="1" dirty="0"/>
              <a:t> in </a:t>
            </a:r>
            <a:r>
              <a:rPr lang="cs-CZ" i="1" dirty="0" err="1"/>
              <a:t>life</a:t>
            </a:r>
            <a:r>
              <a:rPr lang="cs-CZ" i="1" dirty="0"/>
              <a:t>, </a:t>
            </a:r>
            <a:r>
              <a:rPr lang="cs-CZ" i="1" dirty="0" err="1"/>
              <a:t>Ladas</a:t>
            </a:r>
            <a:r>
              <a:rPr lang="cs-CZ" i="1" dirty="0"/>
              <a:t>, </a:t>
            </a:r>
            <a:r>
              <a:rPr lang="cs-CZ" i="1" dirty="0" err="1"/>
              <a:t>flying</a:t>
            </a:r>
            <a:r>
              <a:rPr lang="cs-CZ" i="1" dirty="0"/>
              <a:t> </a:t>
            </a:r>
            <a:r>
              <a:rPr lang="cs-CZ" i="1" dirty="0" err="1"/>
              <a:t>before</a:t>
            </a:r>
            <a:r>
              <a:rPr lang="cs-CZ" i="1" dirty="0"/>
              <a:t> </a:t>
            </a:r>
            <a:endParaRPr lang="cs-CZ" i="1" dirty="0" smtClean="0"/>
          </a:p>
          <a:p>
            <a:pPr algn="ctr"/>
            <a:r>
              <a:rPr lang="cs-CZ" i="1" dirty="0" err="1" smtClean="0"/>
              <a:t>wind-foot</a:t>
            </a:r>
            <a:r>
              <a:rPr lang="cs-CZ" i="1" dirty="0" smtClean="0"/>
              <a:t> </a:t>
            </a:r>
            <a:r>
              <a:rPr lang="cs-CZ" i="1" dirty="0" err="1"/>
              <a:t>Thymos</a:t>
            </a:r>
            <a:r>
              <a:rPr lang="cs-CZ" i="1" dirty="0"/>
              <a:t>, </a:t>
            </a:r>
            <a:endParaRPr lang="cs-CZ" i="1" dirty="0" smtClean="0"/>
          </a:p>
          <a:p>
            <a:pPr algn="ctr"/>
            <a:r>
              <a:rPr lang="cs-CZ" i="1" dirty="0" smtClean="0"/>
              <a:t>barely </a:t>
            </a:r>
            <a:r>
              <a:rPr lang="cs-CZ" i="1" dirty="0" err="1"/>
              <a:t>touching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ground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</a:p>
          <a:p>
            <a:pPr algn="ctr"/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/>
              <a:t>tips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your</a:t>
            </a:r>
            <a:r>
              <a:rPr lang="cs-CZ" i="1" dirty="0"/>
              <a:t> </a:t>
            </a:r>
            <a:r>
              <a:rPr lang="cs-CZ" i="1" dirty="0" err="1"/>
              <a:t>toes</a:t>
            </a:r>
            <a:r>
              <a:rPr lang="cs-CZ" i="1" dirty="0"/>
              <a:t>, </a:t>
            </a:r>
            <a:endParaRPr lang="cs-CZ" i="1" dirty="0" smtClean="0"/>
          </a:p>
          <a:p>
            <a:pPr algn="ctr"/>
            <a:r>
              <a:rPr lang="cs-CZ" i="1" dirty="0" smtClean="0"/>
              <a:t>just </a:t>
            </a:r>
            <a:r>
              <a:rPr lang="cs-CZ" i="1" dirty="0"/>
              <a:t>so </a:t>
            </a:r>
            <a:r>
              <a:rPr lang="cs-CZ" i="1" dirty="0" err="1"/>
              <a:t>did</a:t>
            </a:r>
            <a:r>
              <a:rPr lang="cs-CZ" i="1" dirty="0"/>
              <a:t> Myron </a:t>
            </a:r>
            <a:r>
              <a:rPr lang="cs-CZ" i="1" dirty="0" err="1"/>
              <a:t>cast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in bronze, </a:t>
            </a:r>
            <a:endParaRPr lang="cs-CZ" i="1" dirty="0" smtClean="0"/>
          </a:p>
          <a:p>
            <a:pPr algn="ctr"/>
            <a:r>
              <a:rPr lang="cs-CZ" i="1" dirty="0" err="1" smtClean="0"/>
              <a:t>engraving</a:t>
            </a:r>
            <a:r>
              <a:rPr lang="cs-CZ" i="1" dirty="0" smtClean="0"/>
              <a:t> </a:t>
            </a:r>
            <a:r>
              <a:rPr lang="cs-CZ" i="1" dirty="0" err="1"/>
              <a:t>all</a:t>
            </a:r>
            <a:r>
              <a:rPr lang="cs-CZ" i="1" dirty="0"/>
              <a:t> </a:t>
            </a:r>
            <a:r>
              <a:rPr lang="cs-CZ" i="1" dirty="0" err="1"/>
              <a:t>over</a:t>
            </a:r>
            <a:r>
              <a:rPr lang="cs-CZ" i="1" dirty="0"/>
              <a:t> </a:t>
            </a:r>
            <a:r>
              <a:rPr lang="cs-CZ" i="1" dirty="0" err="1"/>
              <a:t>your</a:t>
            </a:r>
            <a:r>
              <a:rPr lang="cs-CZ" i="1" dirty="0"/>
              <a:t> </a:t>
            </a:r>
            <a:r>
              <a:rPr lang="cs-CZ" i="1" dirty="0" smtClean="0"/>
              <a:t>body</a:t>
            </a:r>
          </a:p>
          <a:p>
            <a:pPr algn="ctr"/>
            <a:r>
              <a:rPr lang="cs-CZ" i="1" dirty="0" err="1" smtClean="0"/>
              <a:t>expectation</a:t>
            </a:r>
            <a:r>
              <a:rPr lang="cs-CZ" i="1" dirty="0" smtClean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crown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Pisa. </a:t>
            </a:r>
            <a:endParaRPr lang="cs-CZ" i="1" dirty="0" smtClean="0"/>
          </a:p>
          <a:p>
            <a:pPr algn="ctr"/>
            <a:r>
              <a:rPr lang="cs-CZ" i="1" dirty="0" smtClean="0"/>
              <a:t>He </a:t>
            </a:r>
            <a:r>
              <a:rPr lang="cs-CZ" i="1" dirty="0" err="1"/>
              <a:t>is</a:t>
            </a:r>
            <a:r>
              <a:rPr lang="cs-CZ" i="1" dirty="0"/>
              <a:t> full </a:t>
            </a:r>
            <a:r>
              <a:rPr lang="cs-CZ" i="1" dirty="0" err="1"/>
              <a:t>of</a:t>
            </a:r>
            <a:r>
              <a:rPr lang="cs-CZ" i="1" dirty="0"/>
              <a:t> hope,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breath</a:t>
            </a:r>
            <a:r>
              <a:rPr lang="cs-CZ" i="1" dirty="0"/>
              <a:t> </a:t>
            </a:r>
            <a:r>
              <a:rPr lang="cs-CZ" i="1" dirty="0" smtClean="0"/>
              <a:t>on</a:t>
            </a:r>
          </a:p>
          <a:p>
            <a:pPr algn="ctr"/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/>
              <a:t>tips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his </a:t>
            </a:r>
            <a:r>
              <a:rPr lang="cs-CZ" i="1" dirty="0" err="1"/>
              <a:t>lips</a:t>
            </a:r>
            <a:r>
              <a:rPr lang="cs-CZ" i="1" dirty="0"/>
              <a:t> </a:t>
            </a:r>
            <a:endParaRPr lang="cs-CZ" i="1" dirty="0" smtClean="0"/>
          </a:p>
          <a:p>
            <a:pPr algn="ctr"/>
            <a:r>
              <a:rPr lang="cs-CZ" i="1" dirty="0" err="1" smtClean="0"/>
              <a:t>blowing</a:t>
            </a:r>
            <a:r>
              <a:rPr lang="cs-CZ" i="1" dirty="0" smtClean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within</a:t>
            </a:r>
            <a:r>
              <a:rPr lang="cs-CZ" i="1" dirty="0"/>
              <a:t> his </a:t>
            </a:r>
            <a:r>
              <a:rPr lang="cs-CZ" i="1" dirty="0" err="1"/>
              <a:t>hollow</a:t>
            </a:r>
            <a:r>
              <a:rPr lang="cs-CZ" i="1" dirty="0"/>
              <a:t> </a:t>
            </a:r>
            <a:r>
              <a:rPr lang="cs-CZ" i="1" dirty="0" err="1"/>
              <a:t>ribs</a:t>
            </a:r>
            <a:r>
              <a:rPr lang="cs-CZ" i="1" dirty="0" smtClean="0"/>
              <a:t>;</a:t>
            </a:r>
          </a:p>
          <a:p>
            <a:pPr algn="ctr"/>
            <a:r>
              <a:rPr lang="cs-CZ" i="1" dirty="0" smtClean="0"/>
              <a:t>bronze </a:t>
            </a:r>
            <a:r>
              <a:rPr lang="cs-CZ" i="1" dirty="0" err="1"/>
              <a:t>read</a:t>
            </a:r>
            <a:r>
              <a:rPr lang="cs-CZ" i="1" dirty="0"/>
              <a:t> to </a:t>
            </a:r>
            <a:r>
              <a:rPr lang="cs-CZ" i="1" dirty="0" err="1"/>
              <a:t>jump</a:t>
            </a:r>
            <a:r>
              <a:rPr lang="cs-CZ" i="1" dirty="0"/>
              <a:t> </a:t>
            </a:r>
            <a:endParaRPr lang="cs-CZ" i="1" dirty="0" smtClean="0"/>
          </a:p>
          <a:p>
            <a:pPr algn="ctr"/>
            <a:r>
              <a:rPr lang="cs-CZ" i="1" dirty="0" err="1" smtClean="0"/>
              <a:t>out</a:t>
            </a:r>
            <a:r>
              <a:rPr lang="cs-CZ" i="1" dirty="0" smtClean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crown</a:t>
            </a:r>
            <a:r>
              <a:rPr lang="cs-CZ" i="1" dirty="0"/>
              <a:t> – </a:t>
            </a:r>
            <a:r>
              <a:rPr lang="cs-CZ" i="1" dirty="0" err="1"/>
              <a:t>the</a:t>
            </a:r>
            <a:r>
              <a:rPr lang="cs-CZ" i="1" dirty="0"/>
              <a:t> base </a:t>
            </a:r>
            <a:r>
              <a:rPr lang="cs-CZ" i="1" dirty="0" err="1" smtClean="0"/>
              <a:t>cannot</a:t>
            </a:r>
            <a:endParaRPr lang="cs-CZ" i="1" dirty="0" smtClean="0"/>
          </a:p>
          <a:p>
            <a:pPr algn="ctr"/>
            <a:r>
              <a:rPr lang="cs-CZ" i="1" dirty="0" smtClean="0"/>
              <a:t>hold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back</a:t>
            </a:r>
            <a:r>
              <a:rPr lang="cs-CZ" i="1" dirty="0"/>
              <a:t>; </a:t>
            </a:r>
            <a:endParaRPr lang="cs-CZ" i="1" dirty="0" smtClean="0"/>
          </a:p>
          <a:p>
            <a:pPr algn="ctr"/>
            <a:r>
              <a:rPr lang="cs-CZ" i="1" dirty="0" smtClean="0"/>
              <a:t>art </a:t>
            </a:r>
            <a:r>
              <a:rPr lang="cs-CZ" i="1" dirty="0" err="1"/>
              <a:t>swifter</a:t>
            </a:r>
            <a:r>
              <a:rPr lang="cs-CZ" i="1" dirty="0"/>
              <a:t> </a:t>
            </a:r>
            <a:r>
              <a:rPr lang="cs-CZ" i="1" dirty="0" err="1"/>
              <a:t>than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wind</a:t>
            </a:r>
            <a:r>
              <a:rPr lang="cs-CZ" i="1" dirty="0"/>
              <a:t>.“ </a:t>
            </a:r>
            <a:endParaRPr lang="cs-CZ" i="1" dirty="0" smtClean="0"/>
          </a:p>
          <a:p>
            <a:pPr algn="ctr"/>
            <a:r>
              <a:rPr lang="cs-CZ" dirty="0" smtClean="0"/>
              <a:t>(</a:t>
            </a:r>
            <a:r>
              <a:rPr lang="cs-CZ" dirty="0"/>
              <a:t>Miller, 2004, p. 231). </a:t>
            </a:r>
          </a:p>
        </p:txBody>
      </p:sp>
    </p:spTree>
    <p:extLst>
      <p:ext uri="{BB962C8B-B14F-4D97-AF65-F5344CB8AC3E}">
        <p14:creationId xmlns:p14="http://schemas.microsoft.com/office/powerpoint/2010/main" val="429261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aa\Desktop\George Murray - The Death Of Ladas, The Greek Runner, Who Died When Receiving The Crown Of Victory In The Temple Of Olympi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6"/>
            <a:ext cx="9144000" cy="685562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6105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Filippides</a:t>
            </a:r>
            <a:r>
              <a:rPr lang="cs-CZ" b="1" dirty="0" smtClean="0"/>
              <a:t> (</a:t>
            </a:r>
            <a:r>
              <a:rPr lang="cs-CZ" b="1" dirty="0" err="1" smtClean="0"/>
              <a:t>Feidippides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/>
          <a:lstStyle/>
          <a:p>
            <a:r>
              <a:rPr lang="cs-CZ" dirty="0" smtClean="0"/>
              <a:t>„</a:t>
            </a:r>
            <a:r>
              <a:rPr lang="cs-CZ" b="1" dirty="0" err="1" smtClean="0"/>
              <a:t>marathónský</a:t>
            </a:r>
            <a:r>
              <a:rPr lang="cs-CZ" dirty="0" smtClean="0"/>
              <a:t> </a:t>
            </a:r>
            <a:r>
              <a:rPr lang="cs-CZ" b="1" dirty="0" smtClean="0"/>
              <a:t>běžec</a:t>
            </a:r>
            <a:r>
              <a:rPr lang="cs-CZ" dirty="0" smtClean="0"/>
              <a:t>“??</a:t>
            </a:r>
          </a:p>
          <a:p>
            <a:pPr lvl="1"/>
            <a:r>
              <a:rPr lang="cs-CZ" dirty="0" err="1" smtClean="0"/>
              <a:t>Diomedón</a:t>
            </a:r>
            <a:r>
              <a:rPr lang="cs-CZ" dirty="0" smtClean="0"/>
              <a:t>/</a:t>
            </a:r>
            <a:r>
              <a:rPr lang="cs-CZ" dirty="0" err="1" smtClean="0"/>
              <a:t>Diomedés</a:t>
            </a:r>
            <a:r>
              <a:rPr lang="cs-CZ" dirty="0" smtClean="0"/>
              <a:t>, </a:t>
            </a:r>
            <a:r>
              <a:rPr lang="cs-CZ" dirty="0" err="1" smtClean="0"/>
              <a:t>Erchius</a:t>
            </a:r>
            <a:r>
              <a:rPr lang="cs-CZ" dirty="0"/>
              <a:t>, </a:t>
            </a:r>
            <a:r>
              <a:rPr lang="cs-CZ" dirty="0" err="1"/>
              <a:t>Euklés</a:t>
            </a:r>
            <a:r>
              <a:rPr lang="cs-CZ" dirty="0"/>
              <a:t>, </a:t>
            </a:r>
            <a:r>
              <a:rPr lang="cs-CZ" dirty="0" err="1" smtClean="0"/>
              <a:t>Tersippus</a:t>
            </a: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b="1" dirty="0" smtClean="0"/>
              <a:t>Sparta </a:t>
            </a:r>
          </a:p>
          <a:p>
            <a:pPr lvl="1"/>
            <a:r>
              <a:rPr lang="cs-CZ" dirty="0" smtClean="0"/>
              <a:t>235 </a:t>
            </a:r>
            <a:r>
              <a:rPr lang="cs-CZ" dirty="0"/>
              <a:t>kilometrů </a:t>
            </a:r>
            <a:r>
              <a:rPr lang="cs-CZ" dirty="0" smtClean="0"/>
              <a:t>za </a:t>
            </a:r>
            <a:r>
              <a:rPr lang="cs-CZ" dirty="0"/>
              <a:t>48 hodin</a:t>
            </a:r>
            <a:r>
              <a:rPr lang="cs-CZ" dirty="0" smtClean="0"/>
              <a:t>!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b="1" dirty="0" smtClean="0"/>
              <a:t>kudy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i="1" dirty="0" err="1"/>
              <a:t>níké</a:t>
            </a:r>
            <a:r>
              <a:rPr lang="cs-CZ" dirty="0"/>
              <a:t> </a:t>
            </a:r>
            <a:r>
              <a:rPr lang="cs-CZ" dirty="0" smtClean="0"/>
              <a:t>či </a:t>
            </a:r>
            <a:r>
              <a:rPr lang="cs-CZ" i="1" dirty="0" err="1"/>
              <a:t>neníkékamen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739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Damiskos</a:t>
            </a:r>
            <a:r>
              <a:rPr lang="cs-CZ" b="1" dirty="0"/>
              <a:t> z </a:t>
            </a:r>
            <a:r>
              <a:rPr lang="cs-CZ" b="1" dirty="0" err="1" smtClean="0"/>
              <a:t>Messénie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368 </a:t>
            </a:r>
            <a:r>
              <a:rPr lang="cs-CZ" dirty="0" smtClean="0"/>
              <a:t>BC/ 103</a:t>
            </a:r>
            <a:r>
              <a:rPr lang="cs-CZ" dirty="0"/>
              <a:t>. OH</a:t>
            </a:r>
            <a:endParaRPr lang="cs-CZ" dirty="0" smtClean="0"/>
          </a:p>
          <a:p>
            <a:r>
              <a:rPr lang="cs-CZ" i="1" dirty="0" err="1" smtClean="0"/>
              <a:t>δρόμος</a:t>
            </a:r>
            <a:r>
              <a:rPr lang="cs-CZ" dirty="0" smtClean="0"/>
              <a:t> dorostenců</a:t>
            </a:r>
          </a:p>
          <a:p>
            <a:r>
              <a:rPr lang="cs-CZ" dirty="0" smtClean="0"/>
              <a:t>12 let</a:t>
            </a:r>
          </a:p>
          <a:p>
            <a:r>
              <a:rPr lang="cs-CZ" dirty="0" smtClean="0"/>
              <a:t>obnovená </a:t>
            </a:r>
            <a:r>
              <a:rPr lang="cs-CZ" b="1" dirty="0" err="1" smtClean="0"/>
              <a:t>Messénie</a:t>
            </a:r>
            <a:endParaRPr lang="cs-CZ" b="1" dirty="0"/>
          </a:p>
          <a:p>
            <a:r>
              <a:rPr lang="cs-CZ" i="1" dirty="0" smtClean="0"/>
              <a:t>pentathlon</a:t>
            </a:r>
            <a:r>
              <a:rPr lang="cs-CZ" dirty="0" smtClean="0"/>
              <a:t> mužů v Nemeji a na Isthmu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036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25" y="34351"/>
            <a:ext cx="9132175" cy="1334135"/>
          </a:xfrm>
        </p:spPr>
        <p:txBody>
          <a:bodyPr/>
          <a:lstStyle/>
          <a:p>
            <a:r>
              <a:rPr lang="cs-CZ" b="1" i="1" dirty="0" smtClean="0"/>
              <a:t>pentathlon</a:t>
            </a:r>
            <a:endParaRPr lang="cs-CZ" b="1" i="1" dirty="0"/>
          </a:p>
        </p:txBody>
      </p:sp>
      <p:pic>
        <p:nvPicPr>
          <p:cNvPr id="3074" name="Picture 2" descr="C:\!Aktuální\Antický sport a má výuka dějin starověkého sportu\Antický sport\rigo - obr\j\frel-křs100XIV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175" y="1368487"/>
            <a:ext cx="3189773" cy="54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!Aktuální\Antický sport a má výuka dějin starověkého sportu\Antický sport\rigo - obr\j\newby77 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5" y="193013"/>
            <a:ext cx="2826761" cy="26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!Aktuální\Antický sport a má výuka dějin starověkého sportu\Antický sport\rigo - obr\j\zamarovsky1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35" y="193013"/>
            <a:ext cx="2934052" cy="248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!Aktuální\Antický sport a má výuka dějin starověkého sportu\Antický sport\rigo - obr\j\zamarovsky1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56" y="3412820"/>
            <a:ext cx="2215210" cy="273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!Aktuální\Antický sport a má výuka dějin starověkého sportu\Antický sport\rigo - obr\j\zamarovsky1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7" y="3933056"/>
            <a:ext cx="2673999" cy="13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7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Eurybatés</a:t>
            </a:r>
            <a:r>
              <a:rPr lang="cs-CZ" b="1" dirty="0" smtClean="0"/>
              <a:t> </a:t>
            </a:r>
            <a:r>
              <a:rPr lang="cs-CZ" b="1" dirty="0" smtClean="0"/>
              <a:t>z Argu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dirty="0" smtClean="0"/>
              <a:t>vítěz v </a:t>
            </a:r>
            <a:r>
              <a:rPr lang="cs-CZ" b="1" dirty="0" smtClean="0"/>
              <a:t>Nemeji</a:t>
            </a:r>
            <a:r>
              <a:rPr lang="cs-CZ" dirty="0" smtClean="0"/>
              <a:t> v cyklu 65. OH (</a:t>
            </a:r>
            <a:r>
              <a:rPr lang="cs-CZ" dirty="0"/>
              <a:t>520 př. Kr</a:t>
            </a:r>
            <a:r>
              <a:rPr lang="cs-CZ" dirty="0" smtClean="0"/>
              <a:t>.)</a:t>
            </a:r>
          </a:p>
          <a:p>
            <a:r>
              <a:rPr lang="cs-CZ" dirty="0" smtClean="0"/>
              <a:t>velitel pomocné výpravy 1000 bojovníků do </a:t>
            </a:r>
            <a:r>
              <a:rPr lang="cs-CZ" b="1" dirty="0" err="1" smtClean="0"/>
              <a:t>Aigíny</a:t>
            </a:r>
            <a:r>
              <a:rPr lang="cs-CZ" dirty="0" smtClean="0"/>
              <a:t> proti Athénám</a:t>
            </a:r>
          </a:p>
          <a:p>
            <a:pPr lvl="1"/>
            <a:r>
              <a:rPr lang="cs-CZ" dirty="0" smtClean="0"/>
              <a:t>zabil 3 </a:t>
            </a:r>
            <a:r>
              <a:rPr lang="cs-CZ" dirty="0" err="1" smtClean="0"/>
              <a:t>Ath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X </a:t>
            </a:r>
            <a:r>
              <a:rPr lang="cs-CZ" b="1" dirty="0" err="1" smtClean="0"/>
              <a:t>Sófanos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i="1" dirty="0" smtClean="0"/>
              <a:t>aristeia</a:t>
            </a:r>
            <a:r>
              <a:rPr lang="cs-CZ" dirty="0" smtClean="0"/>
              <a:t> u Platají)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61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Xenofóntos</a:t>
            </a:r>
            <a:r>
              <a:rPr lang="cs-CZ" b="1" dirty="0"/>
              <a:t> z Korintu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79</a:t>
            </a:r>
            <a:r>
              <a:rPr lang="cs-CZ" dirty="0"/>
              <a:t>. </a:t>
            </a:r>
            <a:r>
              <a:rPr lang="cs-CZ" dirty="0" smtClean="0"/>
              <a:t>OH/ </a:t>
            </a:r>
            <a:r>
              <a:rPr lang="cs-CZ" dirty="0"/>
              <a:t>r. 476 př. Kr</a:t>
            </a:r>
            <a:r>
              <a:rPr lang="cs-CZ" dirty="0" smtClean="0"/>
              <a:t>.</a:t>
            </a:r>
          </a:p>
          <a:p>
            <a:pPr lvl="0"/>
            <a:r>
              <a:rPr lang="cs-CZ" i="1" dirty="0" smtClean="0"/>
              <a:t>pentathlon</a:t>
            </a:r>
            <a:r>
              <a:rPr lang="cs-CZ" dirty="0" smtClean="0"/>
              <a:t>, </a:t>
            </a:r>
            <a:r>
              <a:rPr lang="cs-CZ" i="1" dirty="0" smtClean="0"/>
              <a:t>dromos</a:t>
            </a:r>
          </a:p>
          <a:p>
            <a:pPr lvl="0"/>
            <a:r>
              <a:rPr lang="cs-CZ" dirty="0" smtClean="0"/>
              <a:t>Aristokrat</a:t>
            </a:r>
          </a:p>
          <a:p>
            <a:pPr lvl="0"/>
            <a:r>
              <a:rPr lang="cs-CZ" dirty="0" smtClean="0"/>
              <a:t>Pindaros</a:t>
            </a:r>
            <a:endParaRPr lang="cs-CZ" dirty="0"/>
          </a:p>
          <a:p>
            <a:r>
              <a:rPr lang="cs-CZ" dirty="0" smtClean="0"/>
              <a:t>Diskobolos 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9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Fayllos</a:t>
            </a:r>
            <a:r>
              <a:rPr lang="cs-CZ" b="1" dirty="0" smtClean="0"/>
              <a:t> z </a:t>
            </a:r>
            <a:r>
              <a:rPr lang="cs-CZ" b="1" dirty="0" err="1" smtClean="0"/>
              <a:t>Krotónu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3x</a:t>
            </a:r>
            <a:r>
              <a:rPr lang="cs-CZ" dirty="0" smtClean="0"/>
              <a:t> pýthijské hry</a:t>
            </a:r>
          </a:p>
          <a:p>
            <a:r>
              <a:rPr lang="cs-CZ" b="1" dirty="0" err="1" smtClean="0"/>
              <a:t>Salamína</a:t>
            </a:r>
            <a:r>
              <a:rPr lang="cs-CZ" dirty="0" smtClean="0"/>
              <a:t> (loď, posádka)</a:t>
            </a:r>
          </a:p>
          <a:p>
            <a:r>
              <a:rPr lang="cs-CZ" dirty="0" smtClean="0"/>
              <a:t>žák </a:t>
            </a:r>
            <a:r>
              <a:rPr lang="cs-CZ" b="1" dirty="0" err="1" smtClean="0"/>
              <a:t>Milóna</a:t>
            </a:r>
            <a:endParaRPr lang="cs-CZ" b="1" dirty="0" smtClean="0"/>
          </a:p>
          <a:p>
            <a:r>
              <a:rPr lang="cs-CZ" dirty="0" smtClean="0"/>
              <a:t>podstavec sochy:</a:t>
            </a:r>
          </a:p>
          <a:p>
            <a:pPr marL="0" indent="0" algn="ctr">
              <a:buNone/>
            </a:pPr>
            <a:r>
              <a:rPr lang="cs-CZ" i="1" dirty="0"/>
              <a:t>„Pětapadesát stop do dálky přeskočil </a:t>
            </a:r>
            <a:r>
              <a:rPr lang="cs-CZ" i="1" dirty="0" err="1"/>
              <a:t>Fayllos</a:t>
            </a:r>
            <a:r>
              <a:rPr lang="cs-CZ" i="1" dirty="0"/>
              <a:t>,</a:t>
            </a:r>
          </a:p>
          <a:p>
            <a:pPr marL="0" indent="0" algn="ctr">
              <a:buNone/>
            </a:pPr>
            <a:r>
              <a:rPr lang="cs-CZ" i="1" dirty="0"/>
              <a:t>v disku pak do sta mu jenom pět chybělo.“</a:t>
            </a:r>
          </a:p>
          <a:p>
            <a:r>
              <a:rPr lang="cs-CZ" b="1" dirty="0" smtClean="0"/>
              <a:t>DS</a:t>
            </a:r>
            <a:r>
              <a:rPr lang="cs-CZ" dirty="0" smtClean="0"/>
              <a:t> (29,66 cm) – 16,31 dálka + 28,17 disk</a:t>
            </a:r>
          </a:p>
          <a:p>
            <a:r>
              <a:rPr lang="cs-CZ" dirty="0" smtClean="0"/>
              <a:t>X </a:t>
            </a:r>
            <a:r>
              <a:rPr lang="cs-CZ" b="1" dirty="0" err="1" smtClean="0"/>
              <a:t>Flegyas</a:t>
            </a:r>
            <a:r>
              <a:rPr lang="cs-CZ" dirty="0" smtClean="0"/>
              <a:t> přehodil </a:t>
            </a:r>
            <a:r>
              <a:rPr lang="cs-CZ" dirty="0" err="1" smtClean="0"/>
              <a:t>Alfeios</a:t>
            </a:r>
            <a:r>
              <a:rPr lang="cs-CZ" dirty="0" smtClean="0"/>
              <a:t> (50-60 m)</a:t>
            </a:r>
          </a:p>
          <a:p>
            <a:pPr lvl="1"/>
            <a:r>
              <a:rPr lang="cs-CZ" dirty="0" smtClean="0"/>
              <a:t>problematika váha </a:t>
            </a:r>
            <a:r>
              <a:rPr lang="cs-CZ" b="1" dirty="0" smtClean="0"/>
              <a:t>disku</a:t>
            </a:r>
            <a:r>
              <a:rPr lang="cs-CZ" dirty="0" smtClean="0"/>
              <a:t> (1,26-5,7 kg)</a:t>
            </a:r>
          </a:p>
        </p:txBody>
      </p:sp>
    </p:spTree>
    <p:extLst>
      <p:ext uri="{BB962C8B-B14F-4D97-AF65-F5344CB8AC3E}">
        <p14:creationId xmlns:p14="http://schemas.microsoft.com/office/powerpoint/2010/main" val="411514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6444208" cy="1143000"/>
          </a:xfrm>
        </p:spPr>
        <p:txBody>
          <a:bodyPr/>
          <a:lstStyle/>
          <a:p>
            <a:r>
              <a:rPr lang="cs-CZ" b="1" dirty="0" smtClean="0"/>
              <a:t>Běžci</a:t>
            </a:r>
            <a:endParaRPr lang="cs-CZ" b="1" dirty="0"/>
          </a:p>
        </p:txBody>
      </p:sp>
      <p:pic>
        <p:nvPicPr>
          <p:cNvPr id="2050" name="Picture 2" descr="C:\!Aktuální\Antický sport a má výuka dějin starověkého sportu\Antický sport\rigo - obr\j\sabl-hrdinove402X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0668"/>
            <a:ext cx="36233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!Aktuální\Antický sport a má výuka dějin starověkého sportu\Antický sport\rigo - obr\j\miller3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161047" cy="474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!Aktuální\Antický sport a má výuka dějin starověkého sportu\Antický sport\rigo - obr\j\miller3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24809"/>
            <a:ext cx="3772390" cy="303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565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Stomios</a:t>
            </a:r>
            <a:r>
              <a:rPr lang="cs-CZ" b="1" dirty="0" smtClean="0"/>
              <a:t> z Eleje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cs-CZ" dirty="0"/>
              <a:t>102. OH + 3x </a:t>
            </a:r>
            <a:r>
              <a:rPr lang="cs-CZ" dirty="0" err="1"/>
              <a:t>Nemeje</a:t>
            </a:r>
            <a:r>
              <a:rPr lang="cs-CZ" dirty="0"/>
              <a:t> </a:t>
            </a:r>
          </a:p>
          <a:p>
            <a:r>
              <a:rPr lang="cs-CZ" b="1" dirty="0" smtClean="0"/>
              <a:t>velitel</a:t>
            </a:r>
            <a:r>
              <a:rPr lang="cs-CZ" dirty="0" smtClean="0"/>
              <a:t> Elejských v </a:t>
            </a:r>
            <a:r>
              <a:rPr lang="cs-CZ" dirty="0" err="1" smtClean="0"/>
              <a:t>Epamen</a:t>
            </a:r>
            <a:r>
              <a:rPr lang="cs-CZ" dirty="0" smtClean="0"/>
              <a:t>. tažení proti </a:t>
            </a:r>
            <a:r>
              <a:rPr lang="cs-CZ" dirty="0" err="1" smtClean="0"/>
              <a:t>Sikyonu</a:t>
            </a:r>
            <a:r>
              <a:rPr lang="cs-CZ" dirty="0" smtClean="0"/>
              <a:t> </a:t>
            </a:r>
          </a:p>
          <a:p>
            <a:r>
              <a:rPr lang="cs-CZ" dirty="0" smtClean="0"/>
              <a:t>velitele </a:t>
            </a:r>
            <a:r>
              <a:rPr lang="cs-CZ" dirty="0" err="1" smtClean="0"/>
              <a:t>Sik</a:t>
            </a:r>
            <a:r>
              <a:rPr lang="cs-CZ" dirty="0" smtClean="0"/>
              <a:t>. zabil v souboji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132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cs-CZ" b="1" dirty="0" err="1"/>
              <a:t>Lampis</a:t>
            </a:r>
            <a:r>
              <a:rPr lang="cs-CZ" b="1" dirty="0"/>
              <a:t> ze Sparty </a:t>
            </a:r>
            <a:endParaRPr lang="cs-CZ" dirty="0"/>
          </a:p>
          <a:p>
            <a:pPr lvl="1"/>
            <a:r>
              <a:rPr lang="cs-CZ" dirty="0"/>
              <a:t>první vítěz pětiboje</a:t>
            </a:r>
          </a:p>
          <a:p>
            <a:r>
              <a:rPr lang="cs-CZ" b="1" dirty="0" err="1"/>
              <a:t>Filombrotos</a:t>
            </a:r>
            <a:r>
              <a:rPr lang="cs-CZ" b="1" dirty="0"/>
              <a:t> ze Sparty </a:t>
            </a:r>
            <a:endParaRPr lang="cs-CZ" dirty="0"/>
          </a:p>
          <a:p>
            <a:pPr lvl="1"/>
            <a:r>
              <a:rPr lang="cs-CZ" dirty="0"/>
              <a:t>4 vítězství za sebou</a:t>
            </a:r>
          </a:p>
          <a:p>
            <a:r>
              <a:rPr lang="cs-CZ" b="1" dirty="0" err="1"/>
              <a:t>Eutelidás</a:t>
            </a:r>
            <a:r>
              <a:rPr lang="cs-CZ" b="1" dirty="0"/>
              <a:t> ze Sparty </a:t>
            </a:r>
            <a:endParaRPr lang="cs-CZ" dirty="0"/>
          </a:p>
          <a:p>
            <a:pPr lvl="1"/>
            <a:r>
              <a:rPr lang="cs-CZ" dirty="0"/>
              <a:t>jediný vítěz v pětiboji dorostenců</a:t>
            </a:r>
          </a:p>
          <a:p>
            <a:r>
              <a:rPr lang="cs-CZ" b="1" dirty="0" err="1"/>
              <a:t>Akmatidos</a:t>
            </a:r>
            <a:r>
              <a:rPr lang="cs-CZ" b="1" dirty="0"/>
              <a:t> ze Sparty </a:t>
            </a:r>
            <a:endParaRPr lang="cs-CZ" dirty="0"/>
          </a:p>
          <a:p>
            <a:pPr lvl="1"/>
            <a:r>
              <a:rPr lang="cs-CZ" dirty="0"/>
              <a:t>70. hry, r. 500 př. Kr.</a:t>
            </a:r>
          </a:p>
          <a:p>
            <a:r>
              <a:rPr lang="cs-CZ" b="1" dirty="0" smtClean="0"/>
              <a:t>Ikkos </a:t>
            </a:r>
            <a:r>
              <a:rPr lang="cs-CZ" b="1" dirty="0"/>
              <a:t>z Tarentu </a:t>
            </a:r>
            <a:endParaRPr lang="cs-CZ" dirty="0"/>
          </a:p>
          <a:p>
            <a:pPr lvl="1"/>
            <a:r>
              <a:rPr lang="cs-CZ" dirty="0"/>
              <a:t>84. hry, r. 444 př. Kr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795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Pygmé</a:t>
            </a:r>
            <a:endParaRPr lang="cs-CZ" b="1" i="1" dirty="0"/>
          </a:p>
        </p:txBody>
      </p:sp>
      <p:pic>
        <p:nvPicPr>
          <p:cNvPr id="4" name="Obrázek 3" descr="C:\Users\Jiří\Desktop\j\panathénajská amfora od Nikomacha zachycující agon v pygmé s těžkými pěstními řemeny (himantes), naúravo bílá Níké držící palmovou větev pro vítěze střetu (Miller, 2004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240360" cy="44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Jiří\Desktop\j\panathénajská amfora z konce 5. století př. Kr., konec boxerského agonu (Miller, 2004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88840"/>
            <a:ext cx="4680520" cy="4324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928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:\Users\Jiří\Desktop\j\Kreugás z Epidamnu zvedá ruku a své břicho vystavuje ráně jeho soka Dámoxena ze Syrakús. Mramorova socha Canovy (1801, Vatikán) založená na příběhu Pausania (Miller, 2004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36021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Jiří\Desktop\j\Dámoxenos ze Syrakús míří a připravuje svou ruku (s nataženými prsty) k fatálnímu úderu na břicho Krauga z Epidamnu. Mramorova socha Canovy (1801) založená na příběhu Pausania (Miller, 2004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722" y="0"/>
            <a:ext cx="4409263" cy="687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557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Tísandros</a:t>
            </a:r>
            <a:r>
              <a:rPr lang="cs-CZ" b="1" dirty="0" smtClean="0"/>
              <a:t> z Naxu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60. OH/ 540 BC --- 4x OH, 4x PH</a:t>
            </a:r>
          </a:p>
          <a:p>
            <a:pPr lvl="0"/>
            <a:r>
              <a:rPr lang="cs-CZ" dirty="0" err="1" smtClean="0"/>
              <a:t>Milónův</a:t>
            </a:r>
            <a:r>
              <a:rPr lang="cs-CZ" dirty="0" smtClean="0"/>
              <a:t> </a:t>
            </a:r>
            <a:r>
              <a:rPr lang="cs-CZ" dirty="0"/>
              <a:t>současník</a:t>
            </a:r>
          </a:p>
          <a:p>
            <a:pPr lvl="0"/>
            <a:r>
              <a:rPr lang="cs-CZ" dirty="0" smtClean="0"/>
              <a:t>nejúspěšnější boxer všech dob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116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err="1" smtClean="0"/>
              <a:t>Glaukos</a:t>
            </a:r>
            <a:r>
              <a:rPr lang="cs-CZ" b="1" dirty="0" smtClean="0"/>
              <a:t> z </a:t>
            </a:r>
            <a:r>
              <a:rPr lang="cs-CZ" b="1" dirty="0" err="1" smtClean="0"/>
              <a:t>Karystu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dirty="0" smtClean="0"/>
              <a:t>65. OH, Delfy + 8x IH + 8x NH</a:t>
            </a:r>
          </a:p>
          <a:p>
            <a:r>
              <a:rPr lang="cs-CZ" dirty="0" smtClean="0"/>
              <a:t>„</a:t>
            </a:r>
            <a:r>
              <a:rPr lang="cs-CZ" b="1" dirty="0" smtClean="0"/>
              <a:t>Boxer od pluhu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ruku používal jako kladivo při práci s pluhem</a:t>
            </a:r>
          </a:p>
          <a:p>
            <a:pPr lvl="1"/>
            <a:r>
              <a:rPr lang="cs-CZ" i="1" dirty="0" smtClean="0"/>
              <a:t>„Synu, bij jako do pluhu!“</a:t>
            </a:r>
          </a:p>
          <a:p>
            <a:r>
              <a:rPr lang="cs-CZ" dirty="0" smtClean="0"/>
              <a:t>padl v bitvě s </a:t>
            </a:r>
            <a:r>
              <a:rPr lang="cs-CZ" b="1" dirty="0" err="1" smtClean="0"/>
              <a:t>Gelónem</a:t>
            </a:r>
            <a:r>
              <a:rPr lang="cs-CZ" dirty="0" smtClean="0"/>
              <a:t> ze </a:t>
            </a:r>
            <a:r>
              <a:rPr lang="cs-CZ" dirty="0" err="1" smtClean="0"/>
              <a:t>Syrakús</a:t>
            </a:r>
            <a:endParaRPr lang="cs-CZ" dirty="0" smtClean="0"/>
          </a:p>
          <a:p>
            <a:r>
              <a:rPr lang="cs-CZ" b="1" dirty="0" smtClean="0"/>
              <a:t>ostrov</a:t>
            </a:r>
            <a:r>
              <a:rPr lang="cs-CZ" dirty="0" smtClean="0"/>
              <a:t> v Egejském moři </a:t>
            </a:r>
            <a:r>
              <a:rPr lang="cs-CZ" dirty="0" err="1" smtClean="0"/>
              <a:t>Glaukos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892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cs-CZ" b="1" dirty="0" err="1"/>
              <a:t>Euthýmos</a:t>
            </a:r>
            <a:r>
              <a:rPr lang="cs-CZ" b="1" dirty="0"/>
              <a:t> z </a:t>
            </a:r>
            <a:r>
              <a:rPr lang="cs-CZ" b="1" dirty="0" err="1"/>
              <a:t>Loker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5145435"/>
          </a:xfrm>
        </p:spPr>
        <p:txBody>
          <a:bodyPr/>
          <a:lstStyle/>
          <a:p>
            <a:r>
              <a:rPr lang="cs-CZ" dirty="0"/>
              <a:t>484 př. Kr./ 74. </a:t>
            </a:r>
            <a:r>
              <a:rPr lang="cs-CZ" dirty="0" smtClean="0"/>
              <a:t>OH, celkem 3x OH, ne za sebou</a:t>
            </a:r>
          </a:p>
          <a:p>
            <a:r>
              <a:rPr lang="el-GR" i="1" dirty="0" smtClean="0"/>
              <a:t>πυγμή</a:t>
            </a:r>
            <a:endParaRPr lang="cs-CZ" dirty="0"/>
          </a:p>
          <a:p>
            <a:r>
              <a:rPr lang="cs-CZ" b="1" dirty="0" err="1" smtClean="0"/>
              <a:t>Pýthagorás</a:t>
            </a:r>
            <a:r>
              <a:rPr lang="cs-CZ" b="1" dirty="0" smtClean="0"/>
              <a:t> </a:t>
            </a:r>
          </a:p>
          <a:p>
            <a:r>
              <a:rPr lang="cs-CZ" dirty="0" err="1" smtClean="0"/>
              <a:t>nej</a:t>
            </a:r>
            <a:r>
              <a:rPr lang="cs-CZ" dirty="0" smtClean="0"/>
              <a:t>. po </a:t>
            </a:r>
            <a:r>
              <a:rPr lang="cs-CZ" b="1" dirty="0" err="1" smtClean="0"/>
              <a:t>Tísandrovi</a:t>
            </a:r>
            <a:endParaRPr lang="cs-CZ" b="1" dirty="0" smtClean="0"/>
          </a:p>
          <a:p>
            <a:r>
              <a:rPr lang="cs-CZ" b="1" dirty="0" smtClean="0"/>
              <a:t>démon </a:t>
            </a:r>
            <a:r>
              <a:rPr lang="cs-CZ" dirty="0" smtClean="0"/>
              <a:t>(</a:t>
            </a:r>
            <a:r>
              <a:rPr lang="cs-CZ" dirty="0" err="1" smtClean="0"/>
              <a:t>Lykos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Odysseův námořník</a:t>
            </a:r>
          </a:p>
          <a:p>
            <a:pPr lvl="1"/>
            <a:r>
              <a:rPr lang="cs-CZ" dirty="0" err="1"/>
              <a:t>T</a:t>
            </a:r>
            <a:r>
              <a:rPr lang="cs-CZ" dirty="0" err="1" smtClean="0"/>
              <a:t>emesa</a:t>
            </a:r>
            <a:r>
              <a:rPr lang="cs-CZ" dirty="0" smtClean="0"/>
              <a:t> na Sicílii</a:t>
            </a:r>
          </a:p>
          <a:p>
            <a:pPr lvl="1"/>
            <a:r>
              <a:rPr lang="cs-CZ" dirty="0" smtClean="0"/>
              <a:t>dívka</a:t>
            </a:r>
            <a:endParaRPr lang="cs-CZ" dirty="0"/>
          </a:p>
        </p:txBody>
      </p:sp>
      <p:pic>
        <p:nvPicPr>
          <p:cNvPr id="4" name="Obrázek 3" descr="C:\Users\Jiří\Desktop\j\Kopie Pythagorova boxera, 5. století př. Kr. (Sábl, 1968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20872"/>
            <a:ext cx="4176464" cy="4963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046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620"/>
            <a:ext cx="8229600" cy="1143000"/>
          </a:xfrm>
        </p:spPr>
        <p:txBody>
          <a:bodyPr/>
          <a:lstStyle/>
          <a:p>
            <a:r>
              <a:rPr lang="cs-CZ" b="1" dirty="0" err="1"/>
              <a:t>Satyros</a:t>
            </a:r>
            <a:r>
              <a:rPr lang="cs-CZ" b="1" dirty="0"/>
              <a:t> z Élidy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5292080" cy="4525963"/>
          </a:xfrm>
        </p:spPr>
        <p:txBody>
          <a:bodyPr/>
          <a:lstStyle/>
          <a:p>
            <a:r>
              <a:rPr lang="cs-CZ" dirty="0" smtClean="0"/>
              <a:t>103. OH/ 368 BC</a:t>
            </a:r>
          </a:p>
          <a:p>
            <a:pPr lvl="1"/>
            <a:r>
              <a:rPr lang="cs-CZ" dirty="0" smtClean="0"/>
              <a:t>celkem </a:t>
            </a:r>
            <a:r>
              <a:rPr lang="cs-CZ" b="1" dirty="0" smtClean="0"/>
              <a:t>2x</a:t>
            </a:r>
          </a:p>
          <a:p>
            <a:pPr lvl="1"/>
            <a:r>
              <a:rPr lang="cs-CZ" b="1" dirty="0" smtClean="0"/>
              <a:t>2x </a:t>
            </a:r>
            <a:r>
              <a:rPr lang="cs-CZ" dirty="0" smtClean="0"/>
              <a:t>PH</a:t>
            </a:r>
          </a:p>
          <a:p>
            <a:pPr lvl="1"/>
            <a:r>
              <a:rPr lang="cs-CZ" b="1" dirty="0" smtClean="0"/>
              <a:t>2x </a:t>
            </a:r>
            <a:r>
              <a:rPr lang="cs-CZ" dirty="0" smtClean="0"/>
              <a:t>NH</a:t>
            </a:r>
          </a:p>
          <a:p>
            <a:r>
              <a:rPr lang="cs-CZ" dirty="0" smtClean="0"/>
              <a:t>vážený rod</a:t>
            </a:r>
          </a:p>
          <a:p>
            <a:r>
              <a:rPr lang="cs-CZ" b="1" dirty="0" smtClean="0"/>
              <a:t>živobytí</a:t>
            </a:r>
          </a:p>
          <a:p>
            <a:r>
              <a:rPr lang="cs-CZ" b="1" dirty="0" err="1" smtClean="0"/>
              <a:t>Silanion</a:t>
            </a:r>
            <a:endParaRPr lang="cs-CZ" b="1" dirty="0"/>
          </a:p>
        </p:txBody>
      </p:sp>
      <p:pic>
        <p:nvPicPr>
          <p:cNvPr id="6146" name="Picture 2" descr="C:\!Aktuální\Antický sport a má výuka dějin starověkého sportu\Antický sport\rigo - obr\j\zamarovsky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220211"/>
            <a:ext cx="4127584" cy="544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66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Dióxippos</a:t>
            </a:r>
            <a:r>
              <a:rPr lang="cs-CZ" b="1" dirty="0"/>
              <a:t>/</a:t>
            </a:r>
            <a:r>
              <a:rPr lang="cs-CZ" b="1" dirty="0" err="1"/>
              <a:t>Dexippos</a:t>
            </a:r>
            <a:r>
              <a:rPr lang="cs-CZ" b="1" dirty="0"/>
              <a:t> z </a:t>
            </a:r>
            <a:r>
              <a:rPr lang="cs-CZ" b="1" dirty="0" smtClean="0"/>
              <a:t>Athén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336 př. Kr./ 111. OH</a:t>
            </a:r>
          </a:p>
          <a:p>
            <a:pPr algn="just"/>
            <a:r>
              <a:rPr lang="cs-CZ" i="1" dirty="0" smtClean="0"/>
              <a:t>π</a:t>
            </a:r>
            <a:r>
              <a:rPr lang="cs-CZ" i="1" dirty="0" err="1" smtClean="0"/>
              <a:t>υγμή</a:t>
            </a:r>
            <a:endParaRPr lang="cs-CZ" dirty="0"/>
          </a:p>
          <a:p>
            <a:pPr algn="just"/>
            <a:r>
              <a:rPr lang="cs-CZ" b="1" i="1" dirty="0" err="1" smtClean="0"/>
              <a:t>ἀκονῑτί</a:t>
            </a:r>
            <a:endParaRPr lang="cs-CZ" b="1" dirty="0"/>
          </a:p>
          <a:p>
            <a:pPr algn="just"/>
            <a:r>
              <a:rPr lang="cs-CZ" b="1" dirty="0" smtClean="0"/>
              <a:t>tažení</a:t>
            </a:r>
            <a:r>
              <a:rPr lang="cs-CZ" dirty="0" smtClean="0"/>
              <a:t> </a:t>
            </a:r>
            <a:r>
              <a:rPr lang="cs-CZ" dirty="0"/>
              <a:t>Alexandra </a:t>
            </a:r>
            <a:r>
              <a:rPr lang="cs-CZ" dirty="0" smtClean="0"/>
              <a:t>Velikého, přítel</a:t>
            </a:r>
          </a:p>
          <a:p>
            <a:pPr algn="just"/>
            <a:r>
              <a:rPr lang="cs-CZ" i="1" dirty="0" err="1" smtClean="0"/>
              <a:t>somatophylakés</a:t>
            </a:r>
            <a:r>
              <a:rPr lang="cs-CZ" dirty="0" smtClean="0"/>
              <a:t>??</a:t>
            </a:r>
          </a:p>
          <a:p>
            <a:pPr algn="just"/>
            <a:r>
              <a:rPr lang="cs-CZ" b="1" dirty="0" smtClean="0"/>
              <a:t>slečna</a:t>
            </a:r>
            <a:r>
              <a:rPr lang="cs-CZ" dirty="0" smtClean="0"/>
              <a:t> v průvodu – Diogenes ze </a:t>
            </a:r>
            <a:r>
              <a:rPr lang="cs-CZ" dirty="0" err="1" smtClean="0"/>
              <a:t>Sinopy</a:t>
            </a:r>
            <a:endParaRPr lang="cs-CZ" dirty="0" smtClean="0"/>
          </a:p>
          <a:p>
            <a:pPr algn="just"/>
            <a:r>
              <a:rPr lang="cs-CZ" b="1" dirty="0" smtClean="0"/>
              <a:t>zmínky</a:t>
            </a:r>
            <a:r>
              <a:rPr lang="cs-CZ" dirty="0" smtClean="0"/>
              <a:t> </a:t>
            </a:r>
          </a:p>
          <a:p>
            <a:pPr lvl="1" algn="just"/>
            <a:r>
              <a:rPr lang="cs-CZ" dirty="0" err="1" smtClean="0"/>
              <a:t>Diodórus</a:t>
            </a:r>
            <a:r>
              <a:rPr lang="cs-CZ" dirty="0" smtClean="0"/>
              <a:t> Sicilský, </a:t>
            </a:r>
            <a:r>
              <a:rPr lang="cs-CZ" dirty="0" err="1" smtClean="0"/>
              <a:t>Quint</a:t>
            </a:r>
            <a:r>
              <a:rPr lang="cs-CZ" dirty="0" smtClean="0"/>
              <a:t>. </a:t>
            </a:r>
            <a:r>
              <a:rPr lang="cs-CZ" dirty="0" err="1" smtClean="0"/>
              <a:t>Curtius</a:t>
            </a:r>
            <a:r>
              <a:rPr lang="cs-CZ" dirty="0" smtClean="0"/>
              <a:t> </a:t>
            </a:r>
            <a:r>
              <a:rPr lang="cs-CZ" dirty="0" err="1" smtClean="0"/>
              <a:t>Rufus</a:t>
            </a:r>
            <a:r>
              <a:rPr lang="cs-CZ" dirty="0" smtClean="0"/>
              <a:t>, </a:t>
            </a:r>
            <a:r>
              <a:rPr lang="cs-CZ" dirty="0" err="1" smtClean="0"/>
              <a:t>Aeliánus</a:t>
            </a:r>
            <a:endParaRPr lang="cs-CZ" dirty="0" smtClean="0"/>
          </a:p>
          <a:p>
            <a:pPr algn="just"/>
            <a:r>
              <a:rPr lang="cs-CZ" dirty="0" smtClean="0"/>
              <a:t>jako </a:t>
            </a:r>
            <a:r>
              <a:rPr lang="cs-CZ" dirty="0"/>
              <a:t>Řek se </a:t>
            </a:r>
            <a:r>
              <a:rPr lang="cs-CZ" dirty="0" smtClean="0"/>
              <a:t>vzájemně </a:t>
            </a:r>
            <a:r>
              <a:rPr lang="cs-CZ" dirty="0"/>
              <a:t>nesnášel s </a:t>
            </a:r>
            <a:r>
              <a:rPr lang="cs-CZ" dirty="0" smtClean="0"/>
              <a:t>Makedonci</a:t>
            </a:r>
          </a:p>
          <a:p>
            <a:pPr lvl="1" algn="just"/>
            <a:r>
              <a:rPr lang="cs-CZ" dirty="0" smtClean="0"/>
              <a:t>incident </a:t>
            </a:r>
            <a:r>
              <a:rPr lang="cs-CZ" dirty="0"/>
              <a:t>na </a:t>
            </a:r>
            <a:r>
              <a:rPr lang="cs-CZ" dirty="0" smtClean="0"/>
              <a:t>slavnosti (</a:t>
            </a:r>
            <a:r>
              <a:rPr lang="cs-CZ" dirty="0" err="1" smtClean="0"/>
              <a:t>Korrhages</a:t>
            </a:r>
            <a:r>
              <a:rPr lang="cs-CZ" dirty="0" smtClean="0"/>
              <a:t>)</a:t>
            </a:r>
          </a:p>
          <a:p>
            <a:pPr lvl="1" algn="just"/>
            <a:r>
              <a:rPr lang="cs-CZ" dirty="0" smtClean="0"/>
              <a:t>sebevražda (přízeň, krádež??)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221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83425"/>
            <a:ext cx="9144000" cy="1143000"/>
          </a:xfrm>
        </p:spPr>
        <p:txBody>
          <a:bodyPr/>
          <a:lstStyle/>
          <a:p>
            <a:r>
              <a:rPr lang="cs-CZ" b="1" dirty="0" smtClean="0"/>
              <a:t>Palé</a:t>
            </a:r>
            <a:endParaRPr lang="cs-CZ" b="1" dirty="0"/>
          </a:p>
        </p:txBody>
      </p:sp>
      <p:pic>
        <p:nvPicPr>
          <p:cNvPr id="5122" name="Picture 2" descr="C:\!Aktuální\Antický sport a má výuka dějin starověkého sportu\Antický sport\rigo - obr\j\olivova,sah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15" y="22133"/>
            <a:ext cx="4114800" cy="3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!Aktuální\Antický sport a má výuka dějin starověkého sportu\Antický sport\rigo - obr\j\olivova,sah14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949700"/>
            <a:ext cx="41275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!Aktuální\Antický sport a má výuka dějin starověkého sportu\Antický sport\rigo - obr\j\olivova,sah1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33"/>
            <a:ext cx="3707904" cy="68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321"/>
            <a:ext cx="8229600" cy="1143000"/>
          </a:xfrm>
        </p:spPr>
        <p:txBody>
          <a:bodyPr/>
          <a:lstStyle/>
          <a:p>
            <a:r>
              <a:rPr lang="cs-CZ" b="1" dirty="0" smtClean="0"/>
              <a:t>Koroibos z Élidy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68863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776 BC/ 1. OH</a:t>
            </a:r>
          </a:p>
          <a:p>
            <a:r>
              <a:rPr lang="cs-CZ" b="1" dirty="0" smtClean="0"/>
              <a:t>kuchař</a:t>
            </a:r>
            <a:r>
              <a:rPr lang="cs-CZ" dirty="0" smtClean="0"/>
              <a:t>/ </a:t>
            </a:r>
            <a:r>
              <a:rPr lang="cs-CZ" b="1" dirty="0" smtClean="0"/>
              <a:t>aristokrat</a:t>
            </a:r>
          </a:p>
          <a:p>
            <a:r>
              <a:rPr lang="cs-CZ" i="1" dirty="0" smtClean="0"/>
              <a:t>dromos</a:t>
            </a:r>
          </a:p>
          <a:p>
            <a:r>
              <a:rPr lang="cs-CZ" b="1" dirty="0" smtClean="0"/>
              <a:t>pověst</a:t>
            </a:r>
          </a:p>
          <a:p>
            <a:pPr lvl="1"/>
            <a:r>
              <a:rPr lang="cs-CZ" dirty="0" smtClean="0"/>
              <a:t>běs </a:t>
            </a:r>
            <a:r>
              <a:rPr lang="cs-CZ" b="1" dirty="0" err="1" smtClean="0"/>
              <a:t>Poiny</a:t>
            </a:r>
            <a:r>
              <a:rPr lang="cs-CZ" dirty="0" smtClean="0"/>
              <a:t> (Pomsty) či </a:t>
            </a:r>
            <a:r>
              <a:rPr lang="cs-CZ" b="1" dirty="0" err="1" smtClean="0"/>
              <a:t>Kéry</a:t>
            </a:r>
            <a:r>
              <a:rPr lang="cs-CZ" dirty="0" smtClean="0"/>
              <a:t> (Zhouby)</a:t>
            </a:r>
          </a:p>
          <a:p>
            <a:pPr lvl="1"/>
            <a:r>
              <a:rPr lang="cs-CZ" dirty="0" smtClean="0"/>
              <a:t>Delfy </a:t>
            </a:r>
          </a:p>
          <a:p>
            <a:pPr lvl="1"/>
            <a:r>
              <a:rPr lang="cs-CZ" dirty="0" smtClean="0"/>
              <a:t>převzetí kletby</a:t>
            </a:r>
          </a:p>
          <a:p>
            <a:pPr lvl="1"/>
            <a:r>
              <a:rPr lang="cs-CZ" dirty="0" err="1" smtClean="0"/>
              <a:t>Tripodiskos</a:t>
            </a:r>
            <a:r>
              <a:rPr lang="cs-CZ" dirty="0" smtClean="0"/>
              <a:t> u </a:t>
            </a:r>
            <a:r>
              <a:rPr lang="cs-CZ" dirty="0" err="1" smtClean="0"/>
              <a:t>Megary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100" i="1" dirty="0" smtClean="0"/>
              <a:t>„Já, pomník společný </a:t>
            </a:r>
            <a:r>
              <a:rPr lang="cs-CZ" sz="3100" i="1" dirty="0" err="1" smtClean="0"/>
              <a:t>Megarským</a:t>
            </a:r>
            <a:r>
              <a:rPr lang="cs-CZ" sz="3100" i="1" dirty="0" smtClean="0"/>
              <a:t> a </a:t>
            </a:r>
            <a:r>
              <a:rPr lang="cs-CZ" sz="3100" i="1" dirty="0" err="1" smtClean="0"/>
              <a:t>Inachidům</a:t>
            </a:r>
            <a:r>
              <a:rPr lang="cs-CZ" sz="3100" i="1" dirty="0" smtClean="0"/>
              <a:t> (</a:t>
            </a:r>
            <a:r>
              <a:rPr lang="cs-CZ" sz="3100" i="1" dirty="0" err="1" smtClean="0"/>
              <a:t>Argejští</a:t>
            </a:r>
            <a:r>
              <a:rPr lang="cs-CZ" sz="3100" i="1" dirty="0" smtClean="0"/>
              <a:t>),</a:t>
            </a:r>
          </a:p>
          <a:p>
            <a:pPr marL="0" indent="0" algn="ctr">
              <a:buNone/>
            </a:pPr>
            <a:r>
              <a:rPr lang="cs-CZ" sz="3100" i="1" dirty="0" smtClean="0"/>
              <a:t>vznikl jsem, abych odčinil </a:t>
            </a:r>
            <a:r>
              <a:rPr lang="cs-CZ" sz="3100" i="1" dirty="0" err="1" smtClean="0"/>
              <a:t>Psamathy</a:t>
            </a:r>
            <a:r>
              <a:rPr lang="cs-CZ" sz="3100" i="1" dirty="0" smtClean="0"/>
              <a:t> ztrátu.</a:t>
            </a:r>
          </a:p>
          <a:p>
            <a:pPr marL="0" indent="0" algn="ctr">
              <a:buNone/>
            </a:pPr>
            <a:r>
              <a:rPr lang="cs-CZ" sz="3100" i="1" dirty="0" smtClean="0"/>
              <a:t>Jsem </a:t>
            </a:r>
            <a:r>
              <a:rPr lang="cs-CZ" sz="3100" i="1" dirty="0" err="1" smtClean="0"/>
              <a:t>Kéra</a:t>
            </a:r>
            <a:r>
              <a:rPr lang="cs-CZ" sz="3100" i="1" dirty="0" smtClean="0"/>
              <a:t>, náhrobku strážkyně. Zabil mne Koroibos, </a:t>
            </a:r>
          </a:p>
          <a:p>
            <a:pPr marL="0" indent="0" algn="ctr">
              <a:buNone/>
            </a:pPr>
            <a:r>
              <a:rPr lang="cs-CZ" sz="3100" i="1" dirty="0" smtClean="0"/>
              <a:t>jenž tady, v souvislosti s trojnožkou, pode mnou leží.</a:t>
            </a:r>
          </a:p>
          <a:p>
            <a:pPr marL="0" indent="0" algn="ctr">
              <a:buNone/>
            </a:pPr>
            <a:r>
              <a:rPr lang="cs-CZ" sz="3100" i="1" dirty="0" err="1" smtClean="0"/>
              <a:t>Delfická</a:t>
            </a:r>
            <a:r>
              <a:rPr lang="cs-CZ" sz="3100" i="1" dirty="0" smtClean="0"/>
              <a:t> věštba to určila, abych byla náhrobkem</a:t>
            </a:r>
          </a:p>
          <a:p>
            <a:pPr marL="0" indent="0" algn="ctr">
              <a:buNone/>
            </a:pPr>
            <a:r>
              <a:rPr lang="cs-CZ" sz="3100" i="1" dirty="0" smtClean="0"/>
              <a:t>mladičké nevěstě boha a svědčila o tom.“ </a:t>
            </a:r>
          </a:p>
        </p:txBody>
      </p:sp>
    </p:spTree>
    <p:extLst>
      <p:ext uri="{BB962C8B-B14F-4D97-AF65-F5344CB8AC3E}">
        <p14:creationId xmlns:p14="http://schemas.microsoft.com/office/powerpoint/2010/main" val="129237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b="1" dirty="0" err="1"/>
              <a:t>Hipposthenes</a:t>
            </a:r>
            <a:r>
              <a:rPr lang="cs-CZ" b="1" dirty="0"/>
              <a:t> a </a:t>
            </a:r>
            <a:r>
              <a:rPr lang="cs-CZ" b="1" dirty="0" err="1" smtClean="0"/>
              <a:t>Hetoimokles</a:t>
            </a:r>
            <a:r>
              <a:rPr lang="cs-CZ" b="1" dirty="0" smtClean="0"/>
              <a:t> ze Sparty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otec </a:t>
            </a:r>
            <a:r>
              <a:rPr lang="cs-CZ" dirty="0"/>
              <a:t>a syn</a:t>
            </a:r>
          </a:p>
          <a:p>
            <a:pPr lvl="0"/>
            <a:r>
              <a:rPr lang="cs-CZ" b="1" dirty="0" err="1"/>
              <a:t>Hipposthenes</a:t>
            </a:r>
            <a:r>
              <a:rPr lang="cs-CZ" b="1" dirty="0"/>
              <a:t> </a:t>
            </a:r>
            <a:endParaRPr lang="cs-CZ" b="1" dirty="0" smtClean="0"/>
          </a:p>
          <a:p>
            <a:pPr lvl="1"/>
            <a:r>
              <a:rPr lang="cs-CZ" dirty="0" smtClean="0"/>
              <a:t>1. vítězem </a:t>
            </a:r>
            <a:r>
              <a:rPr lang="cs-CZ" dirty="0"/>
              <a:t>zápasu na OH </a:t>
            </a:r>
            <a:r>
              <a:rPr lang="cs-CZ" b="1" dirty="0"/>
              <a:t>mládeže</a:t>
            </a:r>
            <a:r>
              <a:rPr lang="cs-CZ" dirty="0"/>
              <a:t> (38. OH) </a:t>
            </a:r>
          </a:p>
          <a:p>
            <a:pPr lvl="1"/>
            <a:r>
              <a:rPr lang="cs-CZ" dirty="0" smtClean="0"/>
              <a:t>mezi muži </a:t>
            </a:r>
            <a:r>
              <a:rPr lang="cs-CZ" b="1" dirty="0" smtClean="0"/>
              <a:t>5 </a:t>
            </a:r>
            <a:r>
              <a:rPr lang="cs-CZ" b="1" dirty="0"/>
              <a:t>věnců</a:t>
            </a:r>
            <a:r>
              <a:rPr lang="cs-CZ" dirty="0"/>
              <a:t> vítězů</a:t>
            </a:r>
          </a:p>
          <a:p>
            <a:pPr lvl="1"/>
            <a:r>
              <a:rPr lang="cs-CZ" dirty="0" smtClean="0"/>
              <a:t>ve </a:t>
            </a:r>
            <a:r>
              <a:rPr lang="cs-CZ" dirty="0"/>
              <a:t>Spartě </a:t>
            </a:r>
            <a:r>
              <a:rPr lang="cs-CZ" dirty="0" smtClean="0"/>
              <a:t>památník, uctíván </a:t>
            </a:r>
            <a:r>
              <a:rPr lang="cs-CZ" dirty="0"/>
              <a:t>jako héros</a:t>
            </a:r>
          </a:p>
          <a:p>
            <a:pPr lvl="0"/>
            <a:r>
              <a:rPr lang="cs-CZ" dirty="0" smtClean="0"/>
              <a:t>syn </a:t>
            </a:r>
            <a:r>
              <a:rPr lang="cs-CZ" b="1" dirty="0" err="1"/>
              <a:t>Hetoimokles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b="1" dirty="0" smtClean="0"/>
              <a:t>5 </a:t>
            </a:r>
            <a:r>
              <a:rPr lang="cs-CZ" dirty="0" smtClean="0"/>
              <a:t>věnců </a:t>
            </a:r>
            <a:r>
              <a:rPr lang="cs-CZ" dirty="0"/>
              <a:t>vítězů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384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cs-CZ" b="1" dirty="0" smtClean="0"/>
              <a:t>Milón z </a:t>
            </a:r>
            <a:r>
              <a:rPr lang="cs-CZ" b="1" dirty="0" err="1" smtClean="0"/>
              <a:t>Krotónu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dirty="0"/>
              <a:t>60. </a:t>
            </a:r>
            <a:r>
              <a:rPr lang="cs-CZ" dirty="0" smtClean="0"/>
              <a:t>OH/ 540 BC mezi mládeží (14 let) + </a:t>
            </a:r>
            <a:r>
              <a:rPr lang="cs-CZ" b="1" dirty="0" smtClean="0"/>
              <a:t>6x </a:t>
            </a:r>
            <a:r>
              <a:rPr lang="cs-CZ" dirty="0" smtClean="0"/>
              <a:t>mezi muži, na jeho 8. OH finále (</a:t>
            </a:r>
            <a:r>
              <a:rPr lang="cs-CZ" dirty="0" err="1" smtClean="0"/>
              <a:t>Tímasitheos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6x </a:t>
            </a:r>
            <a:r>
              <a:rPr lang="cs-CZ" b="1" dirty="0" smtClean="0"/>
              <a:t>periodoníkés </a:t>
            </a:r>
            <a:r>
              <a:rPr lang="cs-CZ" dirty="0" smtClean="0"/>
              <a:t>9x Nemea, 10x Isthmos, 7x  Delfy</a:t>
            </a:r>
            <a:endParaRPr lang="cs-CZ" b="1" dirty="0" smtClean="0"/>
          </a:p>
          <a:p>
            <a:pPr lvl="0"/>
            <a:r>
              <a:rPr lang="cs-CZ" dirty="0" smtClean="0"/>
              <a:t>filosof </a:t>
            </a:r>
            <a:r>
              <a:rPr lang="cs-CZ" b="1" dirty="0" err="1" smtClean="0"/>
              <a:t>Pýthagorás</a:t>
            </a:r>
            <a:endParaRPr lang="cs-CZ" b="1" dirty="0" smtClean="0"/>
          </a:p>
          <a:p>
            <a:pPr lvl="0"/>
            <a:r>
              <a:rPr lang="cs-CZ" dirty="0"/>
              <a:t>p</a:t>
            </a:r>
            <a:r>
              <a:rPr lang="cs-CZ" dirty="0" smtClean="0"/>
              <a:t>ythagorejec, </a:t>
            </a:r>
            <a:r>
              <a:rPr lang="cs-CZ" i="1" dirty="0" smtClean="0"/>
              <a:t>Fysika</a:t>
            </a:r>
          </a:p>
          <a:p>
            <a:pPr lvl="0"/>
            <a:r>
              <a:rPr lang="cs-CZ" dirty="0" smtClean="0"/>
              <a:t>„Král zápasníků“</a:t>
            </a:r>
            <a:endParaRPr lang="cs-CZ" dirty="0"/>
          </a:p>
          <a:p>
            <a:pPr lvl="0"/>
            <a:r>
              <a:rPr lang="cs-CZ" b="1" dirty="0" err="1" smtClean="0"/>
              <a:t>Simónidés</a:t>
            </a:r>
            <a:r>
              <a:rPr lang="cs-CZ" dirty="0" smtClean="0"/>
              <a:t>:</a:t>
            </a:r>
          </a:p>
          <a:p>
            <a:pPr marL="0" indent="0" algn="ctr">
              <a:buNone/>
            </a:pPr>
            <a:r>
              <a:rPr lang="cs-CZ" i="1" dirty="0"/>
              <a:t>„Krásná je socha zde krásného </a:t>
            </a:r>
            <a:r>
              <a:rPr lang="cs-CZ" i="1" dirty="0" err="1"/>
              <a:t>Milóna</a:t>
            </a:r>
            <a:r>
              <a:rPr lang="cs-CZ" i="1" dirty="0"/>
              <a:t>, jenž kdysi v Píse</a:t>
            </a:r>
            <a:endParaRPr lang="cs-CZ" dirty="0"/>
          </a:p>
          <a:p>
            <a:pPr marL="0" indent="0" algn="ctr">
              <a:buNone/>
            </a:pPr>
            <a:r>
              <a:rPr lang="cs-CZ" i="1" dirty="0"/>
              <a:t>Sedmkrát v zápase vyhrál, aniž by klesl na koleno.“</a:t>
            </a:r>
            <a:endParaRPr lang="cs-CZ" dirty="0"/>
          </a:p>
          <a:p>
            <a:pPr lvl="0"/>
            <a:r>
              <a:rPr lang="cs-CZ" dirty="0" smtClean="0"/>
              <a:t>boje se </a:t>
            </a:r>
            <a:r>
              <a:rPr lang="cs-CZ" b="1" dirty="0" err="1" smtClean="0"/>
              <a:t>Sybaris</a:t>
            </a:r>
            <a:r>
              <a:rPr lang="cs-CZ" dirty="0" smtClean="0"/>
              <a:t>, </a:t>
            </a:r>
            <a:r>
              <a:rPr lang="cs-CZ" dirty="0" err="1" smtClean="0"/>
              <a:t>Héraklés</a:t>
            </a:r>
            <a:endParaRPr lang="cs-CZ" dirty="0"/>
          </a:p>
          <a:p>
            <a:pPr lvl="0"/>
            <a:r>
              <a:rPr lang="cs-CZ" dirty="0" smtClean="0"/>
              <a:t>řada </a:t>
            </a:r>
            <a:r>
              <a:rPr lang="cs-CZ" b="1" dirty="0" smtClean="0"/>
              <a:t>pověstí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struna</a:t>
            </a:r>
            <a:endParaRPr lang="cs-CZ" dirty="0"/>
          </a:p>
          <a:p>
            <a:pPr lvl="1"/>
            <a:r>
              <a:rPr lang="cs-CZ" dirty="0" smtClean="0"/>
              <a:t>povalení z disku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alíček</a:t>
            </a:r>
          </a:p>
          <a:p>
            <a:pPr lvl="1"/>
            <a:r>
              <a:rPr lang="cs-CZ" dirty="0" smtClean="0"/>
              <a:t>býk a stadion</a:t>
            </a:r>
          </a:p>
          <a:p>
            <a:pPr lvl="1"/>
            <a:r>
              <a:rPr lang="cs-CZ" dirty="0" smtClean="0"/>
              <a:t>býček</a:t>
            </a:r>
          </a:p>
          <a:p>
            <a:pPr lvl="1"/>
            <a:r>
              <a:rPr lang="cs-CZ" dirty="0" smtClean="0"/>
              <a:t>jablko</a:t>
            </a:r>
          </a:p>
          <a:p>
            <a:pPr lvl="1"/>
            <a:r>
              <a:rPr lang="cs-CZ" dirty="0" smtClean="0"/>
              <a:t>strop</a:t>
            </a:r>
          </a:p>
          <a:p>
            <a:pPr lvl="1"/>
            <a:r>
              <a:rPr lang="cs-CZ" dirty="0" smtClean="0"/>
              <a:t>socha</a:t>
            </a:r>
          </a:p>
          <a:p>
            <a:pPr lvl="1"/>
            <a:r>
              <a:rPr lang="cs-CZ" dirty="0" smtClean="0"/>
              <a:t>soutěž v síle</a:t>
            </a:r>
            <a:endParaRPr lang="cs-CZ" dirty="0"/>
          </a:p>
          <a:p>
            <a:pPr lvl="1"/>
            <a:r>
              <a:rPr lang="cs-CZ" dirty="0"/>
              <a:t>d</a:t>
            </a:r>
            <a:r>
              <a:rPr lang="cs-CZ" dirty="0" smtClean="0"/>
              <a:t>enně: </a:t>
            </a:r>
            <a:r>
              <a:rPr lang="cs-CZ" b="1" dirty="0"/>
              <a:t>9 kilo chleba, 9 kilo masa a skoro 10 litrů </a:t>
            </a:r>
            <a:r>
              <a:rPr lang="cs-CZ" b="1" dirty="0" smtClean="0"/>
              <a:t>vína </a:t>
            </a:r>
            <a:r>
              <a:rPr lang="cs-CZ" dirty="0" smtClean="0"/>
              <a:t>(57</a:t>
            </a:r>
            <a:r>
              <a:rPr lang="cs-CZ" dirty="0"/>
              <a:t> 000 kalorií každý </a:t>
            </a:r>
            <a:r>
              <a:rPr lang="cs-CZ" dirty="0" smtClean="0"/>
              <a:t>den) </a:t>
            </a:r>
            <a:endParaRPr lang="cs-CZ" dirty="0"/>
          </a:p>
          <a:p>
            <a:pPr lvl="0"/>
            <a:r>
              <a:rPr lang="cs-CZ" b="1" i="1" dirty="0" smtClean="0"/>
              <a:t>kalokagathia</a:t>
            </a:r>
          </a:p>
        </p:txBody>
      </p:sp>
    </p:spTree>
    <p:extLst>
      <p:ext uri="{BB962C8B-B14F-4D97-AF65-F5344CB8AC3E}">
        <p14:creationId xmlns:p14="http://schemas.microsoft.com/office/powerpoint/2010/main" val="2797043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sochu </a:t>
            </a:r>
            <a:r>
              <a:rPr lang="cs-CZ" dirty="0" err="1" smtClean="0"/>
              <a:t>Krotóňan</a:t>
            </a:r>
            <a:r>
              <a:rPr lang="cs-CZ" dirty="0" smtClean="0"/>
              <a:t> </a:t>
            </a:r>
            <a:r>
              <a:rPr lang="cs-CZ" dirty="0" err="1" smtClean="0"/>
              <a:t>Dameás</a:t>
            </a:r>
            <a:r>
              <a:rPr lang="cs-CZ" dirty="0" smtClean="0"/>
              <a:t> – </a:t>
            </a:r>
            <a:r>
              <a:rPr lang="cs-CZ" dirty="0" err="1" smtClean="0"/>
              <a:t>Simonidés</a:t>
            </a:r>
            <a:r>
              <a:rPr lang="cs-CZ" dirty="0"/>
              <a:t>:</a:t>
            </a:r>
          </a:p>
          <a:p>
            <a:pPr marL="0" indent="0" algn="ctr">
              <a:buNone/>
            </a:pPr>
            <a:r>
              <a:rPr lang="cs-CZ" i="1" dirty="0"/>
              <a:t>„Krásná je socha zde krásného </a:t>
            </a:r>
            <a:r>
              <a:rPr lang="cs-CZ" i="1" dirty="0" err="1"/>
              <a:t>Milóna</a:t>
            </a:r>
            <a:r>
              <a:rPr lang="cs-CZ" i="1" dirty="0"/>
              <a:t>, jenž kdysi v Píse sedmkrát v zápase vyhrál, aniž by klesl na koleno.“</a:t>
            </a:r>
            <a:r>
              <a:rPr lang="cs-CZ" dirty="0"/>
              <a:t> (Sábl, 1968, p. </a:t>
            </a:r>
            <a:r>
              <a:rPr lang="cs-CZ" dirty="0" smtClean="0"/>
              <a:t>280).  </a:t>
            </a:r>
          </a:p>
          <a:p>
            <a:r>
              <a:rPr lang="cs-CZ" b="1" dirty="0" smtClean="0"/>
              <a:t>žák</a:t>
            </a:r>
            <a:r>
              <a:rPr lang="cs-CZ" dirty="0" smtClean="0"/>
              <a:t> </a:t>
            </a:r>
            <a:r>
              <a:rPr lang="cs-CZ" dirty="0"/>
              <a:t>pětibojař </a:t>
            </a:r>
            <a:r>
              <a:rPr lang="cs-CZ" dirty="0" err="1"/>
              <a:t>Fayllos</a:t>
            </a:r>
            <a:r>
              <a:rPr lang="cs-CZ" dirty="0"/>
              <a:t> z </a:t>
            </a:r>
            <a:r>
              <a:rPr lang="cs-CZ" dirty="0" err="1" smtClean="0"/>
              <a:t>Krotónu</a:t>
            </a:r>
            <a:endParaRPr lang="cs-CZ" dirty="0"/>
          </a:p>
          <a:p>
            <a:r>
              <a:rPr lang="cs-CZ" dirty="0"/>
              <a:t>David </a:t>
            </a:r>
            <a:r>
              <a:rPr lang="cs-CZ" dirty="0" err="1"/>
              <a:t>Potter</a:t>
            </a:r>
            <a:r>
              <a:rPr lang="cs-CZ" dirty="0"/>
              <a:t> (2011, p. 84) napsal, že </a:t>
            </a:r>
            <a:r>
              <a:rPr lang="cs-CZ" dirty="0" err="1"/>
              <a:t>Milónův</a:t>
            </a:r>
            <a:r>
              <a:rPr lang="cs-CZ" dirty="0"/>
              <a:t> </a:t>
            </a:r>
            <a:r>
              <a:rPr lang="cs-CZ" b="1" dirty="0"/>
              <a:t>styl</a:t>
            </a:r>
            <a:r>
              <a:rPr lang="cs-CZ" dirty="0"/>
              <a:t> se zdál být založena na jeho ohromné síle a schopnosti „tělem </a:t>
            </a:r>
            <a:r>
              <a:rPr lang="cs-CZ" dirty="0" smtClean="0"/>
              <a:t>udeřit“ soupeře.</a:t>
            </a:r>
          </a:p>
          <a:p>
            <a:r>
              <a:rPr lang="cs-CZ" dirty="0" smtClean="0"/>
              <a:t>lékař </a:t>
            </a:r>
            <a:r>
              <a:rPr lang="cs-CZ" b="1" dirty="0" err="1"/>
              <a:t>Démokédes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/>
              <a:t>Dáreios</a:t>
            </a:r>
            <a:r>
              <a:rPr lang="cs-CZ" dirty="0"/>
              <a:t> I</a:t>
            </a:r>
            <a:r>
              <a:rPr lang="cs-CZ" dirty="0" smtClean="0"/>
              <a:t>.) </a:t>
            </a:r>
            <a:r>
              <a:rPr lang="cs-CZ" dirty="0" err="1" smtClean="0"/>
              <a:t>Milónovu</a:t>
            </a:r>
            <a:r>
              <a:rPr lang="cs-CZ" dirty="0" smtClean="0"/>
              <a:t> dcera</a:t>
            </a:r>
          </a:p>
          <a:p>
            <a:r>
              <a:rPr lang="cs-CZ" b="1" dirty="0"/>
              <a:t>k</a:t>
            </a:r>
            <a:r>
              <a:rPr lang="cs-CZ" b="1" dirty="0" smtClean="0"/>
              <a:t>něz</a:t>
            </a:r>
            <a:r>
              <a:rPr lang="cs-CZ" dirty="0" smtClean="0"/>
              <a:t> Héřina chrámu</a:t>
            </a:r>
          </a:p>
          <a:p>
            <a:pPr lvl="0"/>
            <a:r>
              <a:rPr lang="cs-CZ" dirty="0"/>
              <a:t>X zápasníci Rus Alexander </a:t>
            </a:r>
            <a:r>
              <a:rPr lang="cs-CZ" b="1" dirty="0" err="1"/>
              <a:t>Karelin</a:t>
            </a:r>
            <a:r>
              <a:rPr lang="cs-CZ" dirty="0"/>
              <a:t> a po Londýnských OH v roce 2012 i Uzbek Artur </a:t>
            </a:r>
            <a:r>
              <a:rPr lang="cs-CZ" b="1" dirty="0" err="1"/>
              <a:t>Taymazov</a:t>
            </a:r>
            <a:r>
              <a:rPr lang="cs-CZ" dirty="0"/>
              <a:t> oba se třemi zlatými medailemi či boxeři Maďar </a:t>
            </a:r>
            <a:r>
              <a:rPr lang="cs-CZ" dirty="0" err="1"/>
              <a:t>László</a:t>
            </a:r>
            <a:r>
              <a:rPr lang="cs-CZ" dirty="0"/>
              <a:t> </a:t>
            </a:r>
            <a:r>
              <a:rPr lang="cs-CZ" b="1" dirty="0" err="1"/>
              <a:t>Papp</a:t>
            </a:r>
            <a:r>
              <a:rPr lang="cs-CZ" dirty="0"/>
              <a:t> a Kubánci </a:t>
            </a:r>
            <a:r>
              <a:rPr lang="cs-CZ" dirty="0" err="1"/>
              <a:t>Teofilo</a:t>
            </a:r>
            <a:r>
              <a:rPr lang="cs-CZ" dirty="0"/>
              <a:t> </a:t>
            </a:r>
            <a:r>
              <a:rPr lang="cs-CZ" b="1" dirty="0" err="1"/>
              <a:t>Stevenson</a:t>
            </a:r>
            <a:r>
              <a:rPr lang="cs-CZ" dirty="0"/>
              <a:t> a Felix </a:t>
            </a:r>
            <a:r>
              <a:rPr lang="cs-CZ" b="1" dirty="0" err="1"/>
              <a:t>Savón</a:t>
            </a:r>
            <a:r>
              <a:rPr lang="cs-CZ" dirty="0"/>
              <a:t>, všichni též se </a:t>
            </a:r>
            <a:r>
              <a:rPr lang="cs-CZ" b="1" dirty="0"/>
              <a:t>třemi</a:t>
            </a:r>
            <a:r>
              <a:rPr lang="cs-CZ" dirty="0"/>
              <a:t> zlatými </a:t>
            </a:r>
            <a:r>
              <a:rPr lang="cs-CZ" dirty="0" smtClean="0"/>
              <a:t>medailemi</a:t>
            </a:r>
          </a:p>
          <a:p>
            <a:r>
              <a:rPr lang="cs-CZ" b="1" dirty="0" smtClean="0"/>
              <a:t>smrt</a:t>
            </a:r>
            <a:endParaRPr lang="cs-CZ" b="1" i="1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794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:\Users\aaa\Desktop\160px-Milo_of_Croton_Dumont_Louvre_MR18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67"/>
            <a:ext cx="2555776" cy="397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aaa\Desktop\6007583123_9c6097f09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5"/>
            <a:ext cx="6582239" cy="4365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999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5940152" cy="1143000"/>
          </a:xfrm>
        </p:spPr>
        <p:txBody>
          <a:bodyPr/>
          <a:lstStyle/>
          <a:p>
            <a:r>
              <a:rPr lang="cs-CZ" b="1" i="1" dirty="0" smtClean="0"/>
              <a:t>Pankration</a:t>
            </a:r>
            <a:endParaRPr lang="cs-CZ" b="1" i="1" dirty="0"/>
          </a:p>
        </p:txBody>
      </p:sp>
      <p:pic>
        <p:nvPicPr>
          <p:cNvPr id="4098" name="Picture 2" descr="C:\!Aktuální\Antický sport a má výuka dějin starověkého sportu\Antický sport\rigo - obr\j\zamarovsky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5462645" cy="51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!Aktuální\Antický sport a má výuka dějin starověkého sportu\Antický sport\rigo - obr\j\olivova,sah10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16632"/>
            <a:ext cx="3045019" cy="378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!Aktuální\Antický sport a má výuka dějin starověkého sportu\Antický sport\rigo - obr\j\olivova,sah1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74" y="4121454"/>
            <a:ext cx="2165771" cy="265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9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Lygdamis</a:t>
            </a:r>
            <a:r>
              <a:rPr lang="cs-CZ" b="1" dirty="0" smtClean="0"/>
              <a:t> ze </a:t>
            </a:r>
            <a:r>
              <a:rPr lang="cs-CZ" b="1" dirty="0" err="1" smtClean="0"/>
              <a:t>Syrakús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648 </a:t>
            </a:r>
            <a:r>
              <a:rPr lang="cs-CZ" dirty="0"/>
              <a:t>př. </a:t>
            </a:r>
            <a:r>
              <a:rPr lang="cs-CZ" dirty="0" smtClean="0"/>
              <a:t>Kr./ 33. OH (zavedení)</a:t>
            </a:r>
          </a:p>
          <a:p>
            <a:pPr lvl="0"/>
            <a:r>
              <a:rPr lang="cs-CZ" dirty="0" smtClean="0"/>
              <a:t>34.-35. OH vítěze neznáme</a:t>
            </a:r>
          </a:p>
          <a:p>
            <a:pPr lvl="0"/>
            <a:r>
              <a:rPr lang="cs-CZ" dirty="0" smtClean="0"/>
              <a:t>připomínal </a:t>
            </a:r>
            <a:r>
              <a:rPr lang="cs-CZ" b="1" dirty="0" smtClean="0"/>
              <a:t>Hérakla</a:t>
            </a:r>
          </a:p>
          <a:p>
            <a:pPr lvl="1"/>
            <a:r>
              <a:rPr lang="cs-CZ" b="1" dirty="0" smtClean="0"/>
              <a:t>600</a:t>
            </a:r>
            <a:r>
              <a:rPr lang="cs-CZ" dirty="0" smtClean="0"/>
              <a:t> stop </a:t>
            </a:r>
            <a:endParaRPr lang="cs-CZ" dirty="0"/>
          </a:p>
          <a:p>
            <a:pPr lvl="0"/>
            <a:r>
              <a:rPr lang="cs-CZ" dirty="0" smtClean="0"/>
              <a:t>stykem </a:t>
            </a:r>
            <a:r>
              <a:rPr lang="cs-CZ" dirty="0"/>
              <a:t>s </a:t>
            </a:r>
            <a:r>
              <a:rPr lang="cs-CZ" b="1" dirty="0"/>
              <a:t>Etrusky </a:t>
            </a:r>
          </a:p>
          <a:p>
            <a:pPr lvl="1"/>
            <a:r>
              <a:rPr lang="cs-CZ" dirty="0" smtClean="0"/>
              <a:t>pohřební </a:t>
            </a:r>
            <a:r>
              <a:rPr lang="cs-CZ" dirty="0"/>
              <a:t>hry nad mohylami </a:t>
            </a:r>
            <a:r>
              <a:rPr lang="cs-CZ" dirty="0" smtClean="0"/>
              <a:t>králů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8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Frynón</a:t>
            </a:r>
            <a:r>
              <a:rPr lang="cs-CZ" b="1" dirty="0" smtClean="0"/>
              <a:t> z Athén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/>
          <a:lstStyle/>
          <a:p>
            <a:r>
              <a:rPr lang="cs-CZ" dirty="0"/>
              <a:t>636 př. Kr./ 36. </a:t>
            </a:r>
            <a:r>
              <a:rPr lang="cs-CZ" dirty="0" smtClean="0"/>
              <a:t>OH</a:t>
            </a:r>
          </a:p>
          <a:p>
            <a:r>
              <a:rPr lang="cs-CZ" b="1" dirty="0" smtClean="0"/>
              <a:t>2x</a:t>
            </a:r>
            <a:r>
              <a:rPr lang="cs-CZ" dirty="0" smtClean="0"/>
              <a:t> (+ </a:t>
            </a:r>
            <a:r>
              <a:rPr lang="cs-CZ" i="1" dirty="0" smtClean="0"/>
              <a:t>pentathlon</a:t>
            </a:r>
            <a:r>
              <a:rPr lang="cs-CZ" dirty="0" smtClean="0"/>
              <a:t>??)</a:t>
            </a:r>
          </a:p>
          <a:p>
            <a:r>
              <a:rPr lang="cs-CZ" dirty="0" smtClean="0"/>
              <a:t>v čele výpravy do MA</a:t>
            </a:r>
          </a:p>
          <a:p>
            <a:pPr lvl="1"/>
            <a:r>
              <a:rPr lang="cs-CZ" dirty="0" smtClean="0"/>
              <a:t>X </a:t>
            </a:r>
            <a:r>
              <a:rPr lang="cs-CZ" b="1" dirty="0" err="1" smtClean="0"/>
              <a:t>Pittakos</a:t>
            </a:r>
            <a:r>
              <a:rPr lang="cs-CZ" dirty="0"/>
              <a:t> </a:t>
            </a:r>
          </a:p>
          <a:p>
            <a:pPr lvl="2"/>
            <a:r>
              <a:rPr lang="cs-CZ" dirty="0" smtClean="0"/>
              <a:t>síť, trojzubec, krátký nůž </a:t>
            </a:r>
          </a:p>
          <a:p>
            <a:pPr lvl="2"/>
            <a:r>
              <a:rPr lang="cs-CZ" dirty="0" smtClean="0"/>
              <a:t>zamotal a ubil F.</a:t>
            </a:r>
          </a:p>
          <a:p>
            <a:pPr lvl="2"/>
            <a:r>
              <a:rPr lang="cs-CZ" dirty="0" smtClean="0"/>
              <a:t>půda („mít stejně je víc než mít hodně“) </a:t>
            </a:r>
          </a:p>
          <a:p>
            <a:pPr lvl="2"/>
            <a:r>
              <a:rPr lang="cs-CZ" dirty="0" smtClean="0"/>
              <a:t>v čele obce</a:t>
            </a:r>
          </a:p>
          <a:p>
            <a:pPr lvl="1"/>
            <a:r>
              <a:rPr lang="cs-CZ" dirty="0" smtClean="0"/>
              <a:t>X</a:t>
            </a:r>
            <a:r>
              <a:rPr lang="cs-CZ" b="1" dirty="0" smtClean="0"/>
              <a:t> </a:t>
            </a:r>
            <a:r>
              <a:rPr lang="cs-CZ" b="1" dirty="0" err="1" smtClean="0"/>
              <a:t>Alkaios</a:t>
            </a:r>
            <a:r>
              <a:rPr lang="cs-CZ" dirty="0" smtClean="0"/>
              <a:t> – štít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749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rmAutofit/>
          </a:bodyPr>
          <a:lstStyle/>
          <a:p>
            <a:r>
              <a:rPr lang="cs-CZ" b="1" dirty="0"/>
              <a:t>Arrhachión z </a:t>
            </a:r>
            <a:r>
              <a:rPr lang="cs-CZ" b="1" dirty="0" err="1" smtClean="0"/>
              <a:t>Figalie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r>
              <a:rPr lang="cs-CZ" sz="2000" dirty="0" smtClean="0"/>
              <a:t>Arrhachión </a:t>
            </a:r>
            <a:r>
              <a:rPr lang="cs-CZ" sz="2000" dirty="0"/>
              <a:t>(či </a:t>
            </a:r>
            <a:r>
              <a:rPr lang="cs-CZ" sz="2000" dirty="0" err="1" smtClean="0"/>
              <a:t>Arrhichión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52</a:t>
            </a:r>
            <a:r>
              <a:rPr lang="cs-CZ" sz="2000" dirty="0"/>
              <a:t>., 53. a </a:t>
            </a:r>
            <a:r>
              <a:rPr lang="cs-CZ" sz="2000" dirty="0" smtClean="0"/>
              <a:t>54. OH</a:t>
            </a:r>
          </a:p>
          <a:p>
            <a:r>
              <a:rPr lang="cs-CZ" sz="2000" dirty="0" smtClean="0"/>
              <a:t>54</a:t>
            </a:r>
            <a:r>
              <a:rPr lang="cs-CZ" sz="2000" dirty="0"/>
              <a:t>. </a:t>
            </a:r>
            <a:r>
              <a:rPr lang="cs-CZ" sz="2000" dirty="0" smtClean="0"/>
              <a:t>hry (564 </a:t>
            </a:r>
            <a:r>
              <a:rPr lang="cs-CZ" sz="2000" dirty="0"/>
              <a:t>př. Kr.) </a:t>
            </a:r>
            <a:r>
              <a:rPr lang="cs-CZ" sz="2000" dirty="0" smtClean="0"/>
              <a:t>zemřel (1. v Olympii)</a:t>
            </a:r>
          </a:p>
          <a:p>
            <a:r>
              <a:rPr lang="cs-CZ" sz="2000" dirty="0" smtClean="0"/>
              <a:t>finále</a:t>
            </a:r>
            <a:r>
              <a:rPr lang="cs-CZ" sz="2000" dirty="0"/>
              <a:t>, </a:t>
            </a:r>
            <a:r>
              <a:rPr lang="cs-CZ" sz="2000" dirty="0" smtClean="0"/>
              <a:t>dušení</a:t>
            </a:r>
          </a:p>
          <a:p>
            <a:r>
              <a:rPr lang="cs-CZ" sz="2000" dirty="0" smtClean="0"/>
              <a:t>Arrhachión </a:t>
            </a:r>
            <a:r>
              <a:rPr lang="cs-CZ" sz="2000" dirty="0"/>
              <a:t>se chtěl už vzdát, ale v tom uslyšel </a:t>
            </a:r>
            <a:r>
              <a:rPr lang="cs-CZ" sz="2000" dirty="0" smtClean="0"/>
              <a:t>slova (</a:t>
            </a:r>
            <a:r>
              <a:rPr lang="cs-CZ" sz="2000" dirty="0" err="1" smtClean="0"/>
              <a:t>Fryxiás</a:t>
            </a:r>
            <a:r>
              <a:rPr lang="cs-CZ" sz="2000" dirty="0" smtClean="0"/>
              <a:t>): </a:t>
            </a:r>
          </a:p>
          <a:p>
            <a:endParaRPr lang="cs-CZ" sz="800" dirty="0"/>
          </a:p>
          <a:p>
            <a:pPr marL="0" indent="0" algn="ctr">
              <a:buNone/>
            </a:pPr>
            <a:r>
              <a:rPr lang="cs-CZ" sz="2000" i="1" dirty="0"/>
              <a:t>„Jaký to krásný rubáš, takový se v Olympii neodříká.“</a:t>
            </a:r>
            <a:endParaRPr lang="cs-CZ" sz="2000" dirty="0"/>
          </a:p>
          <a:p>
            <a:endParaRPr lang="cs-CZ" sz="800" dirty="0" smtClean="0"/>
          </a:p>
          <a:p>
            <a:r>
              <a:rPr lang="cs-CZ" sz="2000" dirty="0" smtClean="0"/>
              <a:t>pomník </a:t>
            </a:r>
            <a:r>
              <a:rPr lang="cs-CZ" sz="2000" dirty="0"/>
              <a:t>a na </a:t>
            </a:r>
            <a:r>
              <a:rPr lang="cs-CZ" sz="2000" dirty="0" smtClean="0"/>
              <a:t>agoře</a:t>
            </a:r>
          </a:p>
          <a:p>
            <a:r>
              <a:rPr lang="cs-CZ" sz="2000" dirty="0" smtClean="0"/>
              <a:t>ve </a:t>
            </a:r>
            <a:r>
              <a:rPr lang="cs-CZ" sz="2000" dirty="0" err="1"/>
              <a:t>Figalii</a:t>
            </a:r>
            <a:r>
              <a:rPr lang="cs-CZ" sz="2000" dirty="0"/>
              <a:t> </a:t>
            </a:r>
            <a:r>
              <a:rPr lang="cs-CZ" sz="2000" dirty="0" smtClean="0"/>
              <a:t>kamenná </a:t>
            </a:r>
            <a:r>
              <a:rPr lang="cs-CZ" sz="2000" dirty="0"/>
              <a:t>socha s mírně nakročenýma nohama a spuštěnýma rukama k </a:t>
            </a:r>
            <a:r>
              <a:rPr lang="cs-CZ" sz="2000" dirty="0" smtClean="0"/>
              <a:t>bokům</a:t>
            </a:r>
          </a:p>
          <a:p>
            <a:pPr marL="0" indent="0" algn="just">
              <a:buNone/>
            </a:pPr>
            <a:endParaRPr lang="cs-CZ" sz="1600" i="1" dirty="0" smtClean="0"/>
          </a:p>
          <a:p>
            <a:pPr marL="0" indent="0" algn="just">
              <a:buNone/>
            </a:pPr>
            <a:r>
              <a:rPr lang="cs-CZ" sz="1600" i="1" dirty="0" smtClean="0"/>
              <a:t>„</a:t>
            </a:r>
            <a:r>
              <a:rPr lang="cs-CZ" sz="1600" i="1" dirty="0"/>
              <a:t>In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final</a:t>
            </a:r>
            <a:r>
              <a:rPr lang="cs-CZ" sz="1600" i="1" dirty="0"/>
              <a:t> </a:t>
            </a:r>
            <a:r>
              <a:rPr lang="cs-CZ" sz="1600" i="1" dirty="0" err="1"/>
              <a:t>bout</a:t>
            </a:r>
            <a:r>
              <a:rPr lang="cs-CZ" sz="1600" i="1" dirty="0"/>
              <a:t>, </a:t>
            </a:r>
            <a:r>
              <a:rPr lang="cs-CZ" sz="1600" i="1" dirty="0" err="1"/>
              <a:t>Arrhachion´s</a:t>
            </a:r>
            <a:r>
              <a:rPr lang="cs-CZ" sz="1600" i="1" dirty="0"/>
              <a:t> </a:t>
            </a:r>
            <a:r>
              <a:rPr lang="cs-CZ" sz="1600" i="1" dirty="0" err="1"/>
              <a:t>opponent</a:t>
            </a:r>
            <a:r>
              <a:rPr lang="cs-CZ" sz="1600" i="1" dirty="0"/>
              <a:t>, </a:t>
            </a:r>
            <a:r>
              <a:rPr lang="cs-CZ" sz="1600" i="1" dirty="0" err="1"/>
              <a:t>having</a:t>
            </a:r>
            <a:r>
              <a:rPr lang="cs-CZ" sz="1600" i="1" dirty="0"/>
              <a:t> </a:t>
            </a:r>
            <a:r>
              <a:rPr lang="cs-CZ" sz="1600" i="1" dirty="0" err="1"/>
              <a:t>already</a:t>
            </a:r>
            <a:r>
              <a:rPr lang="cs-CZ" sz="1600" i="1" dirty="0"/>
              <a:t> a </a:t>
            </a:r>
            <a:r>
              <a:rPr lang="cs-CZ" sz="1600" i="1" dirty="0" err="1"/>
              <a:t>grip</a:t>
            </a:r>
            <a:r>
              <a:rPr lang="cs-CZ" sz="1600" i="1" dirty="0"/>
              <a:t> </a:t>
            </a:r>
            <a:r>
              <a:rPr lang="cs-CZ" sz="1600" i="1" dirty="0" err="1"/>
              <a:t>around</a:t>
            </a:r>
            <a:r>
              <a:rPr lang="cs-CZ" sz="1600" i="1" dirty="0"/>
              <a:t> his </a:t>
            </a:r>
            <a:r>
              <a:rPr lang="cs-CZ" sz="1600" i="1" dirty="0" err="1"/>
              <a:t>waist</a:t>
            </a:r>
            <a:r>
              <a:rPr lang="cs-CZ" sz="1600" i="1" dirty="0"/>
              <a:t>, </a:t>
            </a:r>
            <a:r>
              <a:rPr lang="cs-CZ" sz="1600" i="1" dirty="0" err="1"/>
              <a:t>thought</a:t>
            </a:r>
            <a:r>
              <a:rPr lang="cs-CZ" sz="1600" i="1" dirty="0"/>
              <a:t> to </a:t>
            </a:r>
            <a:r>
              <a:rPr lang="cs-CZ" sz="1600" i="1" dirty="0" err="1"/>
              <a:t>kill</a:t>
            </a:r>
            <a:r>
              <a:rPr lang="cs-CZ" sz="1600" i="1" dirty="0"/>
              <a:t> </a:t>
            </a:r>
            <a:r>
              <a:rPr lang="cs-CZ" sz="1600" i="1" dirty="0" err="1"/>
              <a:t>him</a:t>
            </a:r>
            <a:r>
              <a:rPr lang="cs-CZ" sz="1600" i="1" dirty="0"/>
              <a:t> and </a:t>
            </a:r>
            <a:r>
              <a:rPr lang="cs-CZ" sz="1600" i="1" dirty="0" err="1"/>
              <a:t>put</a:t>
            </a:r>
            <a:r>
              <a:rPr lang="cs-CZ" sz="1600" i="1" dirty="0"/>
              <a:t> </a:t>
            </a:r>
            <a:r>
              <a:rPr lang="cs-CZ" sz="1600" i="1" dirty="0" err="1"/>
              <a:t>an</a:t>
            </a:r>
            <a:r>
              <a:rPr lang="cs-CZ" sz="1600" i="1" dirty="0"/>
              <a:t> </a:t>
            </a:r>
            <a:r>
              <a:rPr lang="cs-CZ" sz="1600" i="1" dirty="0" err="1"/>
              <a:t>arm</a:t>
            </a:r>
            <a:r>
              <a:rPr lang="cs-CZ" sz="1600" i="1" dirty="0"/>
              <a:t> </a:t>
            </a:r>
            <a:r>
              <a:rPr lang="cs-CZ" sz="1600" i="1" dirty="0" err="1"/>
              <a:t>around</a:t>
            </a:r>
            <a:r>
              <a:rPr lang="cs-CZ" sz="1600" i="1" dirty="0"/>
              <a:t> his </a:t>
            </a:r>
            <a:r>
              <a:rPr lang="cs-CZ" sz="1600" i="1" dirty="0" err="1"/>
              <a:t>neck</a:t>
            </a:r>
            <a:r>
              <a:rPr lang="cs-CZ" sz="1600" i="1" dirty="0"/>
              <a:t> to </a:t>
            </a:r>
            <a:r>
              <a:rPr lang="cs-CZ" sz="1600" i="1" dirty="0" err="1"/>
              <a:t>choke</a:t>
            </a:r>
            <a:r>
              <a:rPr lang="cs-CZ" sz="1600" i="1" dirty="0"/>
              <a:t> </a:t>
            </a:r>
            <a:r>
              <a:rPr lang="cs-CZ" sz="1600" i="1" dirty="0" err="1"/>
              <a:t>off</a:t>
            </a:r>
            <a:r>
              <a:rPr lang="cs-CZ" sz="1600" i="1" dirty="0"/>
              <a:t> his </a:t>
            </a:r>
            <a:r>
              <a:rPr lang="cs-CZ" sz="1600" i="1" dirty="0" err="1"/>
              <a:t>breath</a:t>
            </a:r>
            <a:r>
              <a:rPr lang="cs-CZ" sz="1600" i="1" dirty="0"/>
              <a:t>. At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same</a:t>
            </a:r>
            <a:r>
              <a:rPr lang="cs-CZ" sz="1600" i="1" dirty="0"/>
              <a:t> </a:t>
            </a:r>
            <a:r>
              <a:rPr lang="cs-CZ" sz="1600" i="1" dirty="0" err="1"/>
              <a:t>time</a:t>
            </a:r>
            <a:r>
              <a:rPr lang="cs-CZ" sz="1600" i="1" dirty="0"/>
              <a:t> he </a:t>
            </a:r>
            <a:r>
              <a:rPr lang="cs-CZ" sz="1600" i="1" dirty="0" err="1"/>
              <a:t>slipped</a:t>
            </a:r>
            <a:r>
              <a:rPr lang="cs-CZ" sz="1600" i="1" dirty="0"/>
              <a:t> his </a:t>
            </a:r>
            <a:r>
              <a:rPr lang="cs-CZ" sz="1600" i="1" dirty="0" err="1"/>
              <a:t>legs</a:t>
            </a:r>
            <a:r>
              <a:rPr lang="cs-CZ" sz="1600" i="1" dirty="0"/>
              <a:t> </a:t>
            </a:r>
            <a:r>
              <a:rPr lang="cs-CZ" sz="1600" i="1" dirty="0" err="1"/>
              <a:t>through</a:t>
            </a:r>
            <a:r>
              <a:rPr lang="cs-CZ" sz="1600" i="1" dirty="0"/>
              <a:t> </a:t>
            </a:r>
            <a:r>
              <a:rPr lang="cs-CZ" sz="1600" i="1" dirty="0" err="1"/>
              <a:t>Arrhachion´s</a:t>
            </a:r>
            <a:r>
              <a:rPr lang="cs-CZ" sz="1600" i="1" dirty="0"/>
              <a:t> </a:t>
            </a:r>
            <a:r>
              <a:rPr lang="cs-CZ" sz="1600" i="1" dirty="0" err="1"/>
              <a:t>groin</a:t>
            </a:r>
            <a:r>
              <a:rPr lang="cs-CZ" sz="1600" i="1" dirty="0"/>
              <a:t> and </a:t>
            </a:r>
            <a:r>
              <a:rPr lang="cs-CZ" sz="1600" i="1" dirty="0" err="1"/>
              <a:t>wound</a:t>
            </a:r>
            <a:r>
              <a:rPr lang="cs-CZ" sz="1600" i="1" dirty="0"/>
              <a:t> his </a:t>
            </a:r>
            <a:r>
              <a:rPr lang="cs-CZ" sz="1600" i="1" dirty="0" err="1"/>
              <a:t>feet</a:t>
            </a:r>
            <a:r>
              <a:rPr lang="cs-CZ" sz="1600" i="1" dirty="0"/>
              <a:t> </a:t>
            </a:r>
            <a:r>
              <a:rPr lang="cs-CZ" sz="1600" i="1" dirty="0" err="1"/>
              <a:t>inside</a:t>
            </a:r>
            <a:r>
              <a:rPr lang="cs-CZ" sz="1600" i="1" dirty="0"/>
              <a:t> </a:t>
            </a:r>
            <a:r>
              <a:rPr lang="cs-CZ" sz="1600" i="1" dirty="0" err="1"/>
              <a:t>Arrhachion´s</a:t>
            </a:r>
            <a:r>
              <a:rPr lang="cs-CZ" sz="1600" i="1" dirty="0"/>
              <a:t> </a:t>
            </a:r>
            <a:r>
              <a:rPr lang="cs-CZ" sz="1600" i="1" dirty="0" err="1"/>
              <a:t>knees</a:t>
            </a:r>
            <a:r>
              <a:rPr lang="cs-CZ" sz="1600" i="1" dirty="0"/>
              <a:t>, </a:t>
            </a:r>
            <a:r>
              <a:rPr lang="cs-CZ" sz="1600" i="1" dirty="0" err="1"/>
              <a:t>pulling</a:t>
            </a:r>
            <a:r>
              <a:rPr lang="cs-CZ" sz="1600" i="1" dirty="0"/>
              <a:t> </a:t>
            </a:r>
            <a:r>
              <a:rPr lang="cs-CZ" sz="1600" i="1" dirty="0" err="1"/>
              <a:t>back</a:t>
            </a:r>
            <a:r>
              <a:rPr lang="cs-CZ" sz="1600" i="1" dirty="0"/>
              <a:t> </a:t>
            </a:r>
            <a:r>
              <a:rPr lang="cs-CZ" sz="1600" i="1" dirty="0" err="1"/>
              <a:t>until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sleep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death</a:t>
            </a:r>
            <a:r>
              <a:rPr lang="cs-CZ" sz="1600" i="1" dirty="0"/>
              <a:t> </a:t>
            </a:r>
            <a:r>
              <a:rPr lang="cs-CZ" sz="1600" i="1" dirty="0" err="1"/>
              <a:t>began</a:t>
            </a:r>
            <a:r>
              <a:rPr lang="cs-CZ" sz="1600" i="1" dirty="0"/>
              <a:t> to </a:t>
            </a:r>
            <a:r>
              <a:rPr lang="cs-CZ" sz="1600" i="1" dirty="0" err="1"/>
              <a:t>creep</a:t>
            </a:r>
            <a:r>
              <a:rPr lang="cs-CZ" sz="1600" i="1" dirty="0"/>
              <a:t> </a:t>
            </a:r>
            <a:r>
              <a:rPr lang="cs-CZ" sz="1600" i="1" dirty="0" err="1"/>
              <a:t>over</a:t>
            </a:r>
            <a:r>
              <a:rPr lang="cs-CZ" sz="1600" i="1" dirty="0"/>
              <a:t> </a:t>
            </a:r>
            <a:r>
              <a:rPr lang="cs-CZ" sz="1600" i="1" dirty="0" err="1"/>
              <a:t>Arrhachion´s</a:t>
            </a:r>
            <a:r>
              <a:rPr lang="cs-CZ" sz="1600" i="1" dirty="0"/>
              <a:t> </a:t>
            </a:r>
            <a:r>
              <a:rPr lang="cs-CZ" sz="1600" i="1" dirty="0" err="1"/>
              <a:t>senses</a:t>
            </a:r>
            <a:r>
              <a:rPr lang="cs-CZ" sz="1600" i="1" dirty="0"/>
              <a:t>. But </a:t>
            </a:r>
            <a:r>
              <a:rPr lang="cs-CZ" sz="1600" i="1" dirty="0" err="1"/>
              <a:t>Arrhachion</a:t>
            </a:r>
            <a:r>
              <a:rPr lang="cs-CZ" sz="1600" i="1" dirty="0"/>
              <a:t> </a:t>
            </a:r>
            <a:r>
              <a:rPr lang="cs-CZ" sz="1600" i="1" dirty="0" err="1"/>
              <a:t>was</a:t>
            </a:r>
            <a:r>
              <a:rPr lang="cs-CZ" sz="1600" i="1" dirty="0"/>
              <a:t> not done </a:t>
            </a:r>
            <a:r>
              <a:rPr lang="cs-CZ" sz="1600" i="1" dirty="0" err="1"/>
              <a:t>yet</a:t>
            </a:r>
            <a:r>
              <a:rPr lang="cs-CZ" sz="1600" i="1" dirty="0"/>
              <a:t>, </a:t>
            </a:r>
            <a:r>
              <a:rPr lang="cs-CZ" sz="1600" i="1" dirty="0" err="1"/>
              <a:t>for</a:t>
            </a:r>
            <a:r>
              <a:rPr lang="cs-CZ" sz="1600" i="1" dirty="0"/>
              <a:t> as his </a:t>
            </a:r>
            <a:r>
              <a:rPr lang="cs-CZ" sz="1600" i="1" dirty="0" err="1"/>
              <a:t>opponent</a:t>
            </a:r>
            <a:r>
              <a:rPr lang="cs-CZ" sz="1600" i="1" dirty="0"/>
              <a:t> </a:t>
            </a:r>
            <a:r>
              <a:rPr lang="cs-CZ" sz="1600" i="1" dirty="0" err="1"/>
              <a:t>began</a:t>
            </a:r>
            <a:r>
              <a:rPr lang="cs-CZ" sz="1600" i="1" dirty="0"/>
              <a:t> to </a:t>
            </a:r>
            <a:r>
              <a:rPr lang="cs-CZ" sz="1600" i="1" dirty="0" err="1"/>
              <a:t>relax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pressure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his </a:t>
            </a:r>
            <a:r>
              <a:rPr lang="cs-CZ" sz="1600" i="1" dirty="0" err="1"/>
              <a:t>legs</a:t>
            </a:r>
            <a:r>
              <a:rPr lang="cs-CZ" sz="1600" i="1" dirty="0"/>
              <a:t>, </a:t>
            </a:r>
            <a:r>
              <a:rPr lang="cs-CZ" sz="1600" i="1" dirty="0" err="1"/>
              <a:t>Arrhachion</a:t>
            </a:r>
            <a:r>
              <a:rPr lang="cs-CZ" sz="1600" i="1" dirty="0"/>
              <a:t> </a:t>
            </a:r>
            <a:r>
              <a:rPr lang="cs-CZ" sz="1600" i="1" dirty="0" err="1"/>
              <a:t>kicked</a:t>
            </a:r>
            <a:r>
              <a:rPr lang="cs-CZ" sz="1600" i="1" dirty="0"/>
              <a:t> </a:t>
            </a:r>
            <a:r>
              <a:rPr lang="cs-CZ" sz="1600" i="1" dirty="0" err="1"/>
              <a:t>away</a:t>
            </a:r>
            <a:r>
              <a:rPr lang="cs-CZ" sz="1600" i="1" dirty="0"/>
              <a:t> his </a:t>
            </a:r>
            <a:r>
              <a:rPr lang="cs-CZ" sz="1600" i="1" dirty="0" err="1"/>
              <a:t>own</a:t>
            </a:r>
            <a:r>
              <a:rPr lang="cs-CZ" sz="1600" i="1" dirty="0"/>
              <a:t> </a:t>
            </a:r>
            <a:r>
              <a:rPr lang="cs-CZ" sz="1600" i="1" dirty="0" err="1"/>
              <a:t>right</a:t>
            </a:r>
            <a:r>
              <a:rPr lang="cs-CZ" sz="1600" i="1" dirty="0"/>
              <a:t> </a:t>
            </a:r>
            <a:r>
              <a:rPr lang="cs-CZ" sz="1600" i="1" dirty="0" err="1"/>
              <a:t>foot</a:t>
            </a:r>
            <a:r>
              <a:rPr lang="cs-CZ" sz="1600" i="1" dirty="0"/>
              <a:t> and </a:t>
            </a:r>
            <a:r>
              <a:rPr lang="cs-CZ" sz="1600" i="1" dirty="0" err="1"/>
              <a:t>fell</a:t>
            </a:r>
            <a:r>
              <a:rPr lang="cs-CZ" sz="1600" i="1" dirty="0"/>
              <a:t> </a:t>
            </a:r>
            <a:r>
              <a:rPr lang="cs-CZ" sz="1600" i="1" dirty="0" err="1"/>
              <a:t>heavily</a:t>
            </a:r>
            <a:r>
              <a:rPr lang="cs-CZ" sz="1600" i="1" dirty="0"/>
              <a:t> to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left</a:t>
            </a:r>
            <a:r>
              <a:rPr lang="cs-CZ" sz="1600" i="1" dirty="0"/>
              <a:t>, holding his </a:t>
            </a:r>
            <a:r>
              <a:rPr lang="cs-CZ" sz="1600" i="1" dirty="0" err="1"/>
              <a:t>opponent</a:t>
            </a:r>
            <a:r>
              <a:rPr lang="cs-CZ" sz="1600" i="1" dirty="0"/>
              <a:t> </a:t>
            </a:r>
            <a:r>
              <a:rPr lang="cs-CZ" sz="1600" i="1" dirty="0" err="1"/>
              <a:t>at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groin</a:t>
            </a:r>
            <a:r>
              <a:rPr lang="cs-CZ" sz="1600" i="1" dirty="0"/>
              <a:t> </a:t>
            </a:r>
            <a:r>
              <a:rPr lang="cs-CZ" sz="1600" i="1" dirty="0" err="1"/>
              <a:t>with</a:t>
            </a:r>
            <a:r>
              <a:rPr lang="cs-CZ" sz="1600" i="1" dirty="0"/>
              <a:t> his </a:t>
            </a:r>
            <a:r>
              <a:rPr lang="cs-CZ" sz="1600" i="1" dirty="0" err="1"/>
              <a:t>left</a:t>
            </a:r>
            <a:r>
              <a:rPr lang="cs-CZ" sz="1600" i="1" dirty="0"/>
              <a:t> </a:t>
            </a:r>
            <a:r>
              <a:rPr lang="cs-CZ" sz="1600" i="1" dirty="0" err="1"/>
              <a:t>knee</a:t>
            </a:r>
            <a:r>
              <a:rPr lang="cs-CZ" sz="1600" i="1" dirty="0"/>
              <a:t> </a:t>
            </a:r>
            <a:r>
              <a:rPr lang="cs-CZ" sz="1600" i="1" dirty="0" err="1"/>
              <a:t>still</a:t>
            </a:r>
            <a:r>
              <a:rPr lang="cs-CZ" sz="1600" i="1" dirty="0"/>
              <a:t> holding his </a:t>
            </a:r>
            <a:r>
              <a:rPr lang="cs-CZ" sz="1600" i="1" dirty="0" err="1"/>
              <a:t>opponent´s</a:t>
            </a:r>
            <a:r>
              <a:rPr lang="cs-CZ" sz="1600" i="1" dirty="0"/>
              <a:t> </a:t>
            </a:r>
            <a:r>
              <a:rPr lang="cs-CZ" sz="1600" i="1" dirty="0" err="1"/>
              <a:t>foot</a:t>
            </a:r>
            <a:r>
              <a:rPr lang="cs-CZ" sz="1600" i="1" dirty="0"/>
              <a:t> </a:t>
            </a:r>
            <a:r>
              <a:rPr lang="cs-CZ" sz="1600" i="1" dirty="0" err="1"/>
              <a:t>firmly</a:t>
            </a:r>
            <a:r>
              <a:rPr lang="cs-CZ" sz="1600" i="1" dirty="0"/>
              <a:t>. So </a:t>
            </a:r>
            <a:r>
              <a:rPr lang="cs-CZ" sz="1600" i="1" dirty="0" err="1"/>
              <a:t>violent</a:t>
            </a:r>
            <a:r>
              <a:rPr lang="cs-CZ" sz="1600" i="1" dirty="0"/>
              <a:t> </a:t>
            </a:r>
            <a:r>
              <a:rPr lang="cs-CZ" sz="1600" i="1" dirty="0" err="1"/>
              <a:t>was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fall</a:t>
            </a:r>
            <a:r>
              <a:rPr lang="cs-CZ" sz="1600" i="1" dirty="0"/>
              <a:t> </a:t>
            </a:r>
            <a:r>
              <a:rPr lang="cs-CZ" sz="1600" i="1" dirty="0" err="1"/>
              <a:t>that</a:t>
            </a:r>
            <a:r>
              <a:rPr lang="cs-CZ" sz="1600" i="1" dirty="0"/>
              <a:t>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opponent´s</a:t>
            </a:r>
            <a:r>
              <a:rPr lang="cs-CZ" sz="1600" i="1" dirty="0"/>
              <a:t> </a:t>
            </a:r>
            <a:r>
              <a:rPr lang="cs-CZ" sz="1600" i="1" dirty="0" err="1"/>
              <a:t>left</a:t>
            </a:r>
            <a:r>
              <a:rPr lang="cs-CZ" sz="1600" i="1" dirty="0"/>
              <a:t> </a:t>
            </a:r>
            <a:r>
              <a:rPr lang="cs-CZ" sz="1600" i="1" dirty="0" err="1"/>
              <a:t>ankle</a:t>
            </a:r>
            <a:r>
              <a:rPr lang="cs-CZ" sz="1600" i="1" dirty="0"/>
              <a:t> </a:t>
            </a:r>
            <a:r>
              <a:rPr lang="cs-CZ" sz="1600" i="1" dirty="0" err="1"/>
              <a:t>was</a:t>
            </a:r>
            <a:r>
              <a:rPr lang="cs-CZ" sz="1600" i="1" dirty="0"/>
              <a:t> </a:t>
            </a:r>
            <a:r>
              <a:rPr lang="cs-CZ" sz="1600" i="1" dirty="0" err="1"/>
              <a:t>wrenched</a:t>
            </a:r>
            <a:r>
              <a:rPr lang="cs-CZ" sz="1600" i="1" dirty="0"/>
              <a:t> </a:t>
            </a:r>
            <a:r>
              <a:rPr lang="cs-CZ" sz="1600" i="1" dirty="0" err="1"/>
              <a:t>from</a:t>
            </a:r>
            <a:r>
              <a:rPr lang="cs-CZ" sz="1600" i="1" dirty="0"/>
              <a:t> his </a:t>
            </a:r>
            <a:r>
              <a:rPr lang="cs-CZ" sz="1600" i="1" dirty="0" err="1"/>
              <a:t>socket</a:t>
            </a:r>
            <a:r>
              <a:rPr lang="cs-CZ" sz="1600" i="1" dirty="0"/>
              <a:t>. </a:t>
            </a:r>
            <a:r>
              <a:rPr lang="cs-CZ" sz="1600" i="1" dirty="0" err="1"/>
              <a:t>The</a:t>
            </a:r>
            <a:r>
              <a:rPr lang="cs-CZ" sz="1600" i="1" dirty="0"/>
              <a:t> man </a:t>
            </a:r>
            <a:r>
              <a:rPr lang="cs-CZ" sz="1600" i="1" dirty="0" err="1"/>
              <a:t>strangling</a:t>
            </a:r>
            <a:r>
              <a:rPr lang="cs-CZ" sz="1600" i="1" dirty="0"/>
              <a:t> </a:t>
            </a:r>
            <a:r>
              <a:rPr lang="cs-CZ" sz="1600" i="1" dirty="0" err="1"/>
              <a:t>Arrhachion</a:t>
            </a:r>
            <a:r>
              <a:rPr lang="cs-CZ" sz="1600" i="1" dirty="0"/>
              <a:t> ... </a:t>
            </a:r>
            <a:r>
              <a:rPr lang="cs-CZ" sz="1600" i="1" dirty="0" err="1"/>
              <a:t>signaled</a:t>
            </a:r>
            <a:r>
              <a:rPr lang="cs-CZ" sz="1600" i="1" dirty="0"/>
              <a:t> </a:t>
            </a:r>
            <a:r>
              <a:rPr lang="cs-CZ" sz="1600" i="1" dirty="0" err="1"/>
              <a:t>with</a:t>
            </a:r>
            <a:r>
              <a:rPr lang="cs-CZ" sz="1600" i="1" dirty="0"/>
              <a:t> his hand </a:t>
            </a:r>
            <a:r>
              <a:rPr lang="cs-CZ" sz="1600" i="1" dirty="0" err="1"/>
              <a:t>that</a:t>
            </a:r>
            <a:r>
              <a:rPr lang="cs-CZ" sz="1600" i="1" dirty="0"/>
              <a:t> he </a:t>
            </a:r>
            <a:r>
              <a:rPr lang="cs-CZ" sz="1600" i="1" dirty="0" err="1"/>
              <a:t>gave</a:t>
            </a:r>
            <a:r>
              <a:rPr lang="cs-CZ" sz="1600" i="1" dirty="0"/>
              <a:t> up.“ </a:t>
            </a:r>
            <a:r>
              <a:rPr lang="cs-CZ" sz="1600" dirty="0"/>
              <a:t>(Miller, 2004, p. 59). </a:t>
            </a:r>
          </a:p>
        </p:txBody>
      </p:sp>
    </p:spTree>
    <p:extLst>
      <p:ext uri="{BB962C8B-B14F-4D97-AF65-F5344CB8AC3E}">
        <p14:creationId xmlns:p14="http://schemas.microsoft.com/office/powerpoint/2010/main" val="1754503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:\Users\aaa\Desktop\pankration-va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46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Tímasitheos</a:t>
            </a:r>
            <a:r>
              <a:rPr lang="cs-CZ" b="1" dirty="0" smtClean="0"/>
              <a:t> z Delf (</a:t>
            </a:r>
            <a:r>
              <a:rPr lang="cs-CZ" b="1" dirty="0" err="1" smtClean="0"/>
              <a:t>Krotónu</a:t>
            </a:r>
            <a:r>
              <a:rPr lang="cs-CZ" b="1" dirty="0" smtClean="0"/>
              <a:t>?)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66. OH </a:t>
            </a:r>
            <a:r>
              <a:rPr lang="cs-CZ" i="1" dirty="0" smtClean="0"/>
              <a:t>pankration</a:t>
            </a:r>
          </a:p>
          <a:p>
            <a:r>
              <a:rPr lang="cs-CZ" dirty="0" smtClean="0"/>
              <a:t>67. OH </a:t>
            </a:r>
            <a:r>
              <a:rPr lang="cs-CZ" i="1" dirty="0" smtClean="0"/>
              <a:t>pankration</a:t>
            </a:r>
            <a:r>
              <a:rPr lang="cs-CZ" dirty="0" smtClean="0"/>
              <a:t> + </a:t>
            </a:r>
            <a:r>
              <a:rPr lang="cs-CZ" i="1" dirty="0" smtClean="0"/>
              <a:t>palé</a:t>
            </a:r>
            <a:r>
              <a:rPr lang="cs-CZ" dirty="0" smtClean="0"/>
              <a:t> (</a:t>
            </a:r>
            <a:r>
              <a:rPr lang="cs-CZ" b="1" dirty="0" smtClean="0"/>
              <a:t>Milón</a:t>
            </a:r>
            <a:r>
              <a:rPr lang="cs-CZ" dirty="0" smtClean="0"/>
              <a:t>)</a:t>
            </a:r>
          </a:p>
          <a:p>
            <a:r>
              <a:rPr lang="cs-CZ" dirty="0" smtClean="0"/>
              <a:t>velitel vojsk </a:t>
            </a:r>
            <a:r>
              <a:rPr lang="cs-CZ" b="1" dirty="0" err="1" smtClean="0"/>
              <a:t>Isagora</a:t>
            </a:r>
            <a:r>
              <a:rPr lang="cs-CZ" b="1" dirty="0" smtClean="0"/>
              <a:t> </a:t>
            </a:r>
            <a:r>
              <a:rPr lang="cs-CZ" dirty="0" smtClean="0"/>
              <a:t>(x </a:t>
            </a:r>
            <a:r>
              <a:rPr lang="cs-CZ" b="1" dirty="0" err="1" smtClean="0"/>
              <a:t>Kleisthenés</a:t>
            </a:r>
            <a:r>
              <a:rPr lang="cs-CZ" dirty="0" smtClean="0"/>
              <a:t>)</a:t>
            </a:r>
          </a:p>
          <a:p>
            <a:r>
              <a:rPr lang="cs-CZ" dirty="0" smtClean="0"/>
              <a:t>507 BC athénská </a:t>
            </a:r>
            <a:r>
              <a:rPr lang="cs-CZ" b="1" dirty="0" smtClean="0"/>
              <a:t>pokladna</a:t>
            </a:r>
          </a:p>
          <a:p>
            <a:r>
              <a:rPr lang="cs-CZ" dirty="0"/>
              <a:t>p</a:t>
            </a:r>
            <a:r>
              <a:rPr lang="cs-CZ" dirty="0" smtClean="0"/>
              <a:t>opraven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80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Polychares</a:t>
            </a:r>
            <a:r>
              <a:rPr lang="cs-CZ" b="1" dirty="0" smtClean="0"/>
              <a:t> z </a:t>
            </a:r>
            <a:r>
              <a:rPr lang="cs-CZ" b="1" dirty="0" err="1" smtClean="0"/>
              <a:t>Messénie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765 BC/ 4. OH</a:t>
            </a:r>
          </a:p>
          <a:p>
            <a:r>
              <a:rPr lang="cs-CZ" i="1" dirty="0" smtClean="0"/>
              <a:t>dromos</a:t>
            </a:r>
          </a:p>
          <a:p>
            <a:r>
              <a:rPr lang="cs-CZ" dirty="0" smtClean="0"/>
              <a:t>stáda, syn, spor</a:t>
            </a:r>
          </a:p>
          <a:p>
            <a:r>
              <a:rPr lang="cs-CZ" dirty="0" smtClean="0"/>
              <a:t>1. MV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12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05" y="0"/>
            <a:ext cx="6338796" cy="980728"/>
          </a:xfrm>
        </p:spPr>
        <p:txBody>
          <a:bodyPr/>
          <a:lstStyle/>
          <a:p>
            <a:r>
              <a:rPr lang="cs-CZ" b="1" dirty="0" err="1" smtClean="0"/>
              <a:t>Theágenes</a:t>
            </a:r>
            <a:r>
              <a:rPr lang="cs-CZ" b="1" dirty="0" smtClean="0"/>
              <a:t> z </a:t>
            </a:r>
            <a:r>
              <a:rPr lang="cs-CZ" b="1" dirty="0" err="1" smtClean="0"/>
              <a:t>Thasu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74. OH/ 484 BC (pygmé)</a:t>
            </a:r>
          </a:p>
          <a:p>
            <a:pPr lvl="0"/>
            <a:r>
              <a:rPr lang="cs-CZ" b="1" dirty="0" smtClean="0"/>
              <a:t>2x</a:t>
            </a:r>
            <a:r>
              <a:rPr lang="cs-CZ" b="1" i="1" dirty="0" smtClean="0"/>
              <a:t> </a:t>
            </a:r>
            <a:r>
              <a:rPr lang="cs-CZ" i="1" dirty="0" smtClean="0"/>
              <a:t>pygmé</a:t>
            </a:r>
            <a:r>
              <a:rPr lang="cs-CZ" dirty="0" smtClean="0"/>
              <a:t>, </a:t>
            </a:r>
            <a:r>
              <a:rPr lang="cs-CZ" b="1" dirty="0" smtClean="0"/>
              <a:t>2x</a:t>
            </a:r>
            <a:r>
              <a:rPr lang="cs-CZ" dirty="0" smtClean="0"/>
              <a:t> </a:t>
            </a:r>
            <a:r>
              <a:rPr lang="cs-CZ" i="1" dirty="0" smtClean="0"/>
              <a:t>pankration</a:t>
            </a:r>
            <a:r>
              <a:rPr lang="cs-CZ" dirty="0" smtClean="0"/>
              <a:t>,</a:t>
            </a:r>
            <a:r>
              <a:rPr lang="cs-CZ" b="1" dirty="0" smtClean="0"/>
              <a:t> 2x </a:t>
            </a:r>
            <a:r>
              <a:rPr lang="cs-CZ" i="1" dirty="0" err="1" smtClean="0"/>
              <a:t>periodonikés</a:t>
            </a:r>
            <a:endParaRPr lang="cs-CZ" i="1" dirty="0" smtClean="0"/>
          </a:p>
          <a:p>
            <a:pPr lvl="0"/>
            <a:r>
              <a:rPr lang="cs-CZ" b="1" dirty="0" smtClean="0"/>
              <a:t>největší</a:t>
            </a:r>
            <a:r>
              <a:rPr lang="cs-CZ" dirty="0" smtClean="0"/>
              <a:t> </a:t>
            </a:r>
            <a:r>
              <a:rPr lang="cs-CZ" b="1" dirty="0"/>
              <a:t>počet</a:t>
            </a:r>
            <a:r>
              <a:rPr lang="cs-CZ" dirty="0"/>
              <a:t> </a:t>
            </a:r>
            <a:r>
              <a:rPr lang="cs-CZ" b="1" dirty="0"/>
              <a:t>vítězství</a:t>
            </a:r>
          </a:p>
          <a:p>
            <a:pPr lvl="1"/>
            <a:r>
              <a:rPr lang="cs-CZ" dirty="0"/>
              <a:t>2x OH, 3x Delfy, 9x Nemea, 10x Isthmos</a:t>
            </a:r>
          </a:p>
          <a:p>
            <a:pPr lvl="1"/>
            <a:r>
              <a:rPr lang="cs-CZ" dirty="0" smtClean="0"/>
              <a:t>dohromady 1200 </a:t>
            </a:r>
            <a:r>
              <a:rPr lang="cs-CZ" dirty="0"/>
              <a:t>(či 1400) věnců </a:t>
            </a:r>
            <a:r>
              <a:rPr lang="cs-CZ" dirty="0" smtClean="0"/>
              <a:t>z </a:t>
            </a:r>
            <a:r>
              <a:rPr lang="cs-CZ" b="1" dirty="0" smtClean="0"/>
              <a:t>pygmé</a:t>
            </a:r>
            <a:r>
              <a:rPr lang="cs-CZ" dirty="0" smtClean="0"/>
              <a:t> a </a:t>
            </a:r>
            <a:r>
              <a:rPr lang="cs-CZ" b="1" dirty="0" smtClean="0"/>
              <a:t>pankratia</a:t>
            </a:r>
            <a:endParaRPr lang="cs-CZ" b="1" dirty="0"/>
          </a:p>
          <a:p>
            <a:pPr lvl="1"/>
            <a:r>
              <a:rPr lang="cs-CZ" dirty="0" smtClean="0"/>
              <a:t>v</a:t>
            </a:r>
            <a:r>
              <a:rPr lang="cs-CZ" dirty="0"/>
              <a:t> </a:t>
            </a:r>
            <a:r>
              <a:rPr lang="cs-CZ" dirty="0" err="1"/>
              <a:t>thésalské</a:t>
            </a:r>
            <a:r>
              <a:rPr lang="cs-CZ" dirty="0"/>
              <a:t> </a:t>
            </a:r>
            <a:r>
              <a:rPr lang="cs-CZ" dirty="0" err="1"/>
              <a:t>Fthíi</a:t>
            </a:r>
            <a:r>
              <a:rPr lang="cs-CZ" dirty="0"/>
              <a:t> </a:t>
            </a:r>
            <a:r>
              <a:rPr lang="cs-CZ" dirty="0" smtClean="0"/>
              <a:t>i </a:t>
            </a:r>
            <a:r>
              <a:rPr lang="cs-CZ" b="1" dirty="0" smtClean="0"/>
              <a:t>dolichos</a:t>
            </a:r>
          </a:p>
          <a:p>
            <a:r>
              <a:rPr lang="cs-CZ" dirty="0"/>
              <a:t>p</a:t>
            </a:r>
            <a:r>
              <a:rPr lang="cs-CZ" dirty="0" smtClean="0"/>
              <a:t>orazil </a:t>
            </a:r>
            <a:r>
              <a:rPr lang="cs-CZ" b="1" dirty="0" err="1" smtClean="0"/>
              <a:t>Euthýma</a:t>
            </a:r>
            <a:r>
              <a:rPr lang="cs-CZ" dirty="0" smtClean="0"/>
              <a:t> z </a:t>
            </a:r>
            <a:r>
              <a:rPr lang="cs-CZ" dirty="0" err="1" smtClean="0"/>
              <a:t>Loker</a:t>
            </a:r>
            <a:r>
              <a:rPr lang="cs-CZ" dirty="0" smtClean="0"/>
              <a:t>, ale </a:t>
            </a:r>
            <a:r>
              <a:rPr lang="cs-CZ" b="1" i="1" dirty="0" err="1" smtClean="0"/>
              <a:t>akoniti</a:t>
            </a:r>
            <a:r>
              <a:rPr lang="cs-CZ" dirty="0" smtClean="0"/>
              <a:t> prohrál </a:t>
            </a:r>
            <a:r>
              <a:rPr lang="cs-CZ" i="1" dirty="0" smtClean="0"/>
              <a:t>pankration</a:t>
            </a:r>
            <a:r>
              <a:rPr lang="cs-CZ" dirty="0" smtClean="0"/>
              <a:t> – </a:t>
            </a:r>
            <a:r>
              <a:rPr lang="cs-CZ" b="1" dirty="0" smtClean="0"/>
              <a:t>pokuta</a:t>
            </a:r>
            <a:r>
              <a:rPr lang="cs-CZ" dirty="0" smtClean="0"/>
              <a:t> 1 talent + 1 talent za závist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alší hry jen </a:t>
            </a:r>
            <a:r>
              <a:rPr lang="cs-CZ" i="1" dirty="0" smtClean="0"/>
              <a:t>pankration</a:t>
            </a:r>
            <a:endParaRPr lang="cs-CZ" i="1" dirty="0"/>
          </a:p>
          <a:p>
            <a:pPr lvl="0"/>
            <a:r>
              <a:rPr lang="cs-CZ" dirty="0" smtClean="0"/>
              <a:t>označen </a:t>
            </a:r>
            <a:r>
              <a:rPr lang="cs-CZ" dirty="0"/>
              <a:t>jako </a:t>
            </a:r>
            <a:r>
              <a:rPr lang="cs-CZ" i="1" dirty="0"/>
              <a:t>„znamenitý bůh</a:t>
            </a:r>
            <a:r>
              <a:rPr lang="cs-CZ" i="1" dirty="0" smtClean="0"/>
              <a:t>“</a:t>
            </a:r>
          </a:p>
          <a:p>
            <a:pPr lvl="0"/>
            <a:r>
              <a:rPr lang="cs-CZ" dirty="0" smtClean="0"/>
              <a:t>v 9 letech – socha boha – smrt, stařík </a:t>
            </a:r>
            <a:endParaRPr lang="cs-CZ" dirty="0"/>
          </a:p>
          <a:p>
            <a:pPr lvl="0"/>
            <a:r>
              <a:rPr lang="cs-CZ" dirty="0" smtClean="0"/>
              <a:t>pověsti – mnoho </a:t>
            </a:r>
            <a:r>
              <a:rPr lang="cs-CZ" dirty="0"/>
              <a:t>poutníků </a:t>
            </a:r>
            <a:endParaRPr lang="cs-CZ" dirty="0" smtClean="0"/>
          </a:p>
          <a:p>
            <a:pPr lvl="0"/>
            <a:r>
              <a:rPr lang="cs-CZ" dirty="0" smtClean="0"/>
              <a:t>socha v </a:t>
            </a:r>
            <a:r>
              <a:rPr lang="cs-CZ" dirty="0" err="1" smtClean="0"/>
              <a:t>Thasu</a:t>
            </a:r>
            <a:r>
              <a:rPr lang="cs-CZ" dirty="0" smtClean="0"/>
              <a:t> – </a:t>
            </a:r>
            <a:r>
              <a:rPr lang="cs-CZ" b="1" dirty="0" smtClean="0"/>
              <a:t>bičování </a:t>
            </a:r>
            <a:r>
              <a:rPr lang="cs-CZ" dirty="0" smtClean="0"/>
              <a:t>--- soud, neúroda</a:t>
            </a:r>
          </a:p>
          <a:p>
            <a:pPr lvl="0"/>
            <a:r>
              <a:rPr lang="cs-CZ" dirty="0" smtClean="0"/>
              <a:t>socha - </a:t>
            </a:r>
            <a:r>
              <a:rPr lang="cs-CZ" b="1" dirty="0" smtClean="0"/>
              <a:t>léčitelství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52871" y="0"/>
            <a:ext cx="2915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„Ten, kdo chce, může</a:t>
            </a:r>
          </a:p>
          <a:p>
            <a:pPr algn="ctr"/>
            <a:r>
              <a:rPr lang="cs-CZ" i="1" dirty="0" smtClean="0"/>
              <a:t>k prospěchu osobnímu, svých dětí i své ženy</a:t>
            </a:r>
          </a:p>
          <a:p>
            <a:pPr algn="ctr"/>
            <a:r>
              <a:rPr lang="cs-CZ" i="1" dirty="0" smtClean="0"/>
              <a:t>nabídnout </a:t>
            </a:r>
            <a:r>
              <a:rPr lang="cs-CZ" i="1" dirty="0" err="1" smtClean="0"/>
              <a:t>Theágenovi</a:t>
            </a:r>
            <a:r>
              <a:rPr lang="cs-CZ" i="1" dirty="0" smtClean="0"/>
              <a:t> dar.</a:t>
            </a:r>
          </a:p>
          <a:p>
            <a:pPr algn="ctr"/>
            <a:r>
              <a:rPr lang="cs-CZ" i="1" dirty="0" smtClean="0"/>
              <a:t>Obětující </a:t>
            </a:r>
            <a:r>
              <a:rPr lang="cs-CZ" i="1" dirty="0" err="1" smtClean="0"/>
              <a:t>Theágenovi</a:t>
            </a:r>
            <a:endParaRPr lang="cs-CZ" i="1" dirty="0" smtClean="0"/>
          </a:p>
          <a:p>
            <a:pPr algn="ctr"/>
            <a:r>
              <a:rPr lang="cs-CZ" i="1" dirty="0"/>
              <a:t>d</a:t>
            </a:r>
            <a:r>
              <a:rPr lang="cs-CZ" i="1" dirty="0" smtClean="0"/>
              <a:t>arují </a:t>
            </a:r>
            <a:r>
              <a:rPr lang="cs-CZ" i="1" dirty="0" err="1" smtClean="0"/>
              <a:t>aparché</a:t>
            </a:r>
            <a:endParaRPr lang="cs-CZ" i="1" dirty="0" smtClean="0"/>
          </a:p>
          <a:p>
            <a:pPr algn="ctr"/>
            <a:r>
              <a:rPr lang="cs-CZ" i="1" dirty="0" smtClean="0"/>
              <a:t>v hodnotě pouhého obolu.“</a:t>
            </a:r>
          </a:p>
        </p:txBody>
      </p:sp>
    </p:spTree>
    <p:extLst>
      <p:ext uri="{BB962C8B-B14F-4D97-AF65-F5344CB8AC3E}">
        <p14:creationId xmlns:p14="http://schemas.microsoft.com/office/powerpoint/2010/main" val="3756551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Púlydamas</a:t>
            </a:r>
            <a:r>
              <a:rPr lang="cs-CZ" b="1" dirty="0"/>
              <a:t> ze </a:t>
            </a:r>
            <a:r>
              <a:rPr lang="cs-CZ" b="1" dirty="0" err="1"/>
              <a:t>Skottúsy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408 př. Kr./ 93. </a:t>
            </a:r>
            <a:r>
              <a:rPr lang="cs-CZ" dirty="0" smtClean="0"/>
              <a:t>OH</a:t>
            </a:r>
          </a:p>
          <a:p>
            <a:r>
              <a:rPr lang="cs-CZ" dirty="0"/>
              <a:t>z</a:t>
            </a:r>
            <a:r>
              <a:rPr lang="cs-CZ" dirty="0" smtClean="0"/>
              <a:t>ardousil </a:t>
            </a:r>
            <a:r>
              <a:rPr lang="cs-CZ" b="1" dirty="0" smtClean="0"/>
              <a:t>lva </a:t>
            </a:r>
            <a:r>
              <a:rPr lang="cs-CZ" dirty="0" smtClean="0"/>
              <a:t>pod Olympem</a:t>
            </a:r>
          </a:p>
          <a:p>
            <a:r>
              <a:rPr lang="cs-CZ" dirty="0" smtClean="0"/>
              <a:t>zadržel jednou </a:t>
            </a:r>
            <a:r>
              <a:rPr lang="cs-CZ" b="1" dirty="0" smtClean="0"/>
              <a:t>vůz</a:t>
            </a:r>
          </a:p>
          <a:p>
            <a:r>
              <a:rPr lang="cs-CZ" b="1" dirty="0" smtClean="0"/>
              <a:t>nohy</a:t>
            </a:r>
            <a:r>
              <a:rPr lang="cs-CZ" dirty="0" smtClean="0"/>
              <a:t> zvířeti</a:t>
            </a:r>
          </a:p>
          <a:p>
            <a:r>
              <a:rPr lang="cs-CZ" dirty="0" err="1" smtClean="0"/>
              <a:t>Dáreios</a:t>
            </a:r>
            <a:r>
              <a:rPr lang="cs-CZ" dirty="0" smtClean="0"/>
              <a:t> – 3 </a:t>
            </a:r>
            <a:r>
              <a:rPr lang="cs-CZ" b="1" dirty="0" smtClean="0"/>
              <a:t>Nesmrtelní</a:t>
            </a:r>
          </a:p>
          <a:p>
            <a:r>
              <a:rPr lang="cs-CZ" dirty="0" smtClean="0"/>
              <a:t>zahynul v </a:t>
            </a:r>
            <a:r>
              <a:rPr lang="cs-CZ" b="1" dirty="0" smtClean="0"/>
              <a:t>hospodě</a:t>
            </a:r>
            <a:r>
              <a:rPr lang="cs-CZ" dirty="0" smtClean="0"/>
              <a:t> – trámy</a:t>
            </a:r>
          </a:p>
          <a:p>
            <a:r>
              <a:rPr lang="cs-CZ" b="1" dirty="0" err="1" smtClean="0"/>
              <a:t>Lyssipos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01892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Promachos z </a:t>
            </a:r>
            <a:r>
              <a:rPr lang="cs-CZ" b="1" dirty="0" err="1" smtClean="0"/>
              <a:t>Pellény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94. OH (2x NH, 3x IH ??)</a:t>
            </a:r>
          </a:p>
          <a:p>
            <a:r>
              <a:rPr lang="cs-CZ" dirty="0" smtClean="0"/>
              <a:t>porazil </a:t>
            </a:r>
            <a:r>
              <a:rPr lang="cs-CZ" b="1" dirty="0" err="1" smtClean="0"/>
              <a:t>Púlydáma</a:t>
            </a:r>
            <a:r>
              <a:rPr lang="cs-CZ" b="1" dirty="0" smtClean="0"/>
              <a:t> </a:t>
            </a:r>
          </a:p>
          <a:p>
            <a:pPr lvl="1"/>
            <a:r>
              <a:rPr lang="cs-CZ" dirty="0" smtClean="0"/>
              <a:t>neuznané </a:t>
            </a:r>
            <a:r>
              <a:rPr lang="cs-CZ" dirty="0" err="1" smtClean="0"/>
              <a:t>Púlydamovo</a:t>
            </a:r>
            <a:r>
              <a:rPr lang="cs-CZ" dirty="0" smtClean="0"/>
              <a:t> odvolání </a:t>
            </a:r>
            <a:r>
              <a:rPr lang="cs-CZ" i="1" dirty="0" err="1" smtClean="0"/>
              <a:t>hellanodikům</a:t>
            </a:r>
            <a:endParaRPr lang="cs-CZ" dirty="0" smtClean="0"/>
          </a:p>
          <a:p>
            <a:r>
              <a:rPr lang="cs-CZ" dirty="0" smtClean="0"/>
              <a:t>trenér – </a:t>
            </a:r>
            <a:r>
              <a:rPr lang="cs-CZ" b="1" dirty="0" smtClean="0"/>
              <a:t>dívka </a:t>
            </a:r>
          </a:p>
          <a:p>
            <a:r>
              <a:rPr lang="cs-CZ" dirty="0"/>
              <a:t>v</a:t>
            </a:r>
            <a:r>
              <a:rPr lang="cs-CZ" dirty="0" smtClean="0"/>
              <a:t>yznamenal se v boji s </a:t>
            </a:r>
            <a:r>
              <a:rPr lang="cs-CZ" b="1" dirty="0" err="1" smtClean="0"/>
              <a:t>Korinthem</a:t>
            </a:r>
            <a:endParaRPr lang="cs-CZ" b="1" dirty="0" smtClean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34741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Sóstratos</a:t>
            </a:r>
            <a:r>
              <a:rPr lang="cs-CZ" b="1" dirty="0" smtClean="0"/>
              <a:t> ze </a:t>
            </a:r>
            <a:r>
              <a:rPr lang="cs-CZ" b="1" dirty="0" err="1" smtClean="0"/>
              <a:t>Sikyónu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103., 104., 105. OH, 2x PH, 12x z N a IH</a:t>
            </a:r>
          </a:p>
          <a:p>
            <a:r>
              <a:rPr lang="cs-CZ" b="1" dirty="0" err="1" smtClean="0"/>
              <a:t>Akrochersités</a:t>
            </a:r>
            <a:r>
              <a:rPr lang="cs-CZ" dirty="0" smtClean="0"/>
              <a:t>, Lamač prstů</a:t>
            </a:r>
          </a:p>
          <a:p>
            <a:r>
              <a:rPr lang="cs-CZ" b="1" dirty="0" smtClean="0"/>
              <a:t>živobytí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i="1" dirty="0" smtClean="0"/>
              <a:t>„Mnohé jsi, </a:t>
            </a:r>
            <a:r>
              <a:rPr lang="cs-CZ" i="1" dirty="0" err="1" smtClean="0"/>
              <a:t>Sikyóňane</a:t>
            </a:r>
            <a:r>
              <a:rPr lang="cs-CZ" i="1" dirty="0" smtClean="0"/>
              <a:t> rodem, </a:t>
            </a:r>
            <a:r>
              <a:rPr lang="cs-CZ" i="1" dirty="0" err="1" smtClean="0"/>
              <a:t>Sósistratův</a:t>
            </a:r>
            <a:endParaRPr lang="cs-CZ" i="1" dirty="0" smtClean="0"/>
          </a:p>
          <a:p>
            <a:pPr marL="0" indent="0" algn="ctr">
              <a:buNone/>
            </a:pPr>
            <a:r>
              <a:rPr lang="cs-CZ" i="1" dirty="0" smtClean="0"/>
              <a:t>synu </a:t>
            </a:r>
            <a:r>
              <a:rPr lang="cs-CZ" i="1" dirty="0" err="1" smtClean="0"/>
              <a:t>Sóstrate</a:t>
            </a:r>
            <a:r>
              <a:rPr lang="cs-CZ" i="1" dirty="0" smtClean="0"/>
              <a:t>, překrásné věnce z olivy</a:t>
            </a:r>
          </a:p>
          <a:p>
            <a:pPr marL="0" indent="0" algn="ctr">
              <a:buNone/>
            </a:pPr>
            <a:r>
              <a:rPr lang="cs-CZ" i="1" dirty="0" smtClean="0"/>
              <a:t>v pankratiu dobyl: tři v Olympii,</a:t>
            </a:r>
          </a:p>
          <a:p>
            <a:pPr marL="0" indent="0" algn="ctr">
              <a:buNone/>
            </a:pPr>
            <a:r>
              <a:rPr lang="cs-CZ" i="1" dirty="0" smtClean="0"/>
              <a:t>dva v </a:t>
            </a:r>
            <a:r>
              <a:rPr lang="cs-CZ" i="1" dirty="0" err="1" smtClean="0"/>
              <a:t>Pýthu</a:t>
            </a:r>
            <a:r>
              <a:rPr lang="cs-CZ" i="1" dirty="0" smtClean="0"/>
              <a:t>, s dvanácti věnci z Isthmu a </a:t>
            </a:r>
            <a:r>
              <a:rPr lang="cs-CZ" i="1" dirty="0" err="1" smtClean="0"/>
              <a:t>Nemey</a:t>
            </a:r>
            <a:r>
              <a:rPr lang="cs-CZ" i="1" dirty="0" smtClean="0"/>
              <a:t>. </a:t>
            </a:r>
          </a:p>
          <a:p>
            <a:pPr algn="ctr">
              <a:buFontTx/>
              <a:buChar char="-"/>
            </a:pPr>
            <a:r>
              <a:rPr lang="cs-CZ" i="1" dirty="0" smtClean="0"/>
              <a:t>Počet těch dalších je nesnadné – </a:t>
            </a:r>
          </a:p>
          <a:p>
            <a:pPr algn="ctr">
              <a:buFontTx/>
              <a:buChar char="-"/>
            </a:pPr>
            <a:r>
              <a:rPr lang="cs-CZ" i="1" dirty="0" smtClean="0"/>
              <a:t>když soky nutil jsi vymknutím prstů se vzdát.“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35949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dirty="0" err="1" smtClean="0"/>
              <a:t>Diagorovci</a:t>
            </a:r>
            <a:r>
              <a:rPr lang="cs-CZ" b="1" dirty="0" smtClean="0"/>
              <a:t> z Rhodu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 smtClean="0"/>
              <a:t>Diagorás</a:t>
            </a:r>
            <a:r>
              <a:rPr lang="cs-CZ" b="1" dirty="0" smtClean="0"/>
              <a:t> </a:t>
            </a:r>
            <a:r>
              <a:rPr lang="cs-CZ" sz="1600" dirty="0" smtClean="0"/>
              <a:t>(VS s. 166-167)</a:t>
            </a:r>
          </a:p>
          <a:p>
            <a:pPr lvl="1"/>
            <a:r>
              <a:rPr lang="cs-CZ" dirty="0" smtClean="0"/>
              <a:t>79. OH, </a:t>
            </a:r>
            <a:r>
              <a:rPr lang="cs-CZ" i="1" dirty="0" smtClean="0"/>
              <a:t>pygmé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emřel na </a:t>
            </a:r>
            <a:r>
              <a:rPr lang="cs-CZ" i="1" dirty="0" smtClean="0"/>
              <a:t>stadionu</a:t>
            </a:r>
          </a:p>
          <a:p>
            <a:pPr lvl="1"/>
            <a:r>
              <a:rPr lang="cs-CZ" u="sng" dirty="0" smtClean="0">
                <a:solidFill>
                  <a:srgbClr val="FF0000"/>
                </a:solidFill>
              </a:rPr>
              <a:t>synové</a:t>
            </a:r>
            <a:r>
              <a:rPr lang="cs-CZ" dirty="0" smtClean="0">
                <a:solidFill>
                  <a:srgbClr val="FF0000"/>
                </a:solidFill>
              </a:rPr>
              <a:t>:</a:t>
            </a:r>
          </a:p>
          <a:p>
            <a:pPr lvl="2"/>
            <a:r>
              <a:rPr lang="cs-CZ" b="1" dirty="0" err="1" smtClean="0"/>
              <a:t>Dámagétos</a:t>
            </a:r>
            <a:r>
              <a:rPr lang="cs-CZ" b="1" dirty="0" smtClean="0"/>
              <a:t> </a:t>
            </a:r>
            <a:endParaRPr lang="cs-CZ" dirty="0"/>
          </a:p>
          <a:p>
            <a:pPr lvl="3"/>
            <a:r>
              <a:rPr lang="cs-CZ" dirty="0" smtClean="0"/>
              <a:t>82., 83. OH </a:t>
            </a:r>
            <a:r>
              <a:rPr lang="cs-CZ" i="1" dirty="0" smtClean="0"/>
              <a:t>pankration</a:t>
            </a:r>
          </a:p>
          <a:p>
            <a:pPr lvl="2"/>
            <a:r>
              <a:rPr lang="cs-CZ" b="1" dirty="0" err="1" smtClean="0"/>
              <a:t>Akúsiláos</a:t>
            </a:r>
            <a:endParaRPr lang="cs-CZ" b="1" dirty="0" smtClean="0"/>
          </a:p>
          <a:p>
            <a:pPr lvl="3"/>
            <a:r>
              <a:rPr lang="cs-CZ" dirty="0" smtClean="0"/>
              <a:t>83. OH </a:t>
            </a:r>
            <a:r>
              <a:rPr lang="cs-CZ" i="1" dirty="0" smtClean="0"/>
              <a:t>pygmé </a:t>
            </a:r>
          </a:p>
          <a:p>
            <a:pPr lvl="2"/>
            <a:r>
              <a:rPr lang="cs-CZ" b="1" dirty="0" err="1" smtClean="0"/>
              <a:t>Dórieus</a:t>
            </a:r>
            <a:r>
              <a:rPr lang="cs-CZ" b="1" dirty="0" smtClean="0"/>
              <a:t> </a:t>
            </a:r>
            <a:r>
              <a:rPr lang="cs-CZ" sz="1600" dirty="0" smtClean="0"/>
              <a:t>(</a:t>
            </a:r>
            <a:r>
              <a:rPr lang="cs-CZ" sz="1600" dirty="0"/>
              <a:t>VS s. </a:t>
            </a:r>
            <a:r>
              <a:rPr lang="cs-CZ" sz="1600" dirty="0" smtClean="0"/>
              <a:t>168)</a:t>
            </a:r>
            <a:endParaRPr lang="cs-CZ" sz="1600" dirty="0"/>
          </a:p>
          <a:p>
            <a:pPr lvl="3"/>
            <a:r>
              <a:rPr lang="cs-CZ" dirty="0" smtClean="0"/>
              <a:t>87., 88., 89. OH (432-424 BC)</a:t>
            </a:r>
          </a:p>
          <a:p>
            <a:pPr lvl="3"/>
            <a:r>
              <a:rPr lang="cs-CZ" dirty="0"/>
              <a:t>p</a:t>
            </a:r>
            <a:r>
              <a:rPr lang="cs-CZ" dirty="0" smtClean="0"/>
              <a:t>omoc Spartě, zajat, námořníci </a:t>
            </a:r>
          </a:p>
          <a:p>
            <a:pPr lvl="1"/>
            <a:r>
              <a:rPr lang="cs-CZ" u="sng" dirty="0" smtClean="0">
                <a:solidFill>
                  <a:srgbClr val="FF0000"/>
                </a:solidFill>
              </a:rPr>
              <a:t>vnuci</a:t>
            </a:r>
            <a:r>
              <a:rPr lang="cs-CZ" dirty="0" smtClean="0">
                <a:solidFill>
                  <a:srgbClr val="FF0000"/>
                </a:solidFill>
              </a:rPr>
              <a:t>:</a:t>
            </a:r>
          </a:p>
          <a:p>
            <a:pPr lvl="2"/>
            <a:r>
              <a:rPr lang="cs-CZ" b="1" dirty="0" err="1" smtClean="0"/>
              <a:t>Euklés</a:t>
            </a:r>
            <a:endParaRPr lang="cs-CZ" b="1" dirty="0" smtClean="0"/>
          </a:p>
          <a:p>
            <a:pPr lvl="3"/>
            <a:r>
              <a:rPr lang="cs-CZ" dirty="0" smtClean="0"/>
              <a:t>96. OH, </a:t>
            </a:r>
            <a:r>
              <a:rPr lang="cs-CZ" i="1" dirty="0" smtClean="0"/>
              <a:t>pygmé</a:t>
            </a:r>
          </a:p>
          <a:p>
            <a:pPr lvl="2"/>
            <a:r>
              <a:rPr lang="cs-CZ" b="1" dirty="0" err="1" smtClean="0"/>
              <a:t>Peisirrhodos</a:t>
            </a:r>
            <a:endParaRPr lang="cs-CZ" b="1" dirty="0" smtClean="0"/>
          </a:p>
          <a:p>
            <a:pPr lvl="3"/>
            <a:r>
              <a:rPr lang="cs-CZ" dirty="0" smtClean="0"/>
              <a:t>matka</a:t>
            </a:r>
            <a:r>
              <a:rPr lang="cs-CZ" b="1" dirty="0" smtClean="0"/>
              <a:t> </a:t>
            </a:r>
            <a:r>
              <a:rPr lang="cs-CZ" b="1" dirty="0" err="1" smtClean="0"/>
              <a:t>Ferenika</a:t>
            </a:r>
            <a:r>
              <a:rPr lang="cs-CZ" dirty="0" smtClean="0"/>
              <a:t>/</a:t>
            </a:r>
            <a:r>
              <a:rPr lang="cs-CZ" b="1" dirty="0" smtClean="0"/>
              <a:t> </a:t>
            </a:r>
            <a:r>
              <a:rPr lang="cs-CZ" b="1" dirty="0" err="1" smtClean="0"/>
              <a:t>Aristopateira</a:t>
            </a:r>
            <a:endParaRPr lang="cs-CZ" b="1" dirty="0" smtClean="0"/>
          </a:p>
          <a:p>
            <a:pPr lvl="3"/>
            <a:r>
              <a:rPr lang="cs-CZ" i="1" dirty="0" smtClean="0"/>
              <a:t>pygmé </a:t>
            </a:r>
          </a:p>
          <a:p>
            <a:pPr lvl="3"/>
            <a:r>
              <a:rPr lang="cs-CZ" dirty="0" smtClean="0"/>
              <a:t>s </a:t>
            </a:r>
            <a:r>
              <a:rPr lang="cs-CZ" dirty="0" err="1" smtClean="0"/>
              <a:t>Dórieem</a:t>
            </a:r>
            <a:r>
              <a:rPr lang="cs-CZ" dirty="0" smtClean="0"/>
              <a:t> protidemokratické hnutí --- </a:t>
            </a:r>
            <a:r>
              <a:rPr lang="cs-CZ" b="1" dirty="0" err="1" smtClean="0"/>
              <a:t>Thúrioi</a:t>
            </a:r>
            <a:r>
              <a:rPr lang="cs-CZ" dirty="0" smtClean="0"/>
              <a:t> (x Athény)</a:t>
            </a:r>
          </a:p>
        </p:txBody>
      </p:sp>
    </p:spTree>
    <p:extLst>
      <p:ext uri="{BB962C8B-B14F-4D97-AF65-F5344CB8AC3E}">
        <p14:creationId xmlns:p14="http://schemas.microsoft.com/office/powerpoint/2010/main" val="1396181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076"/>
            <a:ext cx="8229600" cy="1143000"/>
          </a:xfrm>
        </p:spPr>
        <p:txBody>
          <a:bodyPr/>
          <a:lstStyle/>
          <a:p>
            <a:r>
              <a:rPr lang="cs-CZ" b="1" dirty="0" smtClean="0"/>
              <a:t>migrace </a:t>
            </a:r>
            <a:r>
              <a:rPr lang="cs-CZ" b="1" i="1" dirty="0" err="1" smtClean="0"/>
              <a:t>athlétai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err="1" smtClean="0"/>
              <a:t>Antipatros</a:t>
            </a:r>
            <a:r>
              <a:rPr lang="cs-CZ" b="1" dirty="0" smtClean="0"/>
              <a:t> z </a:t>
            </a:r>
            <a:r>
              <a:rPr lang="cs-CZ" b="1" dirty="0" err="1" smtClean="0"/>
              <a:t>Miléty</a:t>
            </a:r>
            <a:endParaRPr lang="cs-CZ" b="1" dirty="0" smtClean="0"/>
          </a:p>
          <a:p>
            <a:pPr lvl="1"/>
            <a:r>
              <a:rPr lang="cs-CZ" i="1" dirty="0" smtClean="0"/>
              <a:t>pygmé</a:t>
            </a:r>
            <a:r>
              <a:rPr lang="cs-CZ" dirty="0" smtClean="0"/>
              <a:t> dorostenců</a:t>
            </a:r>
          </a:p>
          <a:p>
            <a:pPr lvl="1"/>
            <a:r>
              <a:rPr lang="cs-CZ" dirty="0"/>
              <a:t>392 př. Kr./ 97. </a:t>
            </a:r>
            <a:r>
              <a:rPr lang="cs-CZ" dirty="0" smtClean="0"/>
              <a:t>OH</a:t>
            </a:r>
          </a:p>
          <a:p>
            <a:pPr lvl="1"/>
            <a:r>
              <a:rPr lang="cs-CZ" dirty="0" smtClean="0"/>
              <a:t>snaha uplatit otce </a:t>
            </a:r>
            <a:r>
              <a:rPr lang="cs-CZ" dirty="0" err="1" smtClean="0"/>
              <a:t>Kleinopatra</a:t>
            </a:r>
            <a:r>
              <a:rPr lang="cs-CZ" dirty="0" smtClean="0"/>
              <a:t> – Syrakusy (</a:t>
            </a:r>
            <a:r>
              <a:rPr lang="cs-CZ" b="1" dirty="0" err="1" smtClean="0"/>
              <a:t>Dionýsios</a:t>
            </a:r>
            <a:r>
              <a:rPr lang="cs-CZ" b="1" dirty="0" smtClean="0"/>
              <a:t> I.</a:t>
            </a:r>
            <a:r>
              <a:rPr lang="cs-CZ" dirty="0" smtClean="0"/>
              <a:t>) </a:t>
            </a:r>
          </a:p>
          <a:p>
            <a:pPr lvl="1"/>
            <a:r>
              <a:rPr lang="cs-CZ" dirty="0" err="1" smtClean="0"/>
              <a:t>Polykleitos</a:t>
            </a:r>
            <a:endParaRPr lang="cs-CZ" dirty="0" smtClean="0"/>
          </a:p>
          <a:p>
            <a:r>
              <a:rPr lang="cs-CZ" b="1" dirty="0" err="1"/>
              <a:t>Dikón</a:t>
            </a:r>
            <a:r>
              <a:rPr lang="cs-CZ" b="1" dirty="0"/>
              <a:t> z </a:t>
            </a:r>
            <a:r>
              <a:rPr lang="cs-CZ" b="1" dirty="0" err="1" smtClean="0"/>
              <a:t>Kaulónie</a:t>
            </a:r>
            <a:r>
              <a:rPr lang="cs-CZ" dirty="0" smtClean="0"/>
              <a:t>/ </a:t>
            </a:r>
            <a:r>
              <a:rPr lang="cs-CZ" b="1" dirty="0" err="1" smtClean="0"/>
              <a:t>Syrakúsy</a:t>
            </a:r>
            <a:r>
              <a:rPr lang="cs-CZ" dirty="0" smtClean="0"/>
              <a:t> </a:t>
            </a:r>
          </a:p>
          <a:p>
            <a:r>
              <a:rPr lang="cs-CZ" b="1" dirty="0" err="1" smtClean="0"/>
              <a:t>Dóreios</a:t>
            </a:r>
            <a:r>
              <a:rPr lang="cs-CZ" b="1" dirty="0" smtClean="0"/>
              <a:t> z Rhodu </a:t>
            </a:r>
            <a:r>
              <a:rPr lang="cs-CZ" dirty="0" smtClean="0"/>
              <a:t>–</a:t>
            </a:r>
            <a:r>
              <a:rPr lang="cs-CZ" b="1" dirty="0" smtClean="0"/>
              <a:t> </a:t>
            </a:r>
            <a:r>
              <a:rPr lang="cs-CZ" b="1" dirty="0" err="1" smtClean="0"/>
              <a:t>Thúrioi</a:t>
            </a:r>
            <a:r>
              <a:rPr lang="cs-CZ" b="1" dirty="0" smtClean="0"/>
              <a:t> </a:t>
            </a:r>
          </a:p>
          <a:p>
            <a:r>
              <a:rPr lang="cs-CZ" b="1" dirty="0" err="1" smtClean="0"/>
              <a:t>Sotades</a:t>
            </a:r>
            <a:r>
              <a:rPr lang="cs-CZ" b="1" dirty="0" smtClean="0"/>
              <a:t> z </a:t>
            </a:r>
            <a:r>
              <a:rPr lang="cs-CZ" b="1" dirty="0" err="1" smtClean="0"/>
              <a:t>Knósu</a:t>
            </a:r>
            <a:r>
              <a:rPr lang="cs-CZ" b="1" dirty="0" smtClean="0"/>
              <a:t> – </a:t>
            </a:r>
            <a:r>
              <a:rPr lang="cs-CZ" b="1" dirty="0" err="1" smtClean="0"/>
              <a:t>Efesu</a:t>
            </a:r>
            <a:endParaRPr lang="cs-CZ" b="1" dirty="0" smtClean="0"/>
          </a:p>
          <a:p>
            <a:pPr lvl="1"/>
            <a:r>
              <a:rPr lang="cs-CZ" dirty="0" smtClean="0"/>
              <a:t>2 vítězství prodal </a:t>
            </a:r>
            <a:r>
              <a:rPr lang="cs-CZ" dirty="0" err="1" smtClean="0"/>
              <a:t>Efesu</a:t>
            </a:r>
            <a:r>
              <a:rPr lang="cs-CZ" dirty="0" smtClean="0"/>
              <a:t> – vypovězen </a:t>
            </a:r>
          </a:p>
          <a:p>
            <a:r>
              <a:rPr lang="cs-CZ" b="1" dirty="0" err="1" smtClean="0"/>
              <a:t>Ergotelés</a:t>
            </a:r>
            <a:r>
              <a:rPr lang="cs-CZ" b="1" dirty="0" smtClean="0"/>
              <a:t> z </a:t>
            </a:r>
            <a:r>
              <a:rPr lang="cs-CZ" b="1" dirty="0" err="1" smtClean="0"/>
              <a:t>Knósu</a:t>
            </a:r>
            <a:r>
              <a:rPr lang="cs-CZ" b="1" dirty="0" smtClean="0"/>
              <a:t> – </a:t>
            </a:r>
            <a:r>
              <a:rPr lang="cs-CZ" b="1" dirty="0" err="1" smtClean="0"/>
              <a:t>Himéra</a:t>
            </a:r>
            <a:r>
              <a:rPr lang="cs-CZ" b="1" dirty="0" smtClean="0"/>
              <a:t> </a:t>
            </a:r>
            <a:r>
              <a:rPr lang="cs-CZ" dirty="0" smtClean="0"/>
              <a:t>(476 BC)</a:t>
            </a:r>
          </a:p>
          <a:p>
            <a:pPr lvl="1"/>
            <a:r>
              <a:rPr lang="cs-CZ" i="1" dirty="0" smtClean="0"/>
              <a:t>dolichos</a:t>
            </a:r>
            <a:r>
              <a:rPr lang="cs-CZ" dirty="0" smtClean="0"/>
              <a:t>, </a:t>
            </a:r>
            <a:r>
              <a:rPr lang="cs-CZ" i="1" dirty="0" smtClean="0"/>
              <a:t>diaulos, </a:t>
            </a:r>
            <a:r>
              <a:rPr lang="cs-CZ" dirty="0" smtClean="0"/>
              <a:t>2x </a:t>
            </a:r>
            <a:r>
              <a:rPr lang="cs-CZ" i="1" dirty="0" err="1" smtClean="0"/>
              <a:t>periodonikés</a:t>
            </a:r>
            <a:endParaRPr lang="cs-CZ" i="1" dirty="0" smtClean="0"/>
          </a:p>
          <a:p>
            <a:pPr lvl="1"/>
            <a:r>
              <a:rPr lang="cs-CZ" dirty="0"/>
              <a:t>p</a:t>
            </a:r>
            <a:r>
              <a:rPr lang="cs-CZ" dirty="0" smtClean="0"/>
              <a:t>ovstalec</a:t>
            </a:r>
          </a:p>
          <a:p>
            <a:pPr marL="0" indent="0" algn="ctr">
              <a:buNone/>
            </a:pPr>
            <a:r>
              <a:rPr lang="cs-CZ" sz="2800" i="1" dirty="0" smtClean="0"/>
              <a:t>„I kdyby vzpoura v rozvráceném městě</a:t>
            </a:r>
          </a:p>
          <a:p>
            <a:pPr marL="0" indent="0" algn="ctr">
              <a:buNone/>
            </a:pPr>
            <a:r>
              <a:rPr lang="cs-CZ" sz="2800" i="1" dirty="0" smtClean="0"/>
              <a:t>nebyla vzala tobě rodný </a:t>
            </a:r>
            <a:r>
              <a:rPr lang="cs-CZ" sz="2800" i="1" dirty="0" err="1" smtClean="0"/>
              <a:t>Knósos</a:t>
            </a:r>
            <a:r>
              <a:rPr lang="cs-CZ" sz="2800" i="1" dirty="0" smtClean="0"/>
              <a:t>. </a:t>
            </a:r>
          </a:p>
          <a:p>
            <a:pPr marL="0" indent="0" algn="ctr">
              <a:buNone/>
            </a:pPr>
            <a:r>
              <a:rPr lang="cs-CZ" sz="2800" i="1" dirty="0" smtClean="0"/>
              <a:t>Teď, </a:t>
            </a:r>
            <a:r>
              <a:rPr lang="cs-CZ" sz="2800" i="1" dirty="0" err="1" smtClean="0"/>
              <a:t>Ergotele</a:t>
            </a:r>
            <a:r>
              <a:rPr lang="cs-CZ" sz="2800" i="1" dirty="0" smtClean="0"/>
              <a:t>, hle, máš olympijský věnec, </a:t>
            </a:r>
          </a:p>
          <a:p>
            <a:pPr marL="0" indent="0" algn="ctr">
              <a:buNone/>
            </a:pPr>
            <a:r>
              <a:rPr lang="cs-CZ" sz="2800" i="1" dirty="0" smtClean="0"/>
              <a:t>dvě výhry z </a:t>
            </a:r>
            <a:r>
              <a:rPr lang="cs-CZ" sz="2800" i="1" dirty="0" err="1" smtClean="0"/>
              <a:t>Pýthu</a:t>
            </a:r>
            <a:r>
              <a:rPr lang="cs-CZ" sz="2800" i="1" dirty="0" smtClean="0"/>
              <a:t> a z isthmijských her!“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454517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Ženy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 smtClean="0"/>
              <a:t>Atalanté</a:t>
            </a:r>
            <a:endParaRPr lang="cs-CZ" b="1" dirty="0" smtClean="0"/>
          </a:p>
          <a:p>
            <a:r>
              <a:rPr lang="cs-CZ" b="1" dirty="0" err="1" smtClean="0"/>
              <a:t>Chlóris</a:t>
            </a:r>
            <a:r>
              <a:rPr lang="cs-CZ" dirty="0" smtClean="0"/>
              <a:t> (1 z Niobiných dcer)</a:t>
            </a:r>
          </a:p>
          <a:p>
            <a:r>
              <a:rPr lang="cs-CZ" b="1" dirty="0" smtClean="0"/>
              <a:t>Héra z </a:t>
            </a:r>
            <a:r>
              <a:rPr lang="cs-CZ" b="1" dirty="0" err="1" smtClean="0"/>
              <a:t>Gyaru</a:t>
            </a:r>
            <a:endParaRPr lang="cs-CZ" b="1" dirty="0" smtClean="0"/>
          </a:p>
          <a:p>
            <a:pPr marL="0" indent="0" algn="ctr">
              <a:buNone/>
            </a:pPr>
            <a:r>
              <a:rPr lang="cs-CZ" i="1" dirty="0" smtClean="0"/>
              <a:t>„</a:t>
            </a:r>
            <a:r>
              <a:rPr lang="cs-CZ" i="1" dirty="0"/>
              <a:t>Héru z </a:t>
            </a:r>
            <a:r>
              <a:rPr lang="cs-CZ" i="1" dirty="0" err="1"/>
              <a:t>Gyaru</a:t>
            </a:r>
            <a:r>
              <a:rPr lang="cs-CZ" i="1" dirty="0"/>
              <a:t>, tu běžkyni mrštnou,</a:t>
            </a:r>
          </a:p>
          <a:p>
            <a:pPr marL="0" indent="0" algn="ctr">
              <a:buNone/>
            </a:pPr>
            <a:r>
              <a:rPr lang="cs-CZ" i="1" dirty="0"/>
              <a:t>Jsem vyučila…“ </a:t>
            </a:r>
            <a:r>
              <a:rPr lang="cs-CZ" dirty="0"/>
              <a:t>(Sapfó) </a:t>
            </a:r>
          </a:p>
          <a:p>
            <a:r>
              <a:rPr lang="cs-CZ" b="1" dirty="0" err="1" smtClean="0"/>
              <a:t>Kyniska</a:t>
            </a:r>
            <a:r>
              <a:rPr lang="cs-CZ" b="1" dirty="0" smtClean="0"/>
              <a:t> ze Sparty</a:t>
            </a:r>
          </a:p>
          <a:p>
            <a:r>
              <a:rPr lang="cs-CZ" b="1" dirty="0" err="1" smtClean="0"/>
              <a:t>Euryleónis</a:t>
            </a:r>
            <a:r>
              <a:rPr lang="cs-CZ" b="1" dirty="0" smtClean="0"/>
              <a:t> ze Sparty</a:t>
            </a:r>
          </a:p>
          <a:p>
            <a:pPr lvl="1"/>
            <a:r>
              <a:rPr lang="cs-CZ" i="1" dirty="0" smtClean="0"/>
              <a:t>Hippodrom </a:t>
            </a:r>
            <a:r>
              <a:rPr lang="cs-CZ" dirty="0" smtClean="0"/>
              <a:t>– dvojspřeží koní </a:t>
            </a:r>
          </a:p>
          <a:p>
            <a:pPr lvl="1"/>
            <a:r>
              <a:rPr lang="cs-CZ" dirty="0"/>
              <a:t>368 př. Kr./ 103. </a:t>
            </a:r>
            <a:r>
              <a:rPr lang="cs-CZ" dirty="0" smtClean="0"/>
              <a:t>OH </a:t>
            </a:r>
          </a:p>
          <a:p>
            <a:r>
              <a:rPr lang="cs-CZ" b="1" dirty="0" err="1" smtClean="0"/>
              <a:t>Belistiché</a:t>
            </a:r>
            <a:endParaRPr lang="cs-CZ" b="1" dirty="0" smtClean="0"/>
          </a:p>
          <a:p>
            <a:pPr lvl="1"/>
            <a:r>
              <a:rPr lang="cs-CZ" dirty="0"/>
              <a:t>264 př. Kr./ 129. OH</a:t>
            </a:r>
            <a:endParaRPr lang="cs-CZ" b="1" dirty="0" smtClean="0"/>
          </a:p>
          <a:p>
            <a:pPr lvl="1"/>
            <a:r>
              <a:rPr lang="cs-CZ" dirty="0" smtClean="0"/>
              <a:t>dvojspřeží hříbat</a:t>
            </a:r>
          </a:p>
          <a:p>
            <a:pPr lvl="1"/>
            <a:r>
              <a:rPr lang="cs-CZ" dirty="0" smtClean="0"/>
              <a:t>milenka Ptolemaia II. </a:t>
            </a:r>
            <a:r>
              <a:rPr lang="cs-CZ" dirty="0" err="1" smtClean="0"/>
              <a:t>Filadelfa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53826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Kyniska</a:t>
            </a:r>
            <a:r>
              <a:rPr lang="cs-CZ" b="1" dirty="0" smtClean="0"/>
              <a:t> ze Sparty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Kyniska</a:t>
            </a:r>
            <a:r>
              <a:rPr lang="cs-CZ" dirty="0" smtClean="0"/>
              <a:t> </a:t>
            </a:r>
            <a:r>
              <a:rPr lang="cs-CZ" dirty="0"/>
              <a:t>(„Štěně“, „Fenka“)</a:t>
            </a:r>
          </a:p>
          <a:p>
            <a:r>
              <a:rPr lang="cs-CZ" b="1" dirty="0" smtClean="0"/>
              <a:t>podstavec</a:t>
            </a:r>
            <a:r>
              <a:rPr lang="cs-CZ" dirty="0" smtClean="0"/>
              <a:t> sochy:</a:t>
            </a:r>
          </a:p>
          <a:p>
            <a:pPr marL="0" indent="0" algn="ctr">
              <a:buNone/>
            </a:pPr>
            <a:r>
              <a:rPr lang="cs-CZ" i="1" dirty="0" smtClean="0"/>
              <a:t>„Králové </a:t>
            </a:r>
            <a:r>
              <a:rPr lang="cs-CZ" i="1" dirty="0"/>
              <a:t>slavné Sparty jsou otcové moji a bratři.</a:t>
            </a:r>
            <a:endParaRPr lang="cs-CZ" dirty="0"/>
          </a:p>
          <a:p>
            <a:pPr marL="0" indent="0" algn="ctr">
              <a:buNone/>
            </a:pPr>
            <a:r>
              <a:rPr lang="cs-CZ" i="1" dirty="0" err="1"/>
              <a:t>Kyniska</a:t>
            </a:r>
            <a:r>
              <a:rPr lang="cs-CZ" i="1" dirty="0"/>
              <a:t>, vítězná vozem a rychlými nohami ořů, </a:t>
            </a:r>
            <a:endParaRPr lang="cs-CZ" dirty="0"/>
          </a:p>
          <a:p>
            <a:pPr marL="0" indent="0" algn="ctr">
              <a:buNone/>
            </a:pPr>
            <a:r>
              <a:rPr lang="cs-CZ" i="1" dirty="0"/>
              <a:t>postavit dala tu sochu. Mně jediné – mohu to říci – </a:t>
            </a:r>
            <a:endParaRPr lang="cs-CZ" dirty="0"/>
          </a:p>
          <a:p>
            <a:pPr marL="0" indent="0" algn="ctr">
              <a:buNone/>
            </a:pPr>
            <a:r>
              <a:rPr lang="cs-CZ" i="1" dirty="0"/>
              <a:t>ze všech helénských žen takový věnec byl přán.</a:t>
            </a:r>
            <a:endParaRPr lang="cs-CZ" dirty="0"/>
          </a:p>
          <a:p>
            <a:pPr marL="0" indent="0" algn="ctr">
              <a:buNone/>
            </a:pPr>
            <a:r>
              <a:rPr lang="cs-CZ" i="1" dirty="0" err="1"/>
              <a:t>Apelleás</a:t>
            </a:r>
            <a:r>
              <a:rPr lang="cs-CZ" i="1" dirty="0"/>
              <a:t>, syn </a:t>
            </a:r>
            <a:r>
              <a:rPr lang="cs-CZ" i="1" dirty="0" err="1"/>
              <a:t>Kallikleův</a:t>
            </a:r>
            <a:r>
              <a:rPr lang="cs-CZ" i="1" dirty="0"/>
              <a:t>, ji vytvořil“</a:t>
            </a:r>
            <a:r>
              <a:rPr lang="cs-CZ" dirty="0"/>
              <a:t> (</a:t>
            </a:r>
            <a:r>
              <a:rPr lang="cs-CZ" i="1" dirty="0"/>
              <a:t>Nejstarší řecká lyrika</a:t>
            </a:r>
            <a:r>
              <a:rPr lang="cs-CZ" dirty="0"/>
              <a:t>, 1981, 363)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38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Oibotás</a:t>
            </a:r>
            <a:r>
              <a:rPr lang="cs-CZ" b="1" dirty="0" smtClean="0"/>
              <a:t> z </a:t>
            </a:r>
            <a:r>
              <a:rPr lang="cs-CZ" b="1" dirty="0" err="1" smtClean="0"/>
              <a:t>Paleie</a:t>
            </a:r>
            <a:r>
              <a:rPr lang="cs-CZ" b="1" dirty="0" smtClean="0"/>
              <a:t>/ </a:t>
            </a:r>
            <a:r>
              <a:rPr lang="cs-CZ" b="1" dirty="0" err="1" smtClean="0"/>
              <a:t>Dymé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756 BC/ 6. OH</a:t>
            </a:r>
          </a:p>
          <a:p>
            <a:r>
              <a:rPr lang="cs-CZ" b="1" dirty="0" err="1" smtClean="0"/>
              <a:t>achájský</a:t>
            </a:r>
            <a:r>
              <a:rPr lang="cs-CZ" dirty="0" smtClean="0"/>
              <a:t> běžec (</a:t>
            </a:r>
            <a:r>
              <a:rPr lang="cs-CZ" i="1" dirty="0" smtClean="0"/>
              <a:t>dromos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nedocenění – </a:t>
            </a:r>
            <a:r>
              <a:rPr lang="cs-CZ" b="1" dirty="0" smtClean="0"/>
              <a:t>kletba</a:t>
            </a:r>
            <a:r>
              <a:rPr lang="cs-CZ" dirty="0" smtClean="0"/>
              <a:t> – Delfy </a:t>
            </a:r>
          </a:p>
          <a:p>
            <a:pPr marL="0" indent="0" algn="ctr">
              <a:buNone/>
            </a:pPr>
            <a:r>
              <a:rPr lang="cs-CZ" i="1" dirty="0"/>
              <a:t>„</a:t>
            </a:r>
            <a:r>
              <a:rPr lang="cs-CZ" i="1" dirty="0" err="1"/>
              <a:t>Oibótas</a:t>
            </a:r>
            <a:r>
              <a:rPr lang="cs-CZ" i="1" dirty="0"/>
              <a:t>, </a:t>
            </a:r>
            <a:r>
              <a:rPr lang="cs-CZ" i="1" dirty="0" err="1"/>
              <a:t>Oiniův</a:t>
            </a:r>
            <a:r>
              <a:rPr lang="cs-CZ" i="1" dirty="0"/>
              <a:t> syn, rychlý běh vyhrál Achájů</a:t>
            </a:r>
          </a:p>
          <a:p>
            <a:pPr marL="0" indent="0" algn="ctr">
              <a:buNone/>
            </a:pPr>
            <a:r>
              <a:rPr lang="cs-CZ" i="1" dirty="0"/>
              <a:t>vlast tím i </a:t>
            </a:r>
            <a:r>
              <a:rPr lang="cs-CZ" i="1" dirty="0" err="1"/>
              <a:t>Paleiu</a:t>
            </a:r>
            <a:r>
              <a:rPr lang="cs-CZ" i="1" dirty="0"/>
              <a:t> proslavil.“</a:t>
            </a:r>
          </a:p>
          <a:p>
            <a:r>
              <a:rPr lang="cs-CZ" b="1" dirty="0" smtClean="0"/>
              <a:t>oběť</a:t>
            </a:r>
            <a:r>
              <a:rPr lang="cs-CZ" dirty="0" smtClean="0"/>
              <a:t> </a:t>
            </a:r>
            <a:r>
              <a:rPr lang="cs-CZ" dirty="0" err="1" smtClean="0"/>
              <a:t>Oibótovi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5398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Orsippos</a:t>
            </a:r>
            <a:r>
              <a:rPr lang="cs-CZ" b="1" dirty="0" smtClean="0"/>
              <a:t>/ </a:t>
            </a:r>
            <a:r>
              <a:rPr lang="cs-CZ" b="1" dirty="0" err="1" smtClean="0"/>
              <a:t>Orhippos</a:t>
            </a:r>
            <a:r>
              <a:rPr lang="cs-CZ" b="1" dirty="0" smtClean="0"/>
              <a:t> z </a:t>
            </a:r>
            <a:r>
              <a:rPr lang="cs-CZ" b="1" dirty="0" err="1" smtClean="0"/>
              <a:t>Megary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92514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720 BC/ 15. OH</a:t>
            </a:r>
          </a:p>
          <a:p>
            <a:r>
              <a:rPr lang="cs-CZ" i="1" dirty="0" smtClean="0"/>
              <a:t>dromos</a:t>
            </a:r>
          </a:p>
          <a:p>
            <a:r>
              <a:rPr lang="cs-CZ" b="1" dirty="0" smtClean="0"/>
              <a:t>nahota</a:t>
            </a:r>
            <a:r>
              <a:rPr lang="cs-CZ" dirty="0" smtClean="0"/>
              <a:t> – </a:t>
            </a:r>
            <a:r>
              <a:rPr lang="cs-CZ" b="1" dirty="0" err="1" smtClean="0"/>
              <a:t>Akanthos</a:t>
            </a:r>
            <a:r>
              <a:rPr lang="cs-CZ" dirty="0" smtClean="0"/>
              <a:t> (</a:t>
            </a:r>
            <a:r>
              <a:rPr lang="cs-CZ" i="1" dirty="0" smtClean="0"/>
              <a:t>dolichos</a:t>
            </a:r>
            <a:r>
              <a:rPr lang="cs-CZ" dirty="0" smtClean="0"/>
              <a:t>, 1. Sparťan na OH)</a:t>
            </a:r>
          </a:p>
          <a:p>
            <a:r>
              <a:rPr lang="cs-CZ" i="1" dirty="0" err="1" smtClean="0"/>
              <a:t>stratégos</a:t>
            </a:r>
            <a:r>
              <a:rPr lang="cs-CZ" dirty="0" smtClean="0"/>
              <a:t> (</a:t>
            </a:r>
            <a:r>
              <a:rPr lang="cs-CZ" b="1" dirty="0" err="1" smtClean="0"/>
              <a:t>Korinth</a:t>
            </a:r>
            <a:r>
              <a:rPr lang="cs-CZ" dirty="0" smtClean="0"/>
              <a:t>)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i="1" dirty="0" smtClean="0"/>
              <a:t>„Mužnému </a:t>
            </a:r>
            <a:r>
              <a:rPr lang="cs-CZ" i="1" dirty="0" err="1" smtClean="0"/>
              <a:t>Orhippu</a:t>
            </a:r>
            <a:r>
              <a:rPr lang="cs-CZ" i="1" dirty="0" smtClean="0"/>
              <a:t> </a:t>
            </a:r>
            <a:r>
              <a:rPr lang="cs-CZ" i="1" dirty="0" err="1" smtClean="0"/>
              <a:t>Megarští</a:t>
            </a:r>
            <a:r>
              <a:rPr lang="cs-CZ" i="1" dirty="0" smtClean="0"/>
              <a:t> zřídili významný </a:t>
            </a:r>
          </a:p>
          <a:p>
            <a:pPr marL="0" indent="0" algn="ctr">
              <a:buNone/>
            </a:pPr>
            <a:r>
              <a:rPr lang="cs-CZ" i="1" dirty="0" smtClean="0"/>
              <a:t>památník, poslušni </a:t>
            </a:r>
            <a:r>
              <a:rPr lang="cs-CZ" i="1" dirty="0" err="1" smtClean="0"/>
              <a:t>delfické</a:t>
            </a:r>
            <a:r>
              <a:rPr lang="cs-CZ" i="1" dirty="0" smtClean="0"/>
              <a:t> věštby. </a:t>
            </a:r>
          </a:p>
          <a:p>
            <a:pPr marL="0" indent="0" algn="ctr">
              <a:buNone/>
            </a:pPr>
            <a:r>
              <a:rPr lang="cs-CZ" i="1" dirty="0" smtClean="0"/>
              <a:t>Svobodné otčině rozšířil hranice,</a:t>
            </a:r>
          </a:p>
          <a:p>
            <a:pPr marL="0" indent="0" algn="ctr">
              <a:buNone/>
            </a:pPr>
            <a:r>
              <a:rPr lang="cs-CZ" i="1" dirty="0" smtClean="0"/>
              <a:t>významně omeziv území nepřátel.</a:t>
            </a:r>
          </a:p>
          <a:p>
            <a:pPr marL="0" indent="0" algn="ctr">
              <a:buNone/>
            </a:pPr>
            <a:r>
              <a:rPr lang="cs-CZ" i="1" dirty="0" smtClean="0"/>
              <a:t>Byl mezi Helény poprvé ověnčen v Olympii</a:t>
            </a:r>
          </a:p>
          <a:p>
            <a:pPr marL="0" indent="0" algn="ctr">
              <a:buNone/>
            </a:pPr>
            <a:r>
              <a:rPr lang="cs-CZ" i="1" dirty="0" smtClean="0"/>
              <a:t>nahý, když předtím nosili zástěrku v běhu.“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47429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Fanás</a:t>
            </a:r>
            <a:r>
              <a:rPr lang="cs-CZ" b="1" dirty="0" smtClean="0"/>
              <a:t> z </a:t>
            </a:r>
            <a:r>
              <a:rPr lang="cs-CZ" b="1" dirty="0" err="1" smtClean="0"/>
              <a:t>Messénie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684 či 676 BC/ 24. či 26. OH</a:t>
            </a:r>
          </a:p>
          <a:p>
            <a:r>
              <a:rPr lang="cs-CZ" b="1" i="1" dirty="0" smtClean="0"/>
              <a:t>dolichos</a:t>
            </a:r>
          </a:p>
          <a:p>
            <a:r>
              <a:rPr lang="cs-CZ" b="1" dirty="0"/>
              <a:t>e</a:t>
            </a:r>
            <a:r>
              <a:rPr lang="cs-CZ" b="1" dirty="0" smtClean="0"/>
              <a:t>migrant</a:t>
            </a:r>
            <a:r>
              <a:rPr lang="cs-CZ" dirty="0" smtClean="0"/>
              <a:t>/ nedotčené území??</a:t>
            </a:r>
          </a:p>
          <a:p>
            <a:r>
              <a:rPr lang="cs-CZ" b="1" dirty="0" smtClean="0"/>
              <a:t>boje</a:t>
            </a:r>
            <a:r>
              <a:rPr lang="cs-CZ" dirty="0" smtClean="0"/>
              <a:t> se Spartou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79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Chionis</a:t>
            </a:r>
            <a:r>
              <a:rPr lang="cs-CZ" b="1" dirty="0" smtClean="0"/>
              <a:t> ze Sparty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18457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poprvé na 28. OH</a:t>
            </a:r>
          </a:p>
          <a:p>
            <a:pPr lvl="0"/>
            <a:r>
              <a:rPr lang="cs-CZ" i="1" dirty="0" smtClean="0"/>
              <a:t>dromos</a:t>
            </a:r>
            <a:r>
              <a:rPr lang="cs-CZ" dirty="0" smtClean="0"/>
              <a:t> (4 OH), </a:t>
            </a:r>
            <a:r>
              <a:rPr lang="cs-CZ" i="1" dirty="0" smtClean="0"/>
              <a:t>diaulos</a:t>
            </a:r>
            <a:r>
              <a:rPr lang="cs-CZ" dirty="0" smtClean="0"/>
              <a:t> (3 poslední OH)</a:t>
            </a:r>
          </a:p>
          <a:p>
            <a:pPr lvl="0"/>
            <a:r>
              <a:rPr lang="cs-CZ" dirty="0" smtClean="0"/>
              <a:t>asi i </a:t>
            </a:r>
            <a:r>
              <a:rPr lang="cs-CZ" i="1" dirty="0" smtClean="0"/>
              <a:t>pentathlon</a:t>
            </a:r>
          </a:p>
          <a:p>
            <a:pPr marL="0" lvl="0" indent="0">
              <a:buNone/>
            </a:pPr>
            <a:endParaRPr lang="cs-CZ" sz="1300" i="1" dirty="0"/>
          </a:p>
          <a:p>
            <a:pPr marL="0" indent="0" algn="ctr">
              <a:buNone/>
            </a:pPr>
            <a:r>
              <a:rPr lang="cs-CZ" i="1" dirty="0"/>
              <a:t>„</a:t>
            </a:r>
            <a:r>
              <a:rPr lang="cs-CZ" i="1" dirty="0" err="1"/>
              <a:t>Chionis</a:t>
            </a:r>
            <a:r>
              <a:rPr lang="cs-CZ" i="1" dirty="0"/>
              <a:t> ze Sparty zvítězil v běhu na jeden stadión, dovedl také skočit do dálky dvaapadesát stop.“ </a:t>
            </a:r>
            <a:endParaRPr lang="cs-CZ" i="1" dirty="0" smtClean="0"/>
          </a:p>
          <a:p>
            <a:pPr marL="0" indent="0" algn="ctr">
              <a:buNone/>
            </a:pPr>
            <a:endParaRPr lang="cs-CZ" sz="1100" dirty="0"/>
          </a:p>
          <a:p>
            <a:pPr lvl="1"/>
            <a:r>
              <a:rPr lang="cs-CZ" dirty="0" smtClean="0"/>
              <a:t>1 OS = </a:t>
            </a:r>
            <a:r>
              <a:rPr lang="cs-CZ" dirty="0"/>
              <a:t>32, 04 </a:t>
            </a:r>
            <a:r>
              <a:rPr lang="cs-CZ" dirty="0" smtClean="0"/>
              <a:t>cm, </a:t>
            </a:r>
            <a:r>
              <a:rPr lang="cs-CZ" dirty="0"/>
              <a:t>52 stop = 16,60 cm. </a:t>
            </a:r>
          </a:p>
          <a:p>
            <a:pPr lvl="1"/>
            <a:r>
              <a:rPr lang="cs-CZ" dirty="0" smtClean="0"/>
              <a:t>Rekord</a:t>
            </a:r>
          </a:p>
          <a:p>
            <a:pPr marL="457200" lvl="1" indent="0">
              <a:buNone/>
            </a:pPr>
            <a:endParaRPr lang="cs-CZ" dirty="0"/>
          </a:p>
          <a:p>
            <a:pPr lvl="0"/>
            <a:r>
              <a:rPr lang="cs-CZ" dirty="0" smtClean="0"/>
              <a:t>dobývání </a:t>
            </a:r>
            <a:r>
              <a:rPr lang="cs-CZ" dirty="0"/>
              <a:t>severoafrického </a:t>
            </a:r>
            <a:r>
              <a:rPr lang="cs-CZ" dirty="0" smtClean="0"/>
              <a:t>pobřeží</a:t>
            </a:r>
          </a:p>
          <a:p>
            <a:pPr lvl="0"/>
            <a:r>
              <a:rPr lang="cs-CZ" dirty="0" smtClean="0"/>
              <a:t>zakládání </a:t>
            </a:r>
            <a:r>
              <a:rPr lang="cs-CZ" dirty="0"/>
              <a:t>dórské kolonie </a:t>
            </a:r>
            <a:r>
              <a:rPr lang="cs-CZ" dirty="0" err="1"/>
              <a:t>Kyrény</a:t>
            </a:r>
            <a:endParaRPr lang="cs-CZ" dirty="0"/>
          </a:p>
          <a:p>
            <a:pPr lvl="0"/>
            <a:r>
              <a:rPr lang="cs-CZ" dirty="0" smtClean="0"/>
              <a:t>socha (po 200 letech </a:t>
            </a:r>
            <a:r>
              <a:rPr lang="cs-CZ" dirty="0" err="1" smtClean="0"/>
              <a:t>Myrón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442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Astylos</a:t>
            </a:r>
            <a:r>
              <a:rPr lang="cs-CZ" b="1" dirty="0" smtClean="0"/>
              <a:t> z </a:t>
            </a:r>
            <a:r>
              <a:rPr lang="cs-CZ" b="1" dirty="0" err="1" smtClean="0"/>
              <a:t>Krotónu</a:t>
            </a:r>
            <a:r>
              <a:rPr lang="cs-CZ" b="1" dirty="0" smtClean="0"/>
              <a:t> – </a:t>
            </a:r>
            <a:r>
              <a:rPr lang="cs-CZ" b="1" dirty="0" err="1" smtClean="0"/>
              <a:t>Syrakús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488 </a:t>
            </a:r>
            <a:r>
              <a:rPr lang="cs-CZ" dirty="0"/>
              <a:t>př. </a:t>
            </a:r>
            <a:r>
              <a:rPr lang="cs-CZ" dirty="0" smtClean="0"/>
              <a:t>Kr./ </a:t>
            </a:r>
            <a:r>
              <a:rPr lang="cs-CZ" dirty="0"/>
              <a:t>73. </a:t>
            </a:r>
            <a:r>
              <a:rPr lang="cs-CZ" dirty="0" smtClean="0"/>
              <a:t>OH</a:t>
            </a:r>
          </a:p>
          <a:p>
            <a:r>
              <a:rPr lang="cs-CZ" b="1" dirty="0" smtClean="0"/>
              <a:t>3x</a:t>
            </a:r>
            <a:r>
              <a:rPr lang="cs-CZ" i="1" dirty="0" smtClean="0"/>
              <a:t> </a:t>
            </a:r>
            <a:r>
              <a:rPr lang="cs-CZ" i="1" dirty="0" err="1" smtClean="0"/>
              <a:t>δρόμος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i="1" dirty="0" err="1"/>
              <a:t>δί</a:t>
            </a:r>
            <a:r>
              <a:rPr lang="cs-CZ" i="1" dirty="0"/>
              <a:t>αυλος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75</a:t>
            </a:r>
            <a:r>
              <a:rPr lang="cs-CZ" dirty="0"/>
              <a:t>. </a:t>
            </a:r>
            <a:r>
              <a:rPr lang="cs-CZ" dirty="0" smtClean="0"/>
              <a:t>OH </a:t>
            </a:r>
            <a:r>
              <a:rPr lang="cs-CZ" b="1" i="1" dirty="0" smtClean="0"/>
              <a:t>ὁπ</a:t>
            </a:r>
            <a:r>
              <a:rPr lang="cs-CZ" b="1" i="1" dirty="0" err="1" smtClean="0"/>
              <a:t>λείτης</a:t>
            </a:r>
            <a:r>
              <a:rPr lang="cs-CZ" dirty="0"/>
              <a:t> </a:t>
            </a:r>
            <a:r>
              <a:rPr lang="cs-CZ" dirty="0" smtClean="0"/>
              <a:t>?? (PO) – triastés ??</a:t>
            </a:r>
            <a:endParaRPr lang="cs-CZ" dirty="0"/>
          </a:p>
          <a:p>
            <a:r>
              <a:rPr lang="cs-CZ" dirty="0"/>
              <a:t>o</a:t>
            </a:r>
            <a:r>
              <a:rPr lang="cs-CZ" dirty="0" smtClean="0"/>
              <a:t>d 74. OH </a:t>
            </a:r>
            <a:r>
              <a:rPr lang="cs-CZ" b="1" dirty="0" err="1" smtClean="0"/>
              <a:t>Syrakúsy</a:t>
            </a:r>
            <a:r>
              <a:rPr lang="cs-CZ" dirty="0" smtClean="0"/>
              <a:t>/ </a:t>
            </a:r>
            <a:r>
              <a:rPr lang="cs-CZ" dirty="0" err="1" smtClean="0"/>
              <a:t>Gela</a:t>
            </a:r>
            <a:r>
              <a:rPr lang="cs-CZ" dirty="0" smtClean="0"/>
              <a:t> (tyran </a:t>
            </a:r>
            <a:r>
              <a:rPr lang="cs-CZ" b="1" dirty="0" err="1" smtClean="0"/>
              <a:t>G</a:t>
            </a:r>
            <a:r>
              <a:rPr lang="cs-CZ" b="1" dirty="0" err="1"/>
              <a:t>elon</a:t>
            </a:r>
            <a:r>
              <a:rPr lang="cs-CZ" dirty="0"/>
              <a:t>)</a:t>
            </a:r>
            <a:endParaRPr lang="cs-CZ" b="1" dirty="0" smtClean="0"/>
          </a:p>
          <a:p>
            <a:r>
              <a:rPr lang="cs-CZ" b="1" dirty="0"/>
              <a:t>p</a:t>
            </a:r>
            <a:r>
              <a:rPr lang="cs-CZ" b="1" dirty="0" smtClean="0"/>
              <a:t>obouření</a:t>
            </a:r>
            <a:r>
              <a:rPr lang="cs-CZ" dirty="0" smtClean="0"/>
              <a:t> – socha, dům</a:t>
            </a:r>
          </a:p>
          <a:p>
            <a:r>
              <a:rPr lang="cs-CZ" dirty="0" err="1" smtClean="0"/>
              <a:t>Pythagorás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053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1600</Words>
  <Application>Microsoft Office PowerPoint</Application>
  <PresentationFormat>Předvádění na obrazovce (4:3)</PresentationFormat>
  <Paragraphs>387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Motiv sady Office</vt:lpstr>
      <vt:lpstr>Slavní athlétai</vt:lpstr>
      <vt:lpstr>Běžci</vt:lpstr>
      <vt:lpstr>Koroibos z Élidy</vt:lpstr>
      <vt:lpstr>Polychares z Messénie</vt:lpstr>
      <vt:lpstr>Oibotás z Paleie/ Dymé</vt:lpstr>
      <vt:lpstr>Orsippos/ Orhippos z Megary</vt:lpstr>
      <vt:lpstr>Fanás z Messénie</vt:lpstr>
      <vt:lpstr>Chionis ze Sparty</vt:lpstr>
      <vt:lpstr>Astylos z Krotónu – Syrakús </vt:lpstr>
      <vt:lpstr>Kylón z Athén</vt:lpstr>
      <vt:lpstr>Fanas z Pellény</vt:lpstr>
      <vt:lpstr>Ladas ze Sparty</vt:lpstr>
      <vt:lpstr>Prezentace aplikace PowerPoint</vt:lpstr>
      <vt:lpstr>Filippides (Feidippides)</vt:lpstr>
      <vt:lpstr>Damiskos z Messénie</vt:lpstr>
      <vt:lpstr>pentathlon</vt:lpstr>
      <vt:lpstr>Eurybatés z Argu</vt:lpstr>
      <vt:lpstr>Xenofóntos z Korintu </vt:lpstr>
      <vt:lpstr>Fayllos z Krotónu</vt:lpstr>
      <vt:lpstr>Stomios z Eleje</vt:lpstr>
      <vt:lpstr>Prezentace aplikace PowerPoint</vt:lpstr>
      <vt:lpstr>Pygmé</vt:lpstr>
      <vt:lpstr>Prezentace aplikace PowerPoint</vt:lpstr>
      <vt:lpstr>Tísandros z Naxu</vt:lpstr>
      <vt:lpstr>Glaukos z Karystu</vt:lpstr>
      <vt:lpstr>Euthýmos z Loker </vt:lpstr>
      <vt:lpstr>Satyros z Élidy </vt:lpstr>
      <vt:lpstr>Dióxippos/Dexippos z Athén </vt:lpstr>
      <vt:lpstr>Palé</vt:lpstr>
      <vt:lpstr>Hipposthenes a Hetoimokles ze Sparty</vt:lpstr>
      <vt:lpstr>Milón z Krotónu</vt:lpstr>
      <vt:lpstr>Prezentace aplikace PowerPoint</vt:lpstr>
      <vt:lpstr>Prezentace aplikace PowerPoint</vt:lpstr>
      <vt:lpstr>Pankration</vt:lpstr>
      <vt:lpstr>Lygdamis ze Syrakús</vt:lpstr>
      <vt:lpstr>Frynón z Athén</vt:lpstr>
      <vt:lpstr>Arrhachión z Figalie</vt:lpstr>
      <vt:lpstr>Prezentace aplikace PowerPoint</vt:lpstr>
      <vt:lpstr>Tímasitheos z Delf (Krotónu?)</vt:lpstr>
      <vt:lpstr>Theágenes z Thasu</vt:lpstr>
      <vt:lpstr>Púlydamas ze Skottúsy </vt:lpstr>
      <vt:lpstr>Promachos z Pellény</vt:lpstr>
      <vt:lpstr>Sóstratos ze Sikyónu</vt:lpstr>
      <vt:lpstr>Diagorovci z Rhodu</vt:lpstr>
      <vt:lpstr>migrace athlétai</vt:lpstr>
      <vt:lpstr>Ženy</vt:lpstr>
      <vt:lpstr>Kyniska ze Sparty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Kouřil</dc:creator>
  <cp:lastModifiedBy>Jiří Kouřil</cp:lastModifiedBy>
  <cp:revision>60</cp:revision>
  <dcterms:created xsi:type="dcterms:W3CDTF">2015-11-02T20:41:07Z</dcterms:created>
  <dcterms:modified xsi:type="dcterms:W3CDTF">2015-12-03T07:05:46Z</dcterms:modified>
</cp:coreProperties>
</file>