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a.edu/5242343/The_Olympic_Victor_List_of_Eusebius_Background_Text_and_Translationt" TargetMode="External"/><Relationship Id="rId2" Type="http://schemas.openxmlformats.org/officeDocument/2006/relationships/hyperlink" Target="http://dare.uva.nl/document/2/14478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!Aktuální\Antický sport a má výuka dějin starověkého sportu\Antický sport\rigo - obr\j\zamarovsky1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6264696" cy="590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60731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DSBcB020: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Dějiny starověkého „sportu“ I (Řecko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)</a:t>
            </a:r>
            <a:endParaRPr lang="cs-CZ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6632"/>
            <a:ext cx="8784976" cy="6624736"/>
          </a:xfrm>
        </p:spPr>
        <p:txBody>
          <a:bodyPr>
            <a:noAutofit/>
          </a:bodyPr>
          <a:lstStyle/>
          <a:p>
            <a:r>
              <a:rPr lang="cs-CZ" sz="2600" dirty="0"/>
              <a:t>PhDr. Jiří Kouřil</a:t>
            </a:r>
          </a:p>
          <a:p>
            <a:pPr lvl="1"/>
            <a:r>
              <a:rPr lang="cs-CZ" sz="2600" dirty="0"/>
              <a:t>213777@mail.muni.cz</a:t>
            </a:r>
          </a:p>
          <a:p>
            <a:r>
              <a:rPr lang="cs-CZ" sz="2600" dirty="0" smtClean="0"/>
              <a:t>úterý 17:30 – 19:05</a:t>
            </a:r>
          </a:p>
          <a:p>
            <a:r>
              <a:rPr lang="cs-CZ" sz="2600" dirty="0" smtClean="0"/>
              <a:t>místnost A21</a:t>
            </a:r>
          </a:p>
          <a:p>
            <a:r>
              <a:rPr lang="cs-CZ" sz="2600" dirty="0" smtClean="0"/>
              <a:t>ukončení: zápočet</a:t>
            </a:r>
          </a:p>
          <a:p>
            <a:pPr lvl="1"/>
            <a:r>
              <a:rPr lang="cs-CZ" sz="2600" dirty="0" smtClean="0"/>
              <a:t>test či rozprava</a:t>
            </a:r>
          </a:p>
          <a:p>
            <a:r>
              <a:rPr lang="cs-CZ" sz="2600" dirty="0" smtClean="0"/>
              <a:t>výuka – přednášky, diskuze, rekonstrukce, soutěž</a:t>
            </a:r>
          </a:p>
          <a:p>
            <a:r>
              <a:rPr lang="cs-CZ" sz="2600" dirty="0" smtClean="0"/>
              <a:t>Dějiny </a:t>
            </a:r>
            <a:r>
              <a:rPr lang="cs-CZ" sz="2600" dirty="0"/>
              <a:t>starověkého „sportu“ </a:t>
            </a:r>
            <a:r>
              <a:rPr lang="cs-CZ" sz="2600" dirty="0" smtClean="0"/>
              <a:t>II </a:t>
            </a:r>
            <a:r>
              <a:rPr lang="cs-CZ" sz="2600" dirty="0"/>
              <a:t>(</a:t>
            </a:r>
            <a:r>
              <a:rPr lang="cs-CZ" sz="2600" dirty="0" smtClean="0"/>
              <a:t>Řím)</a:t>
            </a:r>
          </a:p>
          <a:p>
            <a:pPr lvl="1"/>
            <a:r>
              <a:rPr lang="cs-CZ" sz="2600" dirty="0" smtClean="0"/>
              <a:t>helénismus</a:t>
            </a:r>
          </a:p>
          <a:p>
            <a:pPr lvl="1"/>
            <a:r>
              <a:rPr lang="cs-CZ" sz="2600" dirty="0"/>
              <a:t>Germáni, …</a:t>
            </a:r>
          </a:p>
          <a:p>
            <a:pPr lvl="1"/>
            <a:r>
              <a:rPr lang="cs-CZ" sz="2600" dirty="0" smtClean="0"/>
              <a:t>Etruskové</a:t>
            </a:r>
            <a:endParaRPr lang="cs-CZ" sz="2600" dirty="0"/>
          </a:p>
          <a:p>
            <a:pPr lvl="1"/>
            <a:r>
              <a:rPr lang="cs-CZ" sz="2600" dirty="0" smtClean="0"/>
              <a:t>Řím </a:t>
            </a:r>
            <a:endParaRPr lang="cs-CZ" sz="2600" dirty="0" smtClean="0"/>
          </a:p>
          <a:p>
            <a:pPr lvl="1"/>
            <a:r>
              <a:rPr lang="cs-CZ" sz="2600" dirty="0" smtClean="0"/>
              <a:t>vliv na rytířství</a:t>
            </a:r>
            <a:endParaRPr lang="cs-CZ" sz="2600" dirty="0" smtClean="0"/>
          </a:p>
          <a:p>
            <a:r>
              <a:rPr lang="cs-CZ" sz="2600" dirty="0" smtClean="0"/>
              <a:t>13</a:t>
            </a:r>
            <a:r>
              <a:rPr lang="cs-CZ" sz="2600" dirty="0" smtClean="0"/>
              <a:t>. 10. </a:t>
            </a:r>
          </a:p>
        </p:txBody>
      </p:sp>
    </p:spTree>
    <p:extLst>
      <p:ext uri="{BB962C8B-B14F-4D97-AF65-F5344CB8AC3E}">
        <p14:creationId xmlns:p14="http://schemas.microsoft.com/office/powerpoint/2010/main" val="34980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vymezení, inspirace pro současnost</a:t>
            </a:r>
          </a:p>
          <a:p>
            <a:r>
              <a:rPr lang="cs-CZ" dirty="0" smtClean="0"/>
              <a:t>Mezopotámie, Malá Asie, Egypt, Indie, Čína</a:t>
            </a:r>
            <a:endParaRPr lang="cs-CZ" dirty="0"/>
          </a:p>
          <a:p>
            <a:r>
              <a:rPr lang="cs-CZ" dirty="0" smtClean="0"/>
              <a:t>Kréta, Mykény</a:t>
            </a:r>
            <a:endParaRPr lang="cs-CZ" dirty="0"/>
          </a:p>
          <a:p>
            <a:r>
              <a:rPr lang="cs-CZ" dirty="0" smtClean="0"/>
              <a:t>Řecko do helénismu </a:t>
            </a:r>
            <a:endParaRPr lang="cs-CZ" dirty="0"/>
          </a:p>
          <a:p>
            <a:pPr lvl="1"/>
            <a:r>
              <a:rPr lang="cs-CZ" dirty="0" smtClean="0"/>
              <a:t>druhy </a:t>
            </a:r>
            <a:r>
              <a:rPr lang="cs-CZ" i="1" dirty="0" smtClean="0"/>
              <a:t>agónu</a:t>
            </a:r>
            <a:r>
              <a:rPr lang="cs-CZ" dirty="0" smtClean="0"/>
              <a:t>, disciplíny, pravidla, vývoj </a:t>
            </a:r>
          </a:p>
          <a:p>
            <a:pPr lvl="1"/>
            <a:r>
              <a:rPr lang="cs-CZ" dirty="0" smtClean="0"/>
              <a:t>„sportovně“-náboženské slavnosti</a:t>
            </a:r>
          </a:p>
          <a:p>
            <a:pPr lvl="1"/>
            <a:r>
              <a:rPr lang="cs-CZ" dirty="0" smtClean="0"/>
              <a:t>Athény, Sparta, …</a:t>
            </a:r>
          </a:p>
          <a:p>
            <a:pPr lvl="1"/>
            <a:r>
              <a:rPr lang="cs-CZ" dirty="0" smtClean="0"/>
              <a:t>speciální tituly</a:t>
            </a:r>
          </a:p>
          <a:p>
            <a:pPr lvl="1"/>
            <a:r>
              <a:rPr lang="cs-CZ" dirty="0" smtClean="0"/>
              <a:t>významní </a:t>
            </a:r>
            <a:r>
              <a:rPr lang="cs-CZ" i="1" dirty="0" err="1" smtClean="0"/>
              <a:t>athlétai</a:t>
            </a:r>
            <a:r>
              <a:rPr lang="cs-CZ" i="1" dirty="0"/>
              <a:t>,</a:t>
            </a:r>
            <a:r>
              <a:rPr lang="cs-CZ" dirty="0" smtClean="0"/>
              <a:t> trenéři a příprava</a:t>
            </a:r>
          </a:p>
          <a:p>
            <a:pPr lvl="1"/>
            <a:r>
              <a:rPr lang="cs-CZ" dirty="0" smtClean="0"/>
              <a:t>„sportovní“ a kulturně filosofické typy</a:t>
            </a:r>
          </a:p>
          <a:p>
            <a:pPr lvl="1"/>
            <a:r>
              <a:rPr lang="cs-CZ" dirty="0" smtClean="0"/>
              <a:t>vztah k ženám, cizincům a otrokům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mění, řemeslo, filosofie a „sport“</a:t>
            </a:r>
          </a:p>
        </p:txBody>
      </p:sp>
    </p:spTree>
    <p:extLst>
      <p:ext uri="{BB962C8B-B14F-4D97-AF65-F5344CB8AC3E}">
        <p14:creationId xmlns:p14="http://schemas.microsoft.com/office/powerpoint/2010/main" val="18183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893732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DECKER, W.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(1995).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 in der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griechischen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Antike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minoischen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Wettkampf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Olympischen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Spielen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C. H. Beck. 255 p. </a:t>
            </a: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GOLDEN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(2005).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to 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London: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Francis e-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185 p.</a:t>
            </a:r>
          </a:p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GOUW, P.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(2009).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Griekse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atleten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Romeinse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Keizertĳd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(31 v.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- 400 n.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[online]. Amsterdam: University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Amsterdam,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FGw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Instituut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Cultuur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Geschiedenis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(ICG). Dostupné z: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http://dare.uva.nl/document/2/144785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HOGENOVÁ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(2000). 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Areté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:základ olympijské filozofie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Karolinum.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164 s. 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HOMÉROS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(2007).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Ílias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Otmar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Vaňorný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12. vyd. Praha: Petr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Rezek.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598 s. 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HYDE, W.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(1921).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Olympic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Victor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Monuments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Athletic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Washington: Carnegie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406 p. </a:t>
            </a: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CHRISTESEN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Olympic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Victor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Cambridge: Cambridge University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582 p. </a:t>
            </a:r>
          </a:p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CHRISTESEN, P. &amp; MARTIROSOVA-TORLONE, Z.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(2013).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Olympic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Victor List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Eusebius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Background, Text, and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Translation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New York: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Fordham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University. Dostupné z: </a:t>
            </a:r>
            <a:r>
              <a:rPr lang="cs-CZ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://www.academia.edu/5242343/The_Olympic_Victor_List_of_Eusebius_Background_Text_and_Translationt</a:t>
            </a:r>
            <a:r>
              <a:rPr lang="cs-CZ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JAEGER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W. W.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(1989).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Paideia :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Formung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griechischen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ungekürzter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photomechan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Walter de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1398 s. 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KÖSSL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et </a:t>
            </a:r>
            <a:r>
              <a:rPr lang="cs-CZ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alii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(1982).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Malá encyklopedie olympijských her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Olympia. 616 s. </a:t>
            </a:r>
          </a:p>
          <a:p>
            <a:pPr marL="0" indent="0" algn="just"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KOUŘIL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(2015).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Antická tělesná cvičení a systémy výchovy jako inspirativní ideje výchovy k rytířství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Olomouc. Rigorózní práce. Univerzita Palackého v Olomouci, Fakulta tělesné kultury. 288 s. 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7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MECHIKOFF, R. A. 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(2010).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philosophy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sport and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civilizations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5th ed. New York: </a:t>
            </a:r>
            <a:r>
              <a:rPr lang="cs-CZ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McGraw-Hill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459. </a:t>
            </a:r>
            <a:endParaRPr lang="cs-CZ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NEWBY</a:t>
            </a: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(2006).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Athletics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London: Bristol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112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NOVOTNÝ, 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(1922).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Gymnasion: Úvahy o řecké kultuře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Nákladem Gustava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Voleského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66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OLIVOVÁ, V.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(1979).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Lidé a hry: Historická geneze sportu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Olympia. 608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OLIVOVÁ, V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(1988).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 a hry ve starověkém světě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Praze: </a:t>
            </a:r>
            <a:r>
              <a:rPr lang="cs-CZ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Artia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 s.</a:t>
            </a: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PAUSANIAS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(1973).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Cesta po Řecku. I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1. Praha: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Svoboda.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581 s. </a:t>
            </a: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PAUSANIAS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(1974).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Cesta po Řecku. II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1. Praha: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Svoboda.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428 s. </a:t>
            </a: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PINDAROS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(2002).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Olympijské zpěvy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Translated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Jan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Šprincl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Rezek.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 s. </a:t>
            </a:r>
            <a:endParaRPr lang="cs-CZ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PLATÓN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(1961).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Nakladatelství Československé akademie věd. 376 s. </a:t>
            </a:r>
          </a:p>
          <a:p>
            <a:pPr marL="0" indent="0" algn="just">
              <a:buNone/>
            </a:pP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PLATÓN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(1993).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Svoboda. 528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POTTER, 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(2012).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Victor´s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Crown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Olympics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Sport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ed. London: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Quercus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416 p.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REITMAYER, L.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(1977).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Přehled vývoje tělesné výchovy ve světě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Státní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pedagogické nakladatelství.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s.</a:t>
            </a:r>
            <a:endParaRPr lang="cs-CZ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SÁBL, V. 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(1968).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Hrdinové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antických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olympiád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Olympia, 1968. 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SÁBL, V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(1960).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Olympie k Římu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1960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Sportovní a turistické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nakl.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351 s.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STRACHOVÁ, M.; GREXA, J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(2014).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Dějiny sportu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Masarykova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univerzita. 121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ŠÍP, R. (ed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(2008). 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Kalokagathia: Ideál, nebo flatus vocis?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Masarykova univerzita a </a:t>
            </a:r>
            <a:r>
              <a:rPr lang="cs-CZ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THOMSON, 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(1952). </a:t>
            </a:r>
            <a:r>
              <a:rPr lang="cs-CZ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Aischylos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Athény: O původu umění ve starověkém Řecku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Rovnost. 508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VERNANT, J. 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(1995).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řeckého myšlení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vyd. Praha: </a:t>
            </a:r>
            <a:r>
              <a:rPr lang="cs-CZ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Oikoymenh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88 s. </a:t>
            </a: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VERNANT, J. P. (ed</a:t>
            </a:r>
            <a:r>
              <a:rPr lang="cs-CZ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(2005).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Řecký člověk a jeho svět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Vyšehrad. </a:t>
            </a:r>
            <a:endParaRPr lang="cs-CZ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ZAMAROVSKÝ, V.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(1980). </a:t>
            </a:r>
            <a:r>
              <a:rPr lang="cs-CZ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Vzkříšení </a:t>
            </a:r>
            <a:r>
              <a:rPr lang="cs-CZ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Olympie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Olympia. </a:t>
            </a:r>
            <a:r>
              <a:rPr lang="cs-C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294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6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251</Words>
  <Application>Microsoft Office PowerPoint</Application>
  <PresentationFormat>Předvádění na obrazovce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DSBcB020: Dějiny starověkého „sportu“ I (Řecko)</vt:lpstr>
      <vt:lpstr>Prezentace aplikace PowerPoint</vt:lpstr>
      <vt:lpstr>TÉMATA</vt:lpstr>
      <vt:lpstr>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DSBcB020 Dějiny starověkého „sportu“ I (Řecko)</dc:title>
  <dc:creator>Jiří Kouřil</dc:creator>
  <cp:lastModifiedBy>Jiří Kouřil</cp:lastModifiedBy>
  <cp:revision>11</cp:revision>
  <dcterms:created xsi:type="dcterms:W3CDTF">2015-09-28T18:09:56Z</dcterms:created>
  <dcterms:modified xsi:type="dcterms:W3CDTF">2015-09-29T14:04:12Z</dcterms:modified>
</cp:coreProperties>
</file>