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7" r:id="rId2"/>
    <p:sldId id="279" r:id="rId3"/>
    <p:sldId id="280" r:id="rId4"/>
    <p:sldId id="281" r:id="rId5"/>
    <p:sldId id="282" r:id="rId6"/>
    <p:sldId id="284" r:id="rId7"/>
    <p:sldId id="283" r:id="rId8"/>
    <p:sldId id="256" r:id="rId9"/>
    <p:sldId id="262" r:id="rId10"/>
    <p:sldId id="269" r:id="rId11"/>
    <p:sldId id="271" r:id="rId12"/>
    <p:sldId id="270" r:id="rId13"/>
    <p:sldId id="257" r:id="rId14"/>
    <p:sldId id="258" r:id="rId15"/>
    <p:sldId id="259" r:id="rId16"/>
    <p:sldId id="260" r:id="rId17"/>
    <p:sldId id="261" r:id="rId18"/>
    <p:sldId id="263" r:id="rId19"/>
    <p:sldId id="264" r:id="rId20"/>
    <p:sldId id="272" r:id="rId21"/>
    <p:sldId id="265" r:id="rId22"/>
    <p:sldId id="266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20F2AB-E78B-4170-B469-B5BCE728F60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C4F9-E500-465A-9724-C9D0058F92D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E78CA-AE6F-4642-80BD-E0397B132E7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E9CBEB-B4A5-4275-8809-7C5EEE8574B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2AC98F-89C3-4AE0-A305-4BD09FF2CBF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3ADCBF-25DF-4467-85DE-3DB23AE4B11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FFE96-A298-4F0A-A04E-DFC4BC4F61A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C0859-8D9D-4245-9BED-A6978805159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C7E5-C3B5-4913-8326-1088A6AB800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CE349-B2FB-4509-BB72-CE6F9F7A2F5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AB21-ACF8-4536-990F-9BDD699F902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AB81-2D98-4768-8153-F38248835D3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03749-A885-4EA5-8880-E24D3B889AE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0D8AC-0744-4131-BC08-5578933761D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2AA30B3-8634-47FF-8F84-DEA60916050E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subTitle" sz="quarter" idx="1"/>
          </p:nvPr>
        </p:nvSpPr>
        <p:spPr>
          <a:xfrm>
            <a:off x="0" y="404813"/>
            <a:ext cx="9144000" cy="6264275"/>
          </a:xfrm>
        </p:spPr>
        <p:txBody>
          <a:bodyPr/>
          <a:lstStyle/>
          <a:p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obdobie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- patrí do tzv.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Neskorého </a:t>
            </a:r>
            <a:r>
              <a:rPr lang="sk-SK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Heladského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obdobia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.</a:t>
            </a:r>
          </a:p>
          <a:p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l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- Nositeľmi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kultúry -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Achájci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indoeurópske obyvateľstvo, predkovia historických Grékov - prichádzajú do Grécka na prelome 3. a 2. tisícročia zo severu –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Ilyria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,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Epirus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.</a:t>
            </a:r>
          </a:p>
          <a:p>
            <a:pPr algn="l">
              <a:buFontTx/>
              <a:buChar char="-"/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Deštrukcia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centier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Heladskej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kultúry –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Achájci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boli na nižšej civilizačnej úrovni ako miestne 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l">
              <a:buFontTx/>
              <a:buChar char="-"/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obyvateľstvo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– postupne preberajú hlavné znaky a atribúty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Heladskej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kultúry →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vznik </a:t>
            </a:r>
            <a:r>
              <a:rPr lang="sk-SK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Mykénskej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</a:p>
          <a:p>
            <a:pPr algn="l">
              <a:buFontTx/>
              <a:buChar char="-"/>
            </a:pP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kultúry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– nesie v sebe špecifické prvky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Heladskej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kultúry, spoločne s prvkami kultúry 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l">
              <a:buFontTx/>
              <a:buChar char="-"/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novopríchodzého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etnika.</a:t>
            </a:r>
          </a:p>
          <a:p>
            <a:pPr algn="l">
              <a:buFontTx/>
              <a:buChar char="-"/>
            </a:pP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l">
              <a:buFontTx/>
              <a:buChar char="-"/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Ťažiskom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moci a centrom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kultúry –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Peloponéz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. </a:t>
            </a:r>
          </a:p>
          <a:p>
            <a:pPr algn="l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Od 14. stor. - vzniká množstvo palácov a opevnených hradísk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Mykény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,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Tyrins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,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Pylos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a i.), ktoré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sú navzájom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nezávislé, a ktoré sa postupne stávajú politicko-hospodárskymi centrami jednotlivých oblastí. </a:t>
            </a:r>
          </a:p>
          <a:p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l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Pevninské Grécko - rozdelené na viacero navzájom nezávislých mestských štátov </a:t>
            </a:r>
          </a:p>
          <a:p>
            <a:pPr algn="l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1.) časté súperenie o moc a nadvládu v danej oblasti.</a:t>
            </a:r>
          </a:p>
          <a:p>
            <a:pPr algn="l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2.) Uzatváranie spojenectiev, predovšetkým prostredníctvom sobášov a rôznych príbuzenských zväzkov. </a:t>
            </a:r>
          </a:p>
          <a:p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 </a:t>
            </a:r>
          </a:p>
          <a:p>
            <a:endParaRPr lang="sk-SK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27050"/>
          </a:xfrm>
        </p:spPr>
        <p:txBody>
          <a:bodyPr/>
          <a:lstStyle/>
          <a:p>
            <a:r>
              <a:rPr lang="sk-SK" sz="2400"/>
              <a:t>Pramene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ctr"/>
            <a:r>
              <a:rPr lang="sk-SK" sz="2000"/>
              <a:t>1.) Písomné</a:t>
            </a:r>
            <a:r>
              <a:rPr lang="sk-SK" sz="1800"/>
              <a:t> </a:t>
            </a:r>
          </a:p>
          <a:p>
            <a:pPr algn="ctr">
              <a:buFont typeface="Wingdings" pitchFamily="2" charset="2"/>
              <a:buNone/>
            </a:pPr>
            <a:endParaRPr lang="sk-SK" sz="1800"/>
          </a:p>
          <a:p>
            <a:r>
              <a:rPr lang="sk-SK" sz="1800" u="sng"/>
              <a:t>Nedostatok priamych písomných prameňov</a:t>
            </a:r>
            <a:r>
              <a:rPr lang="sk-SK" sz="1800"/>
              <a:t> - zachovali sa nám predovšetkým iba pramene naratívnej povahy - </a:t>
            </a:r>
            <a:r>
              <a:rPr lang="sk-SK" sz="1800" u="sng"/>
              <a:t>mýty a povesti</a:t>
            </a:r>
            <a:r>
              <a:rPr lang="sk-SK" sz="1800"/>
              <a:t> – ktoré majú skôr dokumentárnu a literárnu ako historickú hodnotu.</a:t>
            </a:r>
            <a:r>
              <a:rPr lang="sk-SK" sz="1600"/>
              <a:t> </a:t>
            </a:r>
          </a:p>
          <a:p>
            <a:pPr>
              <a:buFont typeface="Wingdings" pitchFamily="2" charset="2"/>
              <a:buNone/>
            </a:pPr>
            <a:endParaRPr lang="sk-SK" sz="1600"/>
          </a:p>
          <a:p>
            <a:r>
              <a:rPr lang="sk-SK" sz="1800"/>
              <a:t>Jediné dochované písomné pramene:  </a:t>
            </a:r>
          </a:p>
          <a:p>
            <a:pPr algn="ctr"/>
            <a:r>
              <a:rPr lang="sk-SK" sz="1800" i="1"/>
              <a:t>1.) </a:t>
            </a:r>
            <a:r>
              <a:rPr lang="sk-SK" sz="1800" i="1" u="sng"/>
              <a:t>Ilias</a:t>
            </a:r>
            <a:r>
              <a:rPr lang="sk-SK" sz="1800" i="1"/>
              <a:t> </a:t>
            </a:r>
            <a:r>
              <a:rPr lang="sk-SK" sz="1800"/>
              <a:t>a </a:t>
            </a:r>
            <a:r>
              <a:rPr lang="sk-SK" sz="1800" i="1" u="sng"/>
              <a:t>Oddysea</a:t>
            </a:r>
            <a:r>
              <a:rPr lang="sk-SK" sz="1800"/>
              <a:t> </a:t>
            </a:r>
          </a:p>
          <a:p>
            <a:pPr algn="ctr">
              <a:buFont typeface="Wingdings" pitchFamily="2" charset="2"/>
              <a:buNone/>
            </a:pPr>
            <a:endParaRPr lang="sk-SK" sz="1800"/>
          </a:p>
          <a:p>
            <a:pPr>
              <a:buFont typeface="Wingdings" pitchFamily="2" charset="2"/>
              <a:buNone/>
            </a:pPr>
            <a:r>
              <a:rPr lang="sk-SK" sz="1800"/>
              <a:t>      – tzv. </a:t>
            </a:r>
            <a:r>
              <a:rPr lang="sk-SK" sz="1800" u="sng"/>
              <a:t>heroické eposy</a:t>
            </a:r>
            <a:r>
              <a:rPr lang="sk-SK" sz="1800"/>
              <a:t> – ktorých autorstvo tradícia pripisuje bájnemu Homérovi, avšak pravdepodobne sú kolektívnym dielom viacerých autorov.</a:t>
            </a:r>
          </a:p>
          <a:p>
            <a:pPr>
              <a:buFont typeface="Wingdings" pitchFamily="2" charset="2"/>
              <a:buNone/>
            </a:pPr>
            <a:r>
              <a:rPr lang="sk-SK" sz="1800"/>
              <a:t>     - Vznikli niekedy na sklonku temného obdobia v Malej Ázií (Smyrna, Chios) a obsahom nadväzujú na slávnu epochu Mykénskeho Grécka. </a:t>
            </a:r>
          </a:p>
          <a:p>
            <a:pPr>
              <a:buFont typeface="Wingdings" pitchFamily="2" charset="2"/>
              <a:buNone/>
            </a:pPr>
            <a:r>
              <a:rPr lang="sk-SK" sz="1800"/>
              <a:t>     - </a:t>
            </a:r>
            <a:r>
              <a:rPr lang="sk-SK" sz="1800" u="sng"/>
              <a:t>Majú skôr literárno-umeleckú ako historickú hodnotu</a:t>
            </a:r>
            <a:r>
              <a:rPr lang="sk-SK" sz="1800"/>
              <a:t>, pretože ich pôvodne znenie sa v priebehu dejín prostredníctvom tzv. </a:t>
            </a:r>
            <a:r>
              <a:rPr lang="sk-SK" sz="1800" i="1"/>
              <a:t>rhapsódov</a:t>
            </a:r>
            <a:r>
              <a:rPr lang="sk-SK" sz="1800"/>
              <a:t>, resp. </a:t>
            </a:r>
            <a:r>
              <a:rPr lang="sk-SK" sz="1800" i="1"/>
              <a:t>aiódov</a:t>
            </a:r>
            <a:r>
              <a:rPr lang="sk-SK" sz="1800"/>
              <a:t>  (vyprávači, prednášatelia) viackrát menilo. </a:t>
            </a:r>
          </a:p>
          <a:p>
            <a:pPr>
              <a:buFont typeface="Wingdings" pitchFamily="2" charset="2"/>
              <a:buNone/>
            </a:pPr>
            <a:r>
              <a:rPr lang="sk-SK" sz="1800"/>
              <a:t>     - Na druhú stranu – poskytujú viacero cenných informácií o štruktúre, organizácií a vývoji gréckej spoločnosti nielen v mykénskom, ale i v homérskom období.</a:t>
            </a:r>
          </a:p>
          <a:p>
            <a:pPr>
              <a:buFont typeface="Wingdings" pitchFamily="2" charset="2"/>
              <a:buNone/>
            </a:pPr>
            <a:endParaRPr lang="sk-SK" sz="1800"/>
          </a:p>
          <a:p>
            <a:endParaRPr lang="sk-SK" sz="1800"/>
          </a:p>
          <a:p>
            <a:pPr>
              <a:buFont typeface="Wingdings" pitchFamily="2" charset="2"/>
              <a:buNone/>
            </a:pPr>
            <a:endParaRPr 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algn="ctr"/>
            <a:r>
              <a:rPr lang="sk-SK" sz="1800"/>
              <a:t>2.) </a:t>
            </a:r>
            <a:r>
              <a:rPr lang="sk-SK" sz="1800" u="sng"/>
              <a:t>Hesiodos</a:t>
            </a:r>
            <a:r>
              <a:rPr lang="sk-SK" sz="1800"/>
              <a:t> – </a:t>
            </a:r>
            <a:r>
              <a:rPr lang="sk-SK" sz="1800" i="1" u="sng"/>
              <a:t>Práce a dni</a:t>
            </a:r>
          </a:p>
          <a:p>
            <a:pPr algn="ctr">
              <a:buFont typeface="Wingdings" pitchFamily="2" charset="2"/>
              <a:buNone/>
            </a:pPr>
            <a:endParaRPr lang="sk-SK" sz="1800" i="1" u="sng"/>
          </a:p>
          <a:p>
            <a:r>
              <a:rPr lang="sk-SK" sz="1800"/>
              <a:t>Náučná báseň – podáva nám informácie o každodennom živote roľníkov a organizácii spoločnosti na regionálnej a obecnej úrovni.</a:t>
            </a:r>
          </a:p>
          <a:p>
            <a:pPr>
              <a:buFont typeface="Wingdings" pitchFamily="2" charset="2"/>
              <a:buNone/>
            </a:pPr>
            <a:endParaRPr lang="sk-SK" sz="1800"/>
          </a:p>
          <a:p>
            <a:r>
              <a:rPr lang="sk-SK" sz="1800"/>
              <a:t>Vyzdvihuje v nej drobnú každodennú prácu, ktorá je podľa neho najčestnejším spôsobom obživy a zároveň základom k vylepšeniu majetkovo-sociálneho postavenia každého jednotlivca.</a:t>
            </a:r>
          </a:p>
          <a:p>
            <a:pPr>
              <a:buFont typeface="Wingdings" pitchFamily="2" charset="2"/>
              <a:buNone/>
            </a:pPr>
            <a:endParaRPr lang="sk-SK" sz="1800"/>
          </a:p>
          <a:p>
            <a:r>
              <a:rPr lang="sk-SK" sz="1800"/>
              <a:t>Odsudzuje pritom pýchu a násilné praktiky získavania majetku, charakteristické či už pre mykénskú, ale i pre homérsku spoločenskú elitu.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27050"/>
          </a:xfrm>
        </p:spPr>
        <p:txBody>
          <a:bodyPr/>
          <a:lstStyle/>
          <a:p>
            <a:r>
              <a:rPr lang="sk-SK" sz="2000"/>
              <a:t>2.) Archeologické 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643438" cy="6165850"/>
          </a:xfrm>
        </p:spPr>
        <p:txBody>
          <a:bodyPr/>
          <a:lstStyle/>
          <a:p>
            <a:r>
              <a:rPr lang="sk-SK" sz="1600"/>
              <a:t>Sú pre dané obdobie pre nás cennejšie ako písomné.</a:t>
            </a:r>
          </a:p>
          <a:p>
            <a:r>
              <a:rPr lang="sk-SK" sz="1600"/>
              <a:t>Viacero druhov – pozostatky sídlisk, kostrové nálezy, zbrane, nástroje rôzneho charakteru, využívané najmä pre potreby každodennosti.</a:t>
            </a:r>
          </a:p>
          <a:p>
            <a:r>
              <a:rPr lang="sk-SK" sz="1600"/>
              <a:t>Najdôležitejším prameňom pre nás je </a:t>
            </a:r>
            <a:r>
              <a:rPr lang="sk-SK" sz="1600" u="sng"/>
              <a:t>keramika</a:t>
            </a:r>
            <a:r>
              <a:rPr lang="sk-SK" sz="1600"/>
              <a:t>, ktorá nám pomáha najmä pri určovaní a datovaní jednotlivých nálezov.</a:t>
            </a:r>
          </a:p>
          <a:p>
            <a:r>
              <a:rPr lang="sk-SK" sz="1600"/>
              <a:t>Poznáme 3 druhy: </a:t>
            </a:r>
          </a:p>
          <a:p>
            <a:pPr>
              <a:buFont typeface="Wingdings" pitchFamily="2" charset="2"/>
              <a:buNone/>
            </a:pPr>
            <a:r>
              <a:rPr lang="sk-SK" sz="1600"/>
              <a:t>     - 1.) submykénska (1150 – 1050)</a:t>
            </a:r>
          </a:p>
          <a:p>
            <a:pPr>
              <a:buFont typeface="Wingdings" pitchFamily="2" charset="2"/>
              <a:buNone/>
            </a:pPr>
            <a:r>
              <a:rPr lang="sk-SK" sz="1600"/>
              <a:t>     - 2.) protogeometrická (1050 – 900)</a:t>
            </a:r>
          </a:p>
          <a:p>
            <a:pPr>
              <a:buFont typeface="Wingdings" pitchFamily="2" charset="2"/>
              <a:buNone/>
            </a:pPr>
            <a:r>
              <a:rPr lang="sk-SK" sz="1600"/>
              <a:t>     - 3.) geometrická (900 – 700)</a:t>
            </a:r>
          </a:p>
          <a:p>
            <a:pPr>
              <a:buFont typeface="Wingdings" pitchFamily="2" charset="2"/>
              <a:buNone/>
            </a:pPr>
            <a:endParaRPr lang="sk-SK" sz="1600"/>
          </a:p>
        </p:txBody>
      </p:sp>
      <p:pic>
        <p:nvPicPr>
          <p:cNvPr id="41991" name="Picture 7" descr="protogeoampho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97413" y="765175"/>
            <a:ext cx="2197100" cy="3095625"/>
          </a:xfrm>
          <a:noFill/>
          <a:ln/>
        </p:spPr>
      </p:pic>
      <p:pic>
        <p:nvPicPr>
          <p:cNvPr id="41992" name="Picture 8" descr="389px-Hydria_Boeotia_Louvre_A57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9925" y="765175"/>
            <a:ext cx="1960563" cy="3095625"/>
          </a:xfrm>
          <a:noFill/>
          <a:ln/>
        </p:spPr>
      </p:pic>
      <p:pic>
        <p:nvPicPr>
          <p:cNvPr id="41993" name="Picture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437063"/>
            <a:ext cx="4033838" cy="2179637"/>
          </a:xfrm>
          <a:prstGeom prst="rect">
            <a:avLst/>
          </a:prstGeom>
          <a:noFill/>
        </p:spPr>
      </p:pic>
      <p:pic>
        <p:nvPicPr>
          <p:cNvPr id="41994" name="Picture 10" descr="yinxu-the-worlds-largest-city-in-1300-b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437063"/>
            <a:ext cx="3743325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55612"/>
          </a:xfrm>
        </p:spPr>
        <p:txBody>
          <a:bodyPr/>
          <a:lstStyle/>
          <a:p>
            <a:r>
              <a:rPr lang="sk-SK" sz="2000" dirty="0"/>
              <a:t>Príchod Dórov (okolo r. </a:t>
            </a:r>
            <a:r>
              <a:rPr lang="sk-SK" sz="2000" dirty="0" smtClean="0"/>
              <a:t>1100</a:t>
            </a:r>
            <a:r>
              <a:rPr lang="sk-SK" sz="2000" dirty="0"/>
              <a:t>)  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r>
              <a:rPr lang="sk-SK" sz="1600" dirty="0"/>
              <a:t>Príchod Dórov – súvisí s mohutným pohybov viacerých etnických skupín v Karpatsko-dunajskej oblasti </a:t>
            </a:r>
            <a:r>
              <a:rPr lang="sk-SK" sz="1600" dirty="0" smtClean="0"/>
              <a:t>- </a:t>
            </a:r>
            <a:r>
              <a:rPr lang="sk-SK" sz="1600" dirty="0"/>
              <a:t>spôsobuje zánik </a:t>
            </a:r>
            <a:r>
              <a:rPr lang="sk-SK" sz="1600" dirty="0" err="1"/>
              <a:t>Mykénskej</a:t>
            </a:r>
            <a:r>
              <a:rPr lang="sk-SK" sz="1600" dirty="0"/>
              <a:t> civilizácie ako i výraznú zmenu spôsobu života spoločnosti.</a:t>
            </a:r>
          </a:p>
          <a:p>
            <a:r>
              <a:rPr lang="sk-SK" sz="1600" dirty="0" smtClean="0"/>
              <a:t>Dobýjajú </a:t>
            </a:r>
            <a:r>
              <a:rPr lang="sk-SK" sz="1600" dirty="0"/>
              <a:t>centrá </a:t>
            </a:r>
            <a:r>
              <a:rPr lang="sk-SK" sz="1600" dirty="0" err="1"/>
              <a:t>Mykénskej</a:t>
            </a:r>
            <a:r>
              <a:rPr lang="sk-SK" sz="1600" dirty="0"/>
              <a:t> kultúry – nastáva doba všeobecného úpadku a rozpadu centrálnej moci </a:t>
            </a:r>
            <a:r>
              <a:rPr lang="sk-SK" sz="1600" dirty="0" smtClean="0"/>
              <a:t>- </a:t>
            </a:r>
            <a:r>
              <a:rPr lang="sk-SK" sz="1600" dirty="0"/>
              <a:t>Dóri sú na nižšej civilizačnej úrovni ako </a:t>
            </a:r>
            <a:r>
              <a:rPr lang="sk-SK" sz="1600" dirty="0" err="1"/>
              <a:t>achájske</a:t>
            </a:r>
            <a:r>
              <a:rPr lang="sk-SK" sz="1600" dirty="0"/>
              <a:t> </a:t>
            </a:r>
            <a:r>
              <a:rPr lang="sk-SK" sz="1600" dirty="0" smtClean="0"/>
              <a:t>obyvateľstvo </a:t>
            </a:r>
            <a:r>
              <a:rPr lang="sk-SK" sz="1600" dirty="0" err="1" smtClean="0"/>
              <a:t>mykénskej</a:t>
            </a:r>
            <a:r>
              <a:rPr lang="sk-SK" sz="1600" dirty="0" smtClean="0"/>
              <a:t> kultúry. </a:t>
            </a:r>
            <a:endParaRPr lang="sk-SK" sz="1600" dirty="0"/>
          </a:p>
          <a:p>
            <a:r>
              <a:rPr lang="sk-SK" sz="1600" dirty="0" smtClean="0"/>
              <a:t>Dôsledky - obrovská </a:t>
            </a:r>
            <a:r>
              <a:rPr lang="sk-SK" sz="1600" dirty="0"/>
              <a:t>vlna migrácie z pevninského Grécka, predovšetkým na ostrovy v </a:t>
            </a:r>
            <a:r>
              <a:rPr lang="sk-SK" sz="1600" dirty="0" err="1"/>
              <a:t>Egeide</a:t>
            </a:r>
            <a:r>
              <a:rPr lang="sk-SK" sz="1600" dirty="0"/>
              <a:t> a pobrežie M. </a:t>
            </a:r>
            <a:r>
              <a:rPr lang="sk-SK" sz="1600" dirty="0" smtClean="0"/>
              <a:t>Ázie – prebieha nepretržite </a:t>
            </a:r>
            <a:r>
              <a:rPr lang="sk-SK" sz="1600" dirty="0"/>
              <a:t>takmer počas celého temného </a:t>
            </a:r>
            <a:r>
              <a:rPr lang="sk-SK" sz="1600" dirty="0" smtClean="0"/>
              <a:t>obdobia - tzv. malá grécka kolonizácia.</a:t>
            </a: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</p:txBody>
      </p:sp>
      <p:pic>
        <p:nvPicPr>
          <p:cNvPr id="19470" name="Picture 14" descr="Nachmykenische Wanderungen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852738"/>
            <a:ext cx="5976937" cy="3922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333375"/>
          </a:xfrm>
        </p:spPr>
        <p:txBody>
          <a:bodyPr/>
          <a:lstStyle/>
          <a:p>
            <a:r>
              <a:rPr lang="sk-SK" sz="2000"/>
              <a:t>Malá grécka kolonizácia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1600"/>
              <a:t>3 hlavné prúdy: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1. </a:t>
            </a:r>
            <a:r>
              <a:rPr lang="sk-SK" sz="1600" u="sng"/>
              <a:t>Aiolský</a:t>
            </a:r>
            <a:r>
              <a:rPr lang="sk-SK" sz="1600"/>
              <a:t> - vychádzajúci zo severného a stredného Grécka (Thessalie, Boiótia)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              - obyvateľstvo sa usadzuje na S. pobreží M. Ázie a priľahlých ostrovoch.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              – Kymé, Lesbos a 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2. </a:t>
            </a:r>
            <a:r>
              <a:rPr lang="sk-SK" sz="1600" u="sng"/>
              <a:t>Iónsky</a:t>
            </a:r>
            <a:r>
              <a:rPr lang="sk-SK" sz="1600"/>
              <a:t> - z Attiky a SV. Peloponézu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              - osídľujú a usadzujú sa v centrálnej časti Egeidy a Maloázijskeho pobrežia.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              - Samos, Chios, Milétos, Efezos, Kolofón a i.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3. </a:t>
            </a:r>
            <a:r>
              <a:rPr lang="sk-SK" sz="1600" u="sng"/>
              <a:t>Dórsky</a:t>
            </a:r>
            <a:r>
              <a:rPr lang="sk-SK" sz="1600"/>
              <a:t> – najmladší (až okolo r. 900)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1600"/>
              <a:t>                   - z Peloponézu </a:t>
            </a:r>
            <a:r>
              <a:rPr lang="sk-SK" sz="1600">
                <a:latin typeface="Times New Roman" pitchFamily="18" charset="0"/>
              </a:rPr>
              <a:t>→</a:t>
            </a:r>
            <a:r>
              <a:rPr lang="sk-SK" sz="1600"/>
              <a:t> J. časť Egeidy a M. Ázie (Rhodos, Kós, Halikarnassos a Knidos a 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  <a:p>
            <a:pPr>
              <a:lnSpc>
                <a:spcPct val="90000"/>
              </a:lnSpc>
            </a:pPr>
            <a:r>
              <a:rPr lang="sk-SK" sz="1600"/>
              <a:t>Výsledkom tohto migračného procesu gréckych kmeňov, bolo ich definitívne usadenie sa v Egejskej oblasti a na pobreží M. Ázie - vytvorenie etnologicko-historickej mapy gréckych dialektov.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greekdialects800bc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00075"/>
          </a:xfrm>
        </p:spPr>
        <p:txBody>
          <a:bodyPr/>
          <a:lstStyle/>
          <a:p>
            <a:r>
              <a:rPr lang="sk-SK" sz="2000"/>
              <a:t>Spoločnosť a jej organizácia v temnom období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1600" b="1" dirty="0"/>
              <a:t>Patriarchálna</a:t>
            </a:r>
            <a:r>
              <a:rPr lang="sk-SK" sz="1600" dirty="0"/>
              <a:t> – Absencia ústredných štátnych mocenských inštitúcii </a:t>
            </a:r>
            <a:r>
              <a:rPr lang="sk-SK" sz="1600" dirty="0" smtClean="0"/>
              <a:t>(centrálna moc, byrokratický </a:t>
            </a:r>
            <a:r>
              <a:rPr lang="sk-SK" sz="1600" dirty="0"/>
              <a:t>aparát, </a:t>
            </a:r>
            <a:r>
              <a:rPr lang="sk-SK" sz="1600" dirty="0" smtClean="0"/>
              <a:t>jednotný právny systém...) </a:t>
            </a:r>
            <a:r>
              <a:rPr lang="sk-SK" sz="1600" dirty="0"/>
              <a:t>– </a:t>
            </a:r>
            <a:r>
              <a:rPr lang="sk-SK" sz="1600" u="sng" dirty="0"/>
              <a:t>spoločnosť je riadená úzkou skupinou urodzených podľa tradičného </a:t>
            </a:r>
            <a:r>
              <a:rPr lang="sk-SK" sz="1600" u="sng" dirty="0" smtClean="0"/>
              <a:t>rodového zvykového </a:t>
            </a:r>
            <a:r>
              <a:rPr lang="sk-SK" sz="1600" u="sng" dirty="0"/>
              <a:t>práva</a:t>
            </a:r>
            <a:r>
              <a:rPr lang="sk-SK" sz="1600" dirty="0"/>
              <a:t>.</a:t>
            </a:r>
            <a:r>
              <a:rPr lang="sk-SK" sz="1800" u="sng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</a:pPr>
            <a:r>
              <a:rPr lang="sk-SK" sz="1600" dirty="0"/>
              <a:t>Nepatrná sociálna stratifikácia spoločnosti – neexistujú priepastné majetkové rozdiely, ako v </a:t>
            </a:r>
            <a:r>
              <a:rPr lang="sk-SK" sz="1600" dirty="0" err="1"/>
              <a:t>mykénskom</a:t>
            </a:r>
            <a:r>
              <a:rPr lang="sk-SK" sz="1600" dirty="0"/>
              <a:t> období </a:t>
            </a:r>
            <a:r>
              <a:rPr lang="sk-SK" sz="1600" dirty="0" smtClean="0"/>
              <a:t>–väčšina urodzeného i bežného obyvateľstva žije </a:t>
            </a:r>
            <a:r>
              <a:rPr lang="sk-SK" sz="1600" dirty="0"/>
              <a:t>namiesto </a:t>
            </a:r>
            <a:r>
              <a:rPr lang="sk-SK" sz="1600" dirty="0" smtClean="0"/>
              <a:t>palácov </a:t>
            </a:r>
            <a:r>
              <a:rPr lang="sk-SK" sz="1600" dirty="0"/>
              <a:t>v malých občinách.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600" dirty="0"/>
          </a:p>
          <a:p>
            <a:pPr>
              <a:lnSpc>
                <a:spcPct val="80000"/>
              </a:lnSpc>
            </a:pPr>
            <a:r>
              <a:rPr lang="sk-SK" sz="1600" dirty="0"/>
              <a:t>Obyvateľstvo je na základe pokrvnej rodovej príbuznosti rozdelené do: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dirty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dirty="0"/>
              <a:t>     1.) </a:t>
            </a:r>
            <a:r>
              <a:rPr lang="sk-SK" sz="1800" u="sng" dirty="0"/>
              <a:t>rod</a:t>
            </a:r>
            <a:r>
              <a:rPr lang="sk-SK" sz="1800" dirty="0"/>
              <a:t> (</a:t>
            </a:r>
            <a:r>
              <a:rPr lang="sk-SK" sz="1800" dirty="0" err="1"/>
              <a:t>genos</a:t>
            </a:r>
            <a:r>
              <a:rPr lang="sk-SK" sz="1800" dirty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dirty="0"/>
              <a:t>     2.) </a:t>
            </a:r>
            <a:r>
              <a:rPr lang="sk-SK" sz="1800" u="sng" dirty="0" err="1"/>
              <a:t>frátria</a:t>
            </a:r>
            <a:r>
              <a:rPr lang="sk-SK" sz="1800" dirty="0"/>
              <a:t> (bratstvo)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dirty="0"/>
              <a:t>     3.) </a:t>
            </a:r>
            <a:r>
              <a:rPr lang="sk-SK" sz="1800" u="sng" dirty="0" err="1"/>
              <a:t>fýla</a:t>
            </a:r>
            <a:r>
              <a:rPr lang="sk-SK" sz="1800" dirty="0"/>
              <a:t> (kmeň)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dirty="0"/>
              <a:t>     4.) </a:t>
            </a:r>
            <a:r>
              <a:rPr lang="sk-SK" sz="1800" u="sng" dirty="0"/>
              <a:t>kmeňové zväzy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1800" dirty="0"/>
              <a:t>     </a:t>
            </a:r>
          </a:p>
          <a:p>
            <a:pPr>
              <a:lnSpc>
                <a:spcPct val="80000"/>
              </a:lnSpc>
            </a:pPr>
            <a:r>
              <a:rPr lang="sk-SK" sz="1600" dirty="0"/>
              <a:t>Najmenšiu a základnú demografickú jednotku predstavuje domácnosť -</a:t>
            </a:r>
            <a:r>
              <a:rPr lang="sk-SK" sz="1800" dirty="0"/>
              <a:t> </a:t>
            </a:r>
            <a:r>
              <a:rPr lang="sk-SK" sz="1800" i="1" u="sng" dirty="0" err="1"/>
              <a:t>oikos</a:t>
            </a:r>
            <a:r>
              <a:rPr lang="sk-SK" sz="1800" dirty="0"/>
              <a:t> </a:t>
            </a:r>
          </a:p>
          <a:p>
            <a:pPr>
              <a:lnSpc>
                <a:spcPct val="80000"/>
              </a:lnSpc>
            </a:pPr>
            <a:endParaRPr lang="sk-SK" sz="1800" dirty="0"/>
          </a:p>
          <a:p>
            <a:pPr>
              <a:lnSpc>
                <a:spcPct val="80000"/>
              </a:lnSpc>
            </a:pPr>
            <a:endParaRPr lang="sk-SK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1800" dirty="0"/>
          </a:p>
        </p:txBody>
      </p:sp>
      <p:pic>
        <p:nvPicPr>
          <p:cNvPr id="24581" name="Picture 5" descr="Nichoria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068638"/>
            <a:ext cx="3708400" cy="227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55612"/>
          </a:xfrm>
        </p:spPr>
        <p:txBody>
          <a:bodyPr/>
          <a:lstStyle/>
          <a:p>
            <a:r>
              <a:rPr lang="sk-SK" sz="2000"/>
              <a:t>Basileos (náčelník, vodca)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r>
              <a:rPr lang="sk-SK" sz="1600" dirty="0"/>
              <a:t>Termín </a:t>
            </a:r>
            <a:r>
              <a:rPr lang="sk-SK" sz="1600" dirty="0" smtClean="0"/>
              <a:t>– má </a:t>
            </a:r>
            <a:r>
              <a:rPr lang="sk-SK" sz="1600" u="sng" dirty="0" smtClean="0"/>
              <a:t>široký </a:t>
            </a:r>
            <a:r>
              <a:rPr lang="sk-SK" sz="1600" u="sng" dirty="0"/>
              <a:t>záber</a:t>
            </a:r>
            <a:r>
              <a:rPr lang="sk-SK" sz="1600" dirty="0"/>
              <a:t> – od starostov jednotlivých občín, až po náčelníkov kmeňových </a:t>
            </a:r>
            <a:r>
              <a:rPr lang="sk-SK" sz="1600" dirty="0" smtClean="0"/>
              <a:t>zväzov - pochádza </a:t>
            </a:r>
            <a:r>
              <a:rPr lang="sk-SK" sz="1600" dirty="0"/>
              <a:t>z radov rodovej aristokracie.</a:t>
            </a:r>
          </a:p>
          <a:p>
            <a:r>
              <a:rPr lang="sk-SK" sz="1600" dirty="0"/>
              <a:t>Mal predovšetkým funkciu: 1.) </a:t>
            </a:r>
            <a:r>
              <a:rPr lang="sk-SK" sz="1600" u="sng" dirty="0"/>
              <a:t>vrchného vojenského veliteľa</a:t>
            </a:r>
            <a:r>
              <a:rPr lang="sk-SK" sz="1600" dirty="0"/>
              <a:t> </a:t>
            </a:r>
            <a:r>
              <a:rPr lang="sk-SK" sz="1600" dirty="0" smtClean="0"/>
              <a:t> - hlavné ťažisko moci</a:t>
            </a:r>
            <a:endParaRPr lang="sk-SK" sz="1600" dirty="0"/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                2.) </a:t>
            </a:r>
            <a:r>
              <a:rPr lang="sk-SK" sz="1600" u="sng" dirty="0"/>
              <a:t>najvyššieho sudcu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                3.) </a:t>
            </a:r>
            <a:r>
              <a:rPr lang="sk-SK" sz="1600" u="sng" dirty="0"/>
              <a:t>náboženskú</a:t>
            </a:r>
            <a:r>
              <a:rPr lang="sk-SK" sz="1600" dirty="0"/>
              <a:t> - </a:t>
            </a:r>
            <a:r>
              <a:rPr lang="sk-SK" sz="1600" dirty="0" smtClean="0"/>
              <a:t>výkon </a:t>
            </a:r>
            <a:r>
              <a:rPr lang="sk-SK" sz="1600" dirty="0"/>
              <a:t>štátneho kultu – záruka dobrého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                                         vzťahu s bohmi </a:t>
            </a:r>
            <a:r>
              <a:rPr lang="sk-SK" sz="1600" dirty="0" smtClean="0"/>
              <a:t>a </a:t>
            </a:r>
            <a:r>
              <a:rPr lang="sk-SK" sz="1600" dirty="0"/>
              <a:t>zabezpečenie ich priazne pre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                                         občinu a jej </a:t>
            </a:r>
            <a:r>
              <a:rPr lang="sk-SK" sz="1600" dirty="0" smtClean="0"/>
              <a:t>obyvateľov – záruka poriadku. </a:t>
            </a: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u="sng" dirty="0"/>
          </a:p>
          <a:p>
            <a:pPr>
              <a:buFont typeface="Wingdings" pitchFamily="2" charset="2"/>
              <a:buNone/>
            </a:pPr>
            <a:endParaRPr lang="sk-SK" sz="1600" u="sng" dirty="0"/>
          </a:p>
          <a:p>
            <a:pPr>
              <a:buFont typeface="Wingdings" pitchFamily="2" charset="2"/>
              <a:buNone/>
            </a:pPr>
            <a:endParaRPr lang="sk-SK" sz="1600" u="sng" dirty="0"/>
          </a:p>
          <a:p>
            <a:r>
              <a:rPr lang="sk-SK" sz="1600" u="sng" dirty="0"/>
              <a:t>Nedisponuje absolútnou mocou</a:t>
            </a:r>
            <a:r>
              <a:rPr lang="sk-SK" sz="1600" dirty="0"/>
              <a:t> - </a:t>
            </a:r>
            <a:r>
              <a:rPr lang="sk-SK" sz="1600" u="sng" dirty="0"/>
              <a:t>Jeho moc bola limitovaná a postavenie záviselo predovšetkým od osobných kvalít (odvaha, vojenské úspechy, sila osobnosti</a:t>
            </a:r>
            <a:r>
              <a:rPr lang="sk-SK" sz="1600" dirty="0" smtClean="0"/>
              <a:t>), </a:t>
            </a:r>
            <a:r>
              <a:rPr lang="sk-SK" sz="1600" dirty="0"/>
              <a:t>ako i od veľkosti jeho majetku a územia ktoré ovládal.</a:t>
            </a:r>
          </a:p>
          <a:p>
            <a:r>
              <a:rPr lang="sk-SK" sz="1600" dirty="0"/>
              <a:t>Základ bohatstva každého </a:t>
            </a:r>
            <a:r>
              <a:rPr lang="sk-SK" sz="1600" dirty="0" err="1"/>
              <a:t>basilea</a:t>
            </a:r>
            <a:r>
              <a:rPr lang="sk-SK" sz="1600" dirty="0"/>
              <a:t> - </a:t>
            </a:r>
            <a:r>
              <a:rPr lang="sk-SK" sz="1600" u="sng" dirty="0"/>
              <a:t>pozemkové vlastníctvo + podiel z vojnovej koristi,</a:t>
            </a:r>
            <a:r>
              <a:rPr lang="sk-SK" sz="1600" dirty="0"/>
              <a:t> ktorú získaval prostredníctvo rozličných koristnícko-lúpežných výprav proti susedným </a:t>
            </a:r>
            <a:r>
              <a:rPr lang="sk-SK" sz="1600" dirty="0" err="1" smtClean="0"/>
              <a:t>basileom</a:t>
            </a:r>
            <a:r>
              <a:rPr lang="sk-SK" sz="1600" dirty="0" smtClean="0"/>
              <a:t> - boli podobne </a:t>
            </a:r>
            <a:r>
              <a:rPr lang="sk-SK" sz="1600" dirty="0"/>
              <a:t>ako v </a:t>
            </a:r>
            <a:r>
              <a:rPr lang="sk-SK" sz="1600" dirty="0" err="1" smtClean="0"/>
              <a:t>mykénskom</a:t>
            </a:r>
            <a:r>
              <a:rPr lang="sk-SK" sz="1600" dirty="0" smtClean="0"/>
              <a:t> období </a:t>
            </a:r>
            <a:r>
              <a:rPr lang="sk-SK" sz="1600" dirty="0"/>
              <a:t>bežné a neboli považované za nečestné </a:t>
            </a:r>
            <a:r>
              <a:rPr lang="sk-SK" sz="1600" dirty="0" smtClean="0"/>
              <a:t> (</a:t>
            </a:r>
            <a:r>
              <a:rPr lang="sk-SK" sz="1600" i="1" u="sng" dirty="0" err="1" smtClean="0"/>
              <a:t>hybris</a:t>
            </a:r>
            <a:r>
              <a:rPr lang="sk-SK" sz="1600" dirty="0" smtClean="0"/>
              <a:t>).</a:t>
            </a:r>
            <a:endParaRPr lang="sk-SK" sz="1600" dirty="0"/>
          </a:p>
        </p:txBody>
      </p:sp>
      <p:pic>
        <p:nvPicPr>
          <p:cNvPr id="25605" name="Picture 5" descr="Miltiades-the-You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2160587" cy="266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55613"/>
          </a:xfrm>
        </p:spPr>
        <p:txBody>
          <a:bodyPr/>
          <a:lstStyle/>
          <a:p>
            <a:r>
              <a:rPr lang="sk-SK" sz="2000"/>
              <a:t>Rodová (vojenská) aristokracia (</a:t>
            </a:r>
            <a:r>
              <a:rPr lang="sk-SK" sz="2000" i="1"/>
              <a:t>hetairoi)</a:t>
            </a:r>
            <a:endParaRPr lang="sk-SK" sz="2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5435600" cy="6237288"/>
          </a:xfrm>
        </p:spPr>
        <p:txBody>
          <a:bodyPr/>
          <a:lstStyle/>
          <a:p>
            <a:r>
              <a:rPr lang="sk-SK" sz="1600" dirty="0"/>
              <a:t>Podobná </a:t>
            </a:r>
            <a:r>
              <a:rPr lang="sk-SK" sz="1600" dirty="0" err="1"/>
              <a:t>mykénskej</a:t>
            </a:r>
            <a:r>
              <a:rPr lang="sk-SK" sz="1600" dirty="0"/>
              <a:t> – predovšetkým </a:t>
            </a:r>
            <a:r>
              <a:rPr lang="sk-SK" sz="1600" u="sng" dirty="0"/>
              <a:t>vojenská funkcia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</a:t>
            </a:r>
          </a:p>
          <a:p>
            <a:r>
              <a:rPr lang="sk-SK" sz="1600" u="sng" dirty="0"/>
              <a:t>Tvorí ťažisko moci </a:t>
            </a:r>
            <a:r>
              <a:rPr lang="sk-SK" sz="1600" u="sng" dirty="0" err="1"/>
              <a:t>basilea</a:t>
            </a:r>
            <a:r>
              <a:rPr lang="sk-SK" sz="1600" u="sng" dirty="0"/>
              <a:t> </a:t>
            </a:r>
            <a:r>
              <a:rPr lang="sk-SK" sz="1600" dirty="0"/>
              <a:t>– </a:t>
            </a:r>
            <a:r>
              <a:rPr lang="sk-SK" sz="1600" dirty="0" smtClean="0"/>
              <a:t>stojí </a:t>
            </a:r>
            <a:r>
              <a:rPr lang="sk-SK" sz="1600" dirty="0"/>
              <a:t>v čele spoločnosti a pôsobí ako jeho poradný zbor </a:t>
            </a:r>
            <a:r>
              <a:rPr lang="sk-SK" sz="1800" dirty="0"/>
              <a:t>–</a:t>
            </a:r>
            <a:r>
              <a:rPr lang="sk-SK" sz="1800" i="1" u="sng" dirty="0" err="1"/>
              <a:t>boulé</a:t>
            </a:r>
            <a:r>
              <a:rPr lang="sk-SK" sz="1800" dirty="0"/>
              <a:t>.</a:t>
            </a:r>
            <a:r>
              <a:rPr lang="sk-SK" sz="1600" dirty="0"/>
              <a:t> </a:t>
            </a:r>
          </a:p>
          <a:p>
            <a:r>
              <a:rPr lang="sk-SK" sz="1600" dirty="0"/>
              <a:t>Z</a:t>
            </a:r>
            <a:r>
              <a:rPr lang="sk-SK" sz="1600" dirty="0" smtClean="0"/>
              <a:t>účastňujú sa na </a:t>
            </a:r>
            <a:r>
              <a:rPr lang="sk-SK" sz="1600" dirty="0"/>
              <a:t>koristnícko-lúpežných výpravách </a:t>
            </a:r>
            <a:r>
              <a:rPr lang="sk-SK" sz="1600" dirty="0" err="1"/>
              <a:t>basilea</a:t>
            </a:r>
            <a:r>
              <a:rPr lang="sk-SK" sz="1600" dirty="0"/>
              <a:t> – </a:t>
            </a:r>
            <a:r>
              <a:rPr lang="sk-SK" sz="1600" u="sng" dirty="0"/>
              <a:t>zisk majetku, slávy a osobnej prestíže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r>
              <a:rPr lang="sk-SK" sz="1600" dirty="0"/>
              <a:t>Charakteristickými znakmi </a:t>
            </a:r>
            <a:r>
              <a:rPr lang="sk-SK" sz="1600" dirty="0" smtClean="0"/>
              <a:t>sú – 1.) </a:t>
            </a:r>
            <a:r>
              <a:rPr lang="sk-SK" sz="1600" u="sng" dirty="0" smtClean="0"/>
              <a:t>vzájomná </a:t>
            </a:r>
            <a:r>
              <a:rPr lang="sk-SK" sz="1600" u="sng" dirty="0"/>
              <a:t>súťaživosť</a:t>
            </a:r>
            <a:r>
              <a:rPr lang="sk-SK" sz="1600" dirty="0"/>
              <a:t> medzi jej členmi </a:t>
            </a:r>
            <a:r>
              <a:rPr lang="sk-SK" sz="1600" i="1" dirty="0"/>
              <a:t>(</a:t>
            </a:r>
            <a:r>
              <a:rPr lang="sk-SK" sz="1600" i="1" dirty="0" err="1"/>
              <a:t>agón</a:t>
            </a:r>
            <a:r>
              <a:rPr lang="sk-SK" sz="1600" i="1" dirty="0"/>
              <a:t>)</a:t>
            </a:r>
            <a:r>
              <a:rPr lang="sk-SK" sz="1600" dirty="0"/>
              <a:t> a </a:t>
            </a:r>
            <a:r>
              <a:rPr lang="sk-SK" sz="1600" dirty="0" smtClean="0"/>
              <a:t>2.) </a:t>
            </a:r>
            <a:r>
              <a:rPr lang="sk-SK" sz="1600" u="sng" dirty="0" smtClean="0"/>
              <a:t>snaha </a:t>
            </a:r>
            <a:r>
              <a:rPr lang="sk-SK" sz="1600" u="sng" dirty="0"/>
              <a:t>jednotlivca vyniknúť svojou odvahou a činmi nad </a:t>
            </a:r>
            <a:r>
              <a:rPr lang="sk-SK" sz="1600" u="sng" dirty="0" smtClean="0"/>
              <a:t>ostatnými</a:t>
            </a:r>
            <a:r>
              <a:rPr lang="sk-SK" sz="1600" dirty="0" smtClean="0"/>
              <a:t> </a:t>
            </a:r>
            <a:r>
              <a:rPr lang="sk-SK" sz="1600" i="1" dirty="0"/>
              <a:t>(</a:t>
            </a:r>
            <a:r>
              <a:rPr lang="sk-SK" sz="1600" i="1" dirty="0" err="1"/>
              <a:t>agáthos</a:t>
            </a:r>
            <a:r>
              <a:rPr lang="sk-SK" sz="1600" i="1" dirty="0"/>
              <a:t>).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</a:t>
            </a:r>
          </a:p>
          <a:p>
            <a:r>
              <a:rPr lang="sk-SK" sz="1600" dirty="0" smtClean="0"/>
              <a:t>Od </a:t>
            </a:r>
            <a:r>
              <a:rPr lang="sk-SK" sz="1600" dirty="0" err="1" smtClean="0"/>
              <a:t>basilea</a:t>
            </a:r>
            <a:r>
              <a:rPr lang="sk-SK" sz="1600" dirty="0" smtClean="0"/>
              <a:t> získava </a:t>
            </a:r>
            <a:r>
              <a:rPr lang="sk-SK" sz="1600" dirty="0"/>
              <a:t>za svoje vojenské služby rozličné odmeny, najčastejšie v podobe </a:t>
            </a:r>
            <a:r>
              <a:rPr lang="sk-SK" sz="1600" u="sng" dirty="0"/>
              <a:t>poľnohospodárskej pôdy</a:t>
            </a:r>
            <a:r>
              <a:rPr lang="sk-SK" sz="1600" dirty="0"/>
              <a:t>, ktorá sa postupne dostáva do ich </a:t>
            </a:r>
            <a:r>
              <a:rPr lang="sk-SK" sz="1600" u="sng" dirty="0"/>
              <a:t>dedičnej držby</a:t>
            </a:r>
            <a:r>
              <a:rPr lang="sk-SK" sz="1600" dirty="0"/>
              <a:t> </a:t>
            </a:r>
            <a:r>
              <a:rPr lang="sk-SK" sz="1600" dirty="0" smtClean="0"/>
              <a:t>a </a:t>
            </a:r>
            <a:r>
              <a:rPr lang="sk-SK" sz="1600" dirty="0"/>
              <a:t>z jej prenájmu postupne získavajú veľký majetok a vplyv medzi obyvateľstvom, čím sa výrazne </a:t>
            </a:r>
            <a:r>
              <a:rPr lang="sk-SK" sz="1600" u="sng" dirty="0"/>
              <a:t>oslabuje moc a autorita </a:t>
            </a:r>
            <a:r>
              <a:rPr lang="sk-SK" sz="1600" u="sng" dirty="0" err="1"/>
              <a:t>basilea</a:t>
            </a:r>
            <a:r>
              <a:rPr lang="sk-SK" sz="1600" dirty="0"/>
              <a:t>.</a:t>
            </a:r>
          </a:p>
        </p:txBody>
      </p:sp>
      <p:pic>
        <p:nvPicPr>
          <p:cNvPr id="28677" name="Picture 5" descr="10014946aCaval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7363" y="765175"/>
            <a:ext cx="3576637" cy="5043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27050"/>
          </a:xfrm>
        </p:spPr>
        <p:txBody>
          <a:bodyPr/>
          <a:lstStyle/>
          <a:p>
            <a:r>
              <a:rPr lang="sk-SK" sz="2000" i="1"/>
              <a:t>Ostatné neprivilegované vrstvy obyvateľstva (démos</a:t>
            </a:r>
            <a:r>
              <a:rPr lang="sk-SK" sz="2000"/>
              <a:t>,</a:t>
            </a:r>
            <a:r>
              <a:rPr lang="sk-SK" sz="2000" i="1"/>
              <a:t> théti a otroci</a:t>
            </a:r>
            <a:r>
              <a:rPr lang="sk-SK" sz="2000"/>
              <a:t>)</a:t>
            </a:r>
            <a:endParaRPr lang="sk-SK" sz="2000" i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3455987"/>
          </a:xfrm>
        </p:spPr>
        <p:txBody>
          <a:bodyPr/>
          <a:lstStyle/>
          <a:p>
            <a:r>
              <a:rPr lang="sk-SK" sz="1600" i="1" u="sng" dirty="0" err="1"/>
              <a:t>Démos</a:t>
            </a:r>
            <a:r>
              <a:rPr lang="sk-SK" sz="1600" i="1" dirty="0"/>
              <a:t> </a:t>
            </a:r>
            <a:r>
              <a:rPr lang="sk-SK" sz="1600" dirty="0"/>
              <a:t>(„ľud“) - tvorí základnú a najpočetnejšiu zložku obyvateľstva.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– členenie - na základe príbuzenských vzťahov (príslušnosť k rodu, </a:t>
            </a:r>
            <a:r>
              <a:rPr lang="sk-SK" sz="1600" dirty="0" err="1"/>
              <a:t>fratrií</a:t>
            </a:r>
            <a:r>
              <a:rPr lang="sk-SK" sz="1600" dirty="0"/>
              <a:t>, </a:t>
            </a:r>
            <a:r>
              <a:rPr lang="sk-SK" sz="1600" dirty="0" err="1"/>
              <a:t>fýle</a:t>
            </a:r>
            <a:r>
              <a:rPr lang="sk-SK" sz="1600" dirty="0" smtClean="0"/>
              <a:t>).</a:t>
            </a:r>
            <a:endParaRPr lang="sk-SK" sz="1600" u="sng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- Základ obživy - </a:t>
            </a:r>
            <a:r>
              <a:rPr lang="sk-SK" sz="1600" u="sng" dirty="0"/>
              <a:t>poľnohospodárska výroba</a:t>
            </a:r>
            <a:r>
              <a:rPr lang="sk-SK" sz="1600" dirty="0"/>
              <a:t> – prenajímanie malých častí pôdy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</a:t>
            </a:r>
            <a:r>
              <a:rPr lang="sk-SK" sz="1600" i="1" dirty="0"/>
              <a:t>(</a:t>
            </a:r>
            <a:r>
              <a:rPr lang="sk-SK" sz="1600" i="1" dirty="0" err="1"/>
              <a:t>kléroi</a:t>
            </a:r>
            <a:r>
              <a:rPr lang="sk-SK" sz="1600" i="1" dirty="0"/>
              <a:t>)</a:t>
            </a:r>
            <a:r>
              <a:rPr lang="sk-SK" sz="1600" dirty="0"/>
              <a:t> od </a:t>
            </a:r>
            <a:r>
              <a:rPr lang="sk-SK" sz="1600" dirty="0" err="1"/>
              <a:t>basilea</a:t>
            </a:r>
            <a:r>
              <a:rPr lang="sk-SK" sz="1600" dirty="0"/>
              <a:t> a </a:t>
            </a:r>
            <a:r>
              <a:rPr lang="sk-SK" sz="1600" dirty="0" smtClean="0"/>
              <a:t>bohatých aristokratov </a:t>
            </a:r>
            <a:r>
              <a:rPr lang="sk-SK" sz="1600" dirty="0"/>
              <a:t>z radov rodovej </a:t>
            </a:r>
            <a:r>
              <a:rPr lang="sk-SK" sz="1600" dirty="0" smtClean="0"/>
              <a:t> </a:t>
            </a:r>
            <a:r>
              <a:rPr lang="sk-SK" sz="1600" dirty="0"/>
              <a:t>- odvádzanie renty </a:t>
            </a:r>
            <a:r>
              <a:rPr lang="sk-SK" sz="1600" dirty="0" smtClean="0"/>
              <a:t>          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          v </a:t>
            </a:r>
            <a:r>
              <a:rPr lang="sk-SK" sz="1600" dirty="0"/>
              <a:t>podobe naturálnych dávok.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- </a:t>
            </a:r>
            <a:r>
              <a:rPr lang="sk-SK" sz="1600" u="sng" dirty="0"/>
              <a:t>vojenská povinnosť</a:t>
            </a:r>
            <a:r>
              <a:rPr lang="sk-SK" sz="1600" dirty="0"/>
              <a:t> – iba v prípade bezprostredného ohrozenia občiny.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</a:t>
            </a:r>
          </a:p>
          <a:p>
            <a:r>
              <a:rPr lang="sk-SK" sz="1600" i="1" u="sng" dirty="0" err="1"/>
              <a:t>Thétes</a:t>
            </a:r>
            <a:r>
              <a:rPr lang="sk-SK" sz="1600" dirty="0"/>
              <a:t> (nádenníci) – slobodní, ale nemajetní (nedisponujú pôdou) – najímaní na sezónne práce. </a:t>
            </a:r>
          </a:p>
          <a:p>
            <a:r>
              <a:rPr lang="sk-SK" sz="1600" u="sng" dirty="0"/>
              <a:t>Otroctvo</a:t>
            </a:r>
            <a:r>
              <a:rPr lang="sk-SK" sz="1600" dirty="0"/>
              <a:t> – </a:t>
            </a:r>
            <a:r>
              <a:rPr lang="sk-SK" sz="1600" u="sng" dirty="0"/>
              <a:t>patriarchálne</a:t>
            </a:r>
            <a:r>
              <a:rPr lang="sk-SK" sz="1600" dirty="0"/>
              <a:t> – otroci sú „súčasťou pánovej rodiny“ a ten rozhoduje o ich živote.</a:t>
            </a:r>
            <a:endParaRPr lang="sk-SK" sz="1600" u="sng" dirty="0"/>
          </a:p>
        </p:txBody>
      </p:sp>
      <p:pic>
        <p:nvPicPr>
          <p:cNvPr id="30724" name="Picture 4" descr="05-indians-plow-field-1920-drawing-w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644900"/>
            <a:ext cx="4752975" cy="30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11696"/>
          </a:xfrm>
        </p:spPr>
        <p:txBody>
          <a:bodyPr/>
          <a:lstStyle/>
          <a:p>
            <a:r>
              <a:rPr lang="sk-SK" sz="2000" dirty="0" smtClean="0"/>
              <a:t>Charakteristické znaky </a:t>
            </a:r>
            <a:r>
              <a:rPr lang="sk-SK" sz="2000" dirty="0" err="1" smtClean="0"/>
              <a:t>mykénskej</a:t>
            </a:r>
            <a:r>
              <a:rPr lang="sk-SK" sz="2000" dirty="0" smtClean="0"/>
              <a:t> spoločnosti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114800"/>
          </a:xfrm>
        </p:spPr>
        <p:txBody>
          <a:bodyPr/>
          <a:lstStyle/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Prísne hierarchizovaná → ostrý majetkový kontrast medzi vládnucou vrstvou a zvyškom obyvateľstva 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Rodová organizácia – 1.) rod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cs typeface="Lucida Sans Unicode"/>
              </a:rPr>
              <a:t>→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2.)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frátria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cs typeface="Lucida Sans Unicode"/>
              </a:rPr>
              <a:t>→3.)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kmeň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fýla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). </a:t>
            </a:r>
          </a:p>
          <a:p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Fýla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združovanie sa na základe pokrvného príbuzenstva do ekonomických, náboženských a teritoriálnych zväzkov. Príslušníci vlastnili pôdu a zúčastňovali sa na spoločnom kulte. 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Na čele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fýly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- tzv.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Fylobasileos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. 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Zo štátoprávneho hľadiska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nezaraďujeme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mestá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kultúry k Antike. Svojim spoločenským usporiadaním a typom vlády sa podobajú skôr štátom Predného Východu.</a:t>
            </a:r>
          </a:p>
          <a:p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ctr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Na čele stojí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kráľ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, tzv.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vanak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dedičný panovník,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absolútna moc.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Ide o tzv.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sakrálneho kráľa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– je zbožstvený a drží v rukách najvyššiu svetskú i duchovnú moc. Zabezpečuje kontakt s bohmi a stará sa o ich priazeň prostredníctvom správneho vykonávania štátneho kultu – čím zabezpečuje dodržiavanie poriadku  v spoločnosti a chráni ju tak pred úpadkom do tzv. chaosu.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Najdôležitejšia je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vojenská funkcia </a:t>
            </a:r>
            <a:r>
              <a:rPr lang="sk-SK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vanaka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predstavuje oporu a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hlavné ťažisko jeho moci.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</a:p>
          <a:p>
            <a:endParaRPr lang="sk-SK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27050"/>
          </a:xfrm>
        </p:spPr>
        <p:txBody>
          <a:bodyPr/>
          <a:lstStyle/>
          <a:p>
            <a:r>
              <a:rPr lang="sk-SK" sz="2000"/>
              <a:t>Správa a riadenie občiny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5364163" cy="6165850"/>
          </a:xfrm>
        </p:spPr>
        <p:txBody>
          <a:bodyPr/>
          <a:lstStyle/>
          <a:p>
            <a:r>
              <a:rPr lang="sk-SK" sz="1600" dirty="0"/>
              <a:t>Úlohu miest ako politicko-hospodárskych centier daných oblastí preberajú </a:t>
            </a:r>
            <a:r>
              <a:rPr lang="sk-SK" sz="1600" dirty="0" smtClean="0"/>
              <a:t>malé </a:t>
            </a:r>
            <a:r>
              <a:rPr lang="sk-SK" sz="1600" u="sng" dirty="0"/>
              <a:t>poľnohospodárske osady a občiny</a:t>
            </a:r>
            <a:r>
              <a:rPr lang="sk-SK" sz="1600" dirty="0"/>
              <a:t>.</a:t>
            </a:r>
          </a:p>
          <a:p>
            <a:r>
              <a:rPr lang="sk-SK" sz="1600" dirty="0"/>
              <a:t>Hospodárstvo a výroba </a:t>
            </a:r>
            <a:r>
              <a:rPr lang="sk-SK" sz="1600" u="sng" dirty="0"/>
              <a:t>sú zamerané prevažne na pokrytie vlastných potrieb obyvateľov obce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r>
              <a:rPr lang="sk-SK" sz="1600" dirty="0"/>
              <a:t>Mocenským, hospodárskym a náboženským centrom obce sa stáva </a:t>
            </a:r>
            <a:r>
              <a:rPr lang="sk-SK" sz="1600" u="sng" dirty="0" err="1"/>
              <a:t>Basileov</a:t>
            </a:r>
            <a:r>
              <a:rPr lang="sk-SK" sz="1600" u="sng" dirty="0"/>
              <a:t> dom </a:t>
            </a:r>
            <a:r>
              <a:rPr lang="sk-SK" sz="1600" dirty="0"/>
              <a:t>– tzv. </a:t>
            </a:r>
            <a:r>
              <a:rPr lang="sk-SK" sz="1600" i="1" u="sng" dirty="0" err="1"/>
              <a:t>oikos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r>
              <a:rPr lang="sk-SK" sz="1600" dirty="0"/>
              <a:t>Riadenie občiny </a:t>
            </a:r>
            <a:r>
              <a:rPr lang="sk-SK" sz="1600" dirty="0">
                <a:latin typeface="Times New Roman" pitchFamily="18" charset="0"/>
              </a:rPr>
              <a:t>→</a:t>
            </a:r>
            <a:r>
              <a:rPr lang="sk-SK" sz="1600" dirty="0"/>
              <a:t> </a:t>
            </a:r>
            <a:r>
              <a:rPr lang="sk-SK" sz="1600" u="sng" dirty="0" err="1"/>
              <a:t>basileos</a:t>
            </a:r>
            <a:r>
              <a:rPr lang="sk-SK" sz="1600" dirty="0"/>
              <a:t> + </a:t>
            </a:r>
            <a:r>
              <a:rPr lang="sk-SK" sz="1600" i="1" u="sng" dirty="0" err="1"/>
              <a:t>boulé</a:t>
            </a:r>
            <a:r>
              <a:rPr lang="sk-SK" sz="1600" dirty="0"/>
              <a:t> - na základe </a:t>
            </a:r>
            <a:r>
              <a:rPr lang="sk-SK" sz="1600" dirty="0" smtClean="0"/>
              <a:t>rodového </a:t>
            </a:r>
            <a:r>
              <a:rPr lang="sk-SK" sz="1600" u="sng" dirty="0" smtClean="0"/>
              <a:t>zvykového </a:t>
            </a:r>
            <a:r>
              <a:rPr lang="sk-SK" sz="1600" u="sng" dirty="0"/>
              <a:t>práva</a:t>
            </a:r>
            <a:r>
              <a:rPr lang="sk-SK" sz="1600" dirty="0"/>
              <a:t>.</a:t>
            </a:r>
          </a:p>
          <a:p>
            <a:r>
              <a:rPr lang="sk-SK" sz="1600" dirty="0"/>
              <a:t>Spory a priestupky medzi obyvateľmi sú najčastejšie riešené formou pokuty, resp. materiálnej kompenzácie, v závislosti od závažnosti priestupku.</a:t>
            </a:r>
          </a:p>
          <a:p>
            <a:pPr>
              <a:buFont typeface="Wingdings" pitchFamily="2" charset="2"/>
              <a:buNone/>
            </a:pPr>
            <a:endParaRPr lang="sk-SK" sz="1600" u="sng" dirty="0"/>
          </a:p>
          <a:p>
            <a:r>
              <a:rPr lang="sk-SK" sz="1600" dirty="0"/>
              <a:t>Existencia </a:t>
            </a:r>
            <a:r>
              <a:rPr lang="sk-SK" sz="1600" u="sng" dirty="0"/>
              <a:t>ľudového zhromaždenia</a:t>
            </a:r>
            <a:r>
              <a:rPr lang="sk-SK" sz="1600" dirty="0"/>
              <a:t> </a:t>
            </a:r>
            <a:r>
              <a:rPr lang="sk-SK" sz="1600" i="1" dirty="0"/>
              <a:t>(</a:t>
            </a:r>
            <a:r>
              <a:rPr lang="sk-SK" sz="1600" i="1" dirty="0" err="1"/>
              <a:t>agora</a:t>
            </a:r>
            <a:r>
              <a:rPr lang="sk-SK" sz="1600" i="1" dirty="0"/>
              <a:t>)</a:t>
            </a:r>
            <a:r>
              <a:rPr lang="sk-SK" sz="1600" dirty="0"/>
              <a:t> – všetci dospelí, bojaschopní muži danej obce </a:t>
            </a:r>
            <a:r>
              <a:rPr lang="sk-SK" sz="1600" i="1" dirty="0"/>
              <a:t>(</a:t>
            </a:r>
            <a:r>
              <a:rPr lang="sk-SK" sz="1600" i="1" dirty="0" err="1"/>
              <a:t>démos</a:t>
            </a:r>
            <a:r>
              <a:rPr lang="sk-SK" sz="1600" i="1" dirty="0"/>
              <a:t>)</a:t>
            </a:r>
            <a:r>
              <a:rPr lang="sk-SK" sz="1600" dirty="0"/>
              <a:t> – zväčša je pasívne a je zvolávané iba pri dôležitých príležitostiach – napr. </a:t>
            </a:r>
            <a:r>
              <a:rPr lang="sk-SK" sz="1600" u="sng" dirty="0"/>
              <a:t>formálne schvaľovanie </a:t>
            </a:r>
            <a:r>
              <a:rPr lang="sk-SK" sz="1600" u="sng" dirty="0" err="1"/>
              <a:t>basileových</a:t>
            </a:r>
            <a:r>
              <a:rPr lang="sk-SK" sz="1600" u="sng" dirty="0"/>
              <a:t> nariadení</a:t>
            </a:r>
            <a:r>
              <a:rPr lang="sk-SK" sz="1600" dirty="0"/>
              <a:t>.</a:t>
            </a:r>
          </a:p>
        </p:txBody>
      </p:sp>
      <p:pic>
        <p:nvPicPr>
          <p:cNvPr id="49158" name="Picture 6" descr="Nichor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765175"/>
            <a:ext cx="3708400" cy="2259013"/>
          </a:xfrm>
          <a:noFill/>
          <a:ln/>
        </p:spPr>
      </p:pic>
      <p:pic>
        <p:nvPicPr>
          <p:cNvPr id="49161" name="Picture 9" descr="(04) Nichoria (05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8300" y="3419475"/>
            <a:ext cx="3695700" cy="2516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71513"/>
          </a:xfrm>
        </p:spPr>
        <p:txBody>
          <a:bodyPr/>
          <a:lstStyle/>
          <a:p>
            <a:r>
              <a:rPr lang="sk-SK" sz="2000"/>
              <a:t>Rozvoj remesla a obchodu – nástup doby železnej (pol. 10. st.)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643438" cy="6092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800" dirty="0"/>
          </a:p>
          <a:p>
            <a:pPr>
              <a:lnSpc>
                <a:spcPct val="90000"/>
              </a:lnSpc>
            </a:pPr>
            <a:r>
              <a:rPr lang="sk-SK" sz="1600" u="sng" dirty="0"/>
              <a:t>Remeslo - spočiatku nie je oddelené od poľnohospodárstva</a:t>
            </a:r>
            <a:r>
              <a:rPr lang="sk-SK" sz="1600" dirty="0"/>
              <a:t> a vo väčšine prípadov má charakter domácej výroby a je zamerané prevažne na výrobu nástrojov každodennej potreby.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Postupom času – </a:t>
            </a:r>
            <a:r>
              <a:rPr lang="sk-SK" sz="1600" u="sng" dirty="0"/>
              <a:t>vznik špecializovaných remesiel</a:t>
            </a:r>
            <a:r>
              <a:rPr lang="sk-SK" sz="1600" dirty="0"/>
              <a:t> – kováči, hrnčiari, tesári a i. – čo spôsobuje postupnú sociálno-majetkovú stratifikáciu spoločnosti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sz="1600" dirty="0"/>
          </a:p>
          <a:p>
            <a:pPr>
              <a:lnSpc>
                <a:spcPct val="90000"/>
              </a:lnSpc>
            </a:pPr>
            <a:r>
              <a:rPr lang="sk-SK" sz="1600" u="sng" dirty="0"/>
              <a:t>Obchod</a:t>
            </a:r>
            <a:r>
              <a:rPr lang="sk-SK" sz="1600" dirty="0"/>
              <a:t> - prerušené sú zahraničné styky a obchod ma spočiatku iba regionálny charakter – </a:t>
            </a:r>
            <a:r>
              <a:rPr lang="sk-SK" sz="1600" u="sng" dirty="0"/>
              <a:t>výmenné hospodárstvo.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V priebehu 10. st. – oživenie obchodných kontaktov s Predným Východom, najmä prostredníctvom Feničanov.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Import – predovšetkým drahé kovy – najmä </a:t>
            </a:r>
            <a:r>
              <a:rPr lang="sk-SK" sz="1600" u="sng" dirty="0"/>
              <a:t>železo z M. Ázie</a:t>
            </a:r>
            <a:r>
              <a:rPr lang="sk-SK" sz="1600" dirty="0"/>
              <a:t> – v priebehu 9. stočia postupne vytláča a nahrádza bronz vo všetkých výrobných odvetviach, </a:t>
            </a:r>
            <a:r>
              <a:rPr lang="sk-SK" sz="1600" u="sng" dirty="0"/>
              <a:t>vrátane vojenstva</a:t>
            </a:r>
            <a:r>
              <a:rPr lang="sk-SK" sz="1600" dirty="0"/>
              <a:t> a </a:t>
            </a:r>
            <a:r>
              <a:rPr lang="sk-SK" sz="1600" u="sng" dirty="0"/>
              <a:t>začiatkom 8. storočia sa stáva hlavnou výrobnou surovinou v Grécku</a:t>
            </a:r>
            <a:r>
              <a:rPr lang="sk-SK" sz="1600" dirty="0"/>
              <a:t>.</a:t>
            </a:r>
            <a:endParaRPr lang="sk-SK" sz="1600" u="sng" dirty="0"/>
          </a:p>
          <a:p>
            <a:pPr>
              <a:lnSpc>
                <a:spcPct val="90000"/>
              </a:lnSpc>
            </a:pPr>
            <a:endParaRPr lang="sk-SK" sz="1600" u="sng" dirty="0"/>
          </a:p>
          <a:p>
            <a:pPr>
              <a:lnSpc>
                <a:spcPct val="90000"/>
              </a:lnSpc>
            </a:pPr>
            <a:endParaRPr lang="sk-SK" sz="1600" u="sng" dirty="0"/>
          </a:p>
          <a:p>
            <a:pPr>
              <a:lnSpc>
                <a:spcPct val="90000"/>
              </a:lnSpc>
            </a:pPr>
            <a:endParaRPr lang="sk-SK" sz="1600" u="sng" dirty="0"/>
          </a:p>
        </p:txBody>
      </p:sp>
      <p:pic>
        <p:nvPicPr>
          <p:cNvPr id="31751" name="Picture 7" descr="iron-age-t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5"/>
            <a:ext cx="4244975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27050"/>
          </a:xfrm>
        </p:spPr>
        <p:txBody>
          <a:bodyPr/>
          <a:lstStyle/>
          <a:p>
            <a:r>
              <a:rPr lang="sk-SK" sz="2000"/>
              <a:t>Koniec temného a nástup archaického obdobia (okolo r. 750)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sk-SK" sz="1600" dirty="0"/>
              <a:t>Začiatkom 8 st. – nastáva prudký demografický rast obyvateľstva.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- </a:t>
            </a:r>
            <a:r>
              <a:rPr lang="sk-SK" sz="1600" u="sng" dirty="0"/>
              <a:t>nedostatok pôdy a jej neustále delenie</a:t>
            </a:r>
            <a:r>
              <a:rPr lang="sk-SK" sz="1600" dirty="0"/>
              <a:t> medzi potomkov má za následok vlny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                            vysťahovalectva – počiatky tzv. </a:t>
            </a:r>
            <a:r>
              <a:rPr lang="sk-SK" sz="1600" u="sng" dirty="0"/>
              <a:t>Veľkej Gréckej kolonizácie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r>
              <a:rPr lang="sk-SK" sz="1600" dirty="0"/>
              <a:t> - Takmer všetka pôda sa dostáva do priameho vlastníctva a užívania </a:t>
            </a:r>
            <a:r>
              <a:rPr lang="sk-SK" sz="1600" u="sng" dirty="0"/>
              <a:t>rodovej aristokracie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- Jej predstavitelia si začínajú vytvárať vlastné mocenské štruktúry, nezávisle od </a:t>
            </a:r>
            <a:r>
              <a:rPr lang="sk-SK" sz="1600" dirty="0" err="1" smtClean="0"/>
              <a:t>basilea</a:t>
            </a: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r>
              <a:rPr lang="sk-SK" sz="1600" dirty="0"/>
              <a:t> - </a:t>
            </a:r>
            <a:r>
              <a:rPr lang="sk-SK" sz="1600" u="sng" dirty="0"/>
              <a:t>Úloha </a:t>
            </a:r>
            <a:r>
              <a:rPr lang="sk-SK" sz="1600" u="sng" dirty="0" err="1"/>
              <a:t>basilea</a:t>
            </a:r>
            <a:r>
              <a:rPr lang="sk-SK" sz="1600" u="sng" dirty="0"/>
              <a:t> ako </a:t>
            </a:r>
            <a:r>
              <a:rPr lang="sk-SK" sz="1600" u="sng" dirty="0" smtClean="0"/>
              <a:t>vedúceho </a:t>
            </a:r>
            <a:r>
              <a:rPr lang="sk-SK" sz="1600" u="sng" dirty="0"/>
              <a:t>predstaviteľa homérskej </a:t>
            </a:r>
            <a:r>
              <a:rPr lang="sk-SK" sz="1600" u="sng" dirty="0" smtClean="0"/>
              <a:t>spoločnosti </a:t>
            </a:r>
            <a:r>
              <a:rPr lang="sk-SK" sz="1600" u="sng" dirty="0"/>
              <a:t>ustupuje do úzadia a približne v</a:t>
            </a:r>
          </a:p>
          <a:p>
            <a:pPr>
              <a:buFont typeface="Wingdings" pitchFamily="2" charset="2"/>
              <a:buNone/>
            </a:pPr>
            <a:r>
              <a:rPr lang="sk-SK" sz="1600" dirty="0" smtClean="0"/>
              <a:t>   </a:t>
            </a:r>
            <a:r>
              <a:rPr lang="sk-SK" sz="1600" u="sng" dirty="0" smtClean="0"/>
              <a:t>polovici </a:t>
            </a:r>
            <a:r>
              <a:rPr lang="sk-SK" sz="1600" u="sng" dirty="0"/>
              <a:t>8. st. jeho miesto </a:t>
            </a:r>
            <a:r>
              <a:rPr lang="sk-SK" sz="1600" u="sng" dirty="0" smtClean="0"/>
              <a:t>zaujmú predstavitelia </a:t>
            </a:r>
            <a:r>
              <a:rPr lang="sk-SK" sz="1600" u="sng" dirty="0"/>
              <a:t>z </a:t>
            </a:r>
            <a:r>
              <a:rPr lang="sk-SK" sz="1600" u="sng" dirty="0" smtClean="0"/>
              <a:t>najvýznamnejších a </a:t>
            </a:r>
            <a:r>
              <a:rPr lang="sk-SK" sz="1600" u="sng" dirty="0"/>
              <a:t>najmajetnejších </a:t>
            </a:r>
            <a:r>
              <a:rPr lang="sk-SK" sz="1600" u="sng" dirty="0" smtClean="0"/>
              <a:t>rodov </a:t>
            </a:r>
          </a:p>
          <a:p>
            <a:pPr>
              <a:buFont typeface="Wingdings" pitchFamily="2" charset="2"/>
              <a:buNone/>
            </a:pPr>
            <a:r>
              <a:rPr lang="sk-SK" sz="1600" dirty="0" smtClean="0"/>
              <a:t>   </a:t>
            </a:r>
            <a:r>
              <a:rPr lang="sk-SK" sz="1600" u="sng" dirty="0" smtClean="0"/>
              <a:t>nastáva obdobie </a:t>
            </a:r>
            <a:r>
              <a:rPr lang="sk-SK" sz="1600" u="sng" dirty="0"/>
              <a:t>vlády rodovej aristokracie</a:t>
            </a:r>
            <a:r>
              <a:rPr lang="sk-SK" sz="1600" dirty="0"/>
              <a:t>.</a:t>
            </a:r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endParaRPr lang="sk-SK" sz="1600" dirty="0"/>
          </a:p>
          <a:p>
            <a:pPr>
              <a:buFont typeface="Wingdings" pitchFamily="2" charset="2"/>
              <a:buNone/>
            </a:pPr>
            <a:r>
              <a:rPr lang="sk-SK" sz="1600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sk-SK" sz="1600" dirty="0"/>
              <a:t>  </a:t>
            </a:r>
          </a:p>
          <a:p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5712"/>
          </a:xfrm>
        </p:spPr>
        <p:txBody>
          <a:bodyPr/>
          <a:lstStyle/>
          <a:p>
            <a:r>
              <a:rPr lang="sk-SK" sz="2000" dirty="0" smtClean="0">
                <a:latin typeface="Copperplate Gothic Bold" pitchFamily="34" charset="0"/>
              </a:rPr>
              <a:t>Archaické obdobie (</a:t>
            </a:r>
            <a:r>
              <a:rPr lang="sk-SK" sz="2000" dirty="0" smtClean="0">
                <a:effectLst/>
                <a:latin typeface="Copperplate Gothic Bold" pitchFamily="34" charset="0"/>
              </a:rPr>
              <a:t>800 – 500) </a:t>
            </a:r>
            <a:r>
              <a:rPr lang="sk-SK" sz="2000" dirty="0" smtClean="0">
                <a:latin typeface="Copperplate Gothic Bold" pitchFamily="34" charset="0"/>
              </a:rPr>
              <a:t>– prechod od rodovej k mestskej spoločnosti – vznik </a:t>
            </a:r>
            <a:r>
              <a:rPr lang="sk-SK" sz="2000" i="1" dirty="0" err="1" smtClean="0">
                <a:latin typeface="Copperplate Gothic Bold" pitchFamily="34" charset="0"/>
              </a:rPr>
              <a:t>polis</a:t>
            </a:r>
            <a:endParaRPr lang="sk-SK" sz="2000" dirty="0">
              <a:latin typeface="Copperplate Gothic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endParaRPr lang="sk-SK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Mocensko-spoločenske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zmeny vedúce k vzniku občianskej spoločnosti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sk-S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čele občín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basilea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nahrádza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rodová (pozemková) aristokracia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Vytvorenie vlastných politicko-mocenských orgánov –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aristokratické rady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(napr.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Areopag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– politicko-správna, náboženská a súdna právomoc - riadi spoločnosť na základe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nepísaného zvykového práva.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sk-S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ostavenie ostatných sociálnych skupín je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bezprávne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nemôžu zastávať žiaden úrad a podieľať sa na správe občiny – prenajímanie pôdy a odvádzanie presne predpísaných dávok.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Snahy bežného obyvateľstva (</a:t>
            </a:r>
            <a:r>
              <a:rPr lang="sk-SK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demos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): 1.) požiadavky na zverejnenie zvykového práva 2.) získanie možnosti podieľať sa na chode a správe obce -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zisk politických práv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 priebehu 8 – 7 st. vedú tieto snahy v jednotlivých obciach k početným sociálnym nepokojom , ktorých dôsledkom je v konečnom dôsledku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zverejnenie zvykového práva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následne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vydobytie si občianskych práv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práv zastávať úrady v obci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Athény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Drakón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Solón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Sparta –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Lykurgos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...) -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novo-vytvorené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ľudové orgány (ľudové snemy) začínajú postupne preberať niektoré kompetencie rodových, čo v priebehu 6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vedie v jednotlivých obciach k postupnému pretvoreniu rodovej spoločnosti na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spoločnosť občiansku.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5712"/>
          </a:xfrm>
        </p:spPr>
        <p:txBody>
          <a:bodyPr/>
          <a:lstStyle/>
          <a:p>
            <a:r>
              <a:rPr lang="sk-SK" sz="2000" dirty="0" smtClean="0">
                <a:latin typeface="Copperplate Gothic Bold" pitchFamily="34" charset="0"/>
              </a:rPr>
              <a:t>Vznik a charakteristika </a:t>
            </a:r>
            <a:r>
              <a:rPr lang="sk-SK" sz="2000" i="1" dirty="0" err="1" smtClean="0">
                <a:latin typeface="Copperplate Gothic Bold" pitchFamily="34" charset="0"/>
              </a:rPr>
              <a:t>polis</a:t>
            </a:r>
            <a:endParaRPr lang="sk-SK" sz="2000" dirty="0">
              <a:latin typeface="Copperplate Gothic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r>
              <a:rPr lang="sk-SK" sz="1800" dirty="0" smtClean="0">
                <a:latin typeface="Arial Narrow" pitchFamily="34" charset="0"/>
              </a:rPr>
              <a:t>Koncom Temného obdobia – demografický nárast obyvateľstva prispieva k postupnému rozvoju špecializovaných remesiel, navýšeniu poľnohospodárskej produkcie a obnoveniu diaľkového obchodu.</a:t>
            </a:r>
          </a:p>
          <a:p>
            <a:r>
              <a:rPr lang="sk-SK" sz="1800" dirty="0" smtClean="0">
                <a:latin typeface="Arial Narrow" pitchFamily="34" charset="0"/>
              </a:rPr>
              <a:t>Vzájomné spájanie sa (tzv. </a:t>
            </a:r>
            <a:r>
              <a:rPr lang="sk-SK" sz="1800" b="1" i="1" dirty="0" err="1" smtClean="0">
                <a:latin typeface="Arial Narrow" pitchFamily="34" charset="0"/>
              </a:rPr>
              <a:t>synoikismos</a:t>
            </a:r>
            <a:r>
              <a:rPr lang="sk-SK" sz="1800" b="1" i="1" dirty="0" smtClean="0">
                <a:latin typeface="Arial Narrow" pitchFamily="34" charset="0"/>
              </a:rPr>
              <a:t> </a:t>
            </a:r>
            <a:r>
              <a:rPr lang="sk-SK" sz="1800" dirty="0" smtClean="0">
                <a:latin typeface="Arial Narrow" pitchFamily="34" charset="0"/>
              </a:rPr>
              <a:t>– </a:t>
            </a:r>
            <a:r>
              <a:rPr lang="sk-SK" sz="1800" dirty="0" err="1" smtClean="0">
                <a:latin typeface="Arial Narrow" pitchFamily="34" charset="0"/>
              </a:rPr>
              <a:t>zosídľovanie</a:t>
            </a:r>
            <a:r>
              <a:rPr lang="sk-SK" sz="1800" dirty="0" smtClean="0">
                <a:latin typeface="Arial Narrow" pitchFamily="34" charset="0"/>
              </a:rPr>
              <a:t>) viacerých menších občín do väčších celkov – </a:t>
            </a:r>
            <a:r>
              <a:rPr lang="sk-SK" sz="1800" u="sng" dirty="0" smtClean="0">
                <a:latin typeface="Arial Narrow" pitchFamily="34" charset="0"/>
              </a:rPr>
              <a:t>vznik mestského štátu</a:t>
            </a:r>
            <a:r>
              <a:rPr lang="sk-SK" sz="1800" dirty="0" smtClean="0">
                <a:latin typeface="Arial Narrow" pitchFamily="34" charset="0"/>
              </a:rPr>
              <a:t>.  </a:t>
            </a:r>
          </a:p>
          <a:p>
            <a:r>
              <a:rPr lang="sk-SK" sz="1800" dirty="0" smtClean="0">
                <a:latin typeface="Arial Narrow" pitchFamily="34" charset="0"/>
              </a:rPr>
              <a:t>Charakter – </a:t>
            </a:r>
            <a:r>
              <a:rPr lang="sk-SK" sz="1800" u="sng" dirty="0" smtClean="0">
                <a:latin typeface="Arial Narrow" pitchFamily="34" charset="0"/>
              </a:rPr>
              <a:t>politicky suveréna a hospodársky sebestačná územno-správna jednotka s vlastnými zákonmi a ústavou, v čele ktorej stál kolektív slobodných a politicky aktívnych (plnoprávnych) obyvateľov – občanov</a:t>
            </a:r>
            <a:r>
              <a:rPr lang="sk-SK" sz="1800" dirty="0" smtClean="0">
                <a:latin typeface="Arial Narrow" pitchFamily="34" charset="0"/>
              </a:rPr>
              <a:t>. </a:t>
            </a:r>
          </a:p>
          <a:p>
            <a:r>
              <a:rPr lang="sk-SK" sz="1800" dirty="0" smtClean="0">
                <a:latin typeface="Arial Narrow" pitchFamily="34" charset="0"/>
              </a:rPr>
              <a:t>Príslušnosť k občianskemu kolektívu </a:t>
            </a:r>
            <a:r>
              <a:rPr lang="sk-SK" sz="1800" u="sng" dirty="0" smtClean="0">
                <a:latin typeface="Arial Narrow" pitchFamily="34" charset="0"/>
              </a:rPr>
              <a:t>bola dedičná </a:t>
            </a:r>
            <a:r>
              <a:rPr lang="sk-SK" sz="1800" dirty="0" smtClean="0">
                <a:latin typeface="Arial Narrow" pitchFamily="34" charset="0"/>
              </a:rPr>
              <a:t>– iba občania disponovali v obci politickými právami a mohli vlastniť pôdu, ako i iný nehnuteľný majetok.</a:t>
            </a:r>
          </a:p>
          <a:p>
            <a:r>
              <a:rPr lang="sk-SK" sz="1800" dirty="0" smtClean="0">
                <a:latin typeface="Arial Narrow" pitchFamily="34" charset="0"/>
              </a:rPr>
              <a:t>Od štáty mali zaručenú </a:t>
            </a:r>
            <a:r>
              <a:rPr lang="sk-SK" sz="1800" u="sng" dirty="0" smtClean="0">
                <a:latin typeface="Arial Narrow" pitchFamily="34" charset="0"/>
              </a:rPr>
              <a:t>ochranu života a majetku </a:t>
            </a:r>
            <a:r>
              <a:rPr lang="sk-SK" sz="1800" dirty="0" smtClean="0">
                <a:latin typeface="Arial Narrow" pitchFamily="34" charset="0"/>
              </a:rPr>
              <a:t>a medzi ich povinnosti patrila predovšetkým </a:t>
            </a:r>
            <a:r>
              <a:rPr lang="sk-SK" sz="1800" u="sng" dirty="0" smtClean="0">
                <a:latin typeface="Arial Narrow" pitchFamily="34" charset="0"/>
              </a:rPr>
              <a:t>vojenská služba v občianskom vojsku</a:t>
            </a:r>
            <a:r>
              <a:rPr lang="sk-SK" sz="1800" dirty="0" smtClean="0">
                <a:latin typeface="Arial Narrow" pitchFamily="34" charset="0"/>
              </a:rPr>
              <a:t> v prípade bezprostredného ohrozenia obce., ako  i účasť na výkone štátneho kultu</a:t>
            </a:r>
          </a:p>
          <a:p>
            <a:r>
              <a:rPr lang="sk-SK" sz="1800" dirty="0" smtClean="0">
                <a:latin typeface="Arial Narrow" pitchFamily="34" charset="0"/>
              </a:rPr>
              <a:t>Zmena tradičných spoločenských hodnôt – </a:t>
            </a:r>
            <a:r>
              <a:rPr lang="sk-SK" sz="1800" b="1" dirty="0" err="1" smtClean="0">
                <a:latin typeface="Arial Narrow" pitchFamily="34" charset="0"/>
              </a:rPr>
              <a:t>hybris</a:t>
            </a:r>
            <a:r>
              <a:rPr lang="sk-SK" sz="1800" b="1" dirty="0" smtClean="0">
                <a:latin typeface="Arial Narrow" pitchFamily="34" charset="0"/>
              </a:rPr>
              <a:t> </a:t>
            </a:r>
            <a:r>
              <a:rPr lang="sk-SK" sz="1800" dirty="0" smtClean="0">
                <a:latin typeface="Arial Narrow" pitchFamily="34" charset="0"/>
              </a:rPr>
              <a:t>(pýcha, spupnosť, osobný prospech...) začína byť považovaná za najhoršiu vlastnosť a je nahradená tzv. </a:t>
            </a:r>
            <a:r>
              <a:rPr lang="sk-SK" sz="1800" b="1" dirty="0" err="1" smtClean="0">
                <a:latin typeface="Arial Narrow" pitchFamily="34" charset="0"/>
              </a:rPr>
              <a:t>sófrosyné</a:t>
            </a:r>
            <a:r>
              <a:rPr lang="sk-SK" sz="1800" b="1" dirty="0" smtClean="0">
                <a:latin typeface="Arial Narrow" pitchFamily="34" charset="0"/>
              </a:rPr>
              <a:t> </a:t>
            </a:r>
            <a:r>
              <a:rPr lang="sk-SK" sz="1800" dirty="0" smtClean="0">
                <a:latin typeface="Arial Narrow" pitchFamily="34" charset="0"/>
              </a:rPr>
              <a:t>(striedmosť, umiernenosť, sebakontrola...) – za najväčšiu cnosť sa považuje </a:t>
            </a:r>
            <a:r>
              <a:rPr lang="sk-SK" sz="1800" u="sng" dirty="0" smtClean="0">
                <a:latin typeface="Arial Narrow" pitchFamily="34" charset="0"/>
              </a:rPr>
              <a:t>konanie jednotlivca v prospech kolektívu na úkor osobného prospechu a vlastnej ctižiadosti.</a:t>
            </a:r>
          </a:p>
          <a:p>
            <a:r>
              <a:rPr lang="sk-SK" sz="1800" dirty="0" smtClean="0">
                <a:latin typeface="Arial Narrow" pitchFamily="34" charset="0"/>
              </a:rPr>
              <a:t>Centrum verejného života v </a:t>
            </a:r>
            <a:r>
              <a:rPr lang="sk-SK" sz="1800" dirty="0" err="1" smtClean="0">
                <a:latin typeface="Arial Narrow" pitchFamily="34" charset="0"/>
              </a:rPr>
              <a:t>polis</a:t>
            </a:r>
            <a:r>
              <a:rPr lang="sk-SK" sz="1800" dirty="0" smtClean="0">
                <a:latin typeface="Arial Narrow" pitchFamily="34" charset="0"/>
              </a:rPr>
              <a:t> – </a:t>
            </a:r>
            <a:r>
              <a:rPr lang="sk-SK" sz="1800" b="1" i="1" dirty="0" err="1" smtClean="0">
                <a:latin typeface="Arial Narrow" pitchFamily="34" charset="0"/>
              </a:rPr>
              <a:t>agora</a:t>
            </a:r>
            <a:r>
              <a:rPr lang="sk-SK" sz="1800" i="1" dirty="0" smtClean="0">
                <a:latin typeface="Arial Narrow" pitchFamily="34" charset="0"/>
              </a:rPr>
              <a:t> – </a:t>
            </a:r>
            <a:r>
              <a:rPr lang="sk-SK" sz="1800" dirty="0" smtClean="0">
                <a:latin typeface="Arial Narrow" pitchFamily="34" charset="0"/>
              </a:rPr>
              <a:t>verejné priestranstvo, resp. tržisko, kde spravidla zasadalo ľudové zhromaždenie. </a:t>
            </a:r>
          </a:p>
          <a:p>
            <a:r>
              <a:rPr lang="sk-SK" sz="1800" b="1" i="1" dirty="0" err="1" smtClean="0">
                <a:latin typeface="Arial Narrow" pitchFamily="34" charset="0"/>
              </a:rPr>
              <a:t>Akropolis</a:t>
            </a:r>
            <a:r>
              <a:rPr lang="sk-SK" sz="1800" i="1" dirty="0" smtClean="0">
                <a:latin typeface="Arial Narrow" pitchFamily="34" charset="0"/>
              </a:rPr>
              <a:t> – </a:t>
            </a:r>
            <a:r>
              <a:rPr lang="sk-SK" sz="1800" dirty="0" smtClean="0">
                <a:latin typeface="Arial Narrow" pitchFamily="34" charset="0"/>
              </a:rPr>
              <a:t>opevnené</a:t>
            </a:r>
            <a:r>
              <a:rPr lang="sk-SK" sz="1800" i="1" dirty="0" smtClean="0">
                <a:latin typeface="Arial Narrow" pitchFamily="34" charset="0"/>
              </a:rPr>
              <a:t> </a:t>
            </a:r>
            <a:r>
              <a:rPr lang="sk-SK" sz="1800" dirty="0" smtClean="0">
                <a:latin typeface="Arial Narrow" pitchFamily="34" charset="0"/>
              </a:rPr>
              <a:t>vyvýšené priestranstvo – 1.) poskytovalo ochranu obyvateľom v prípade bezprostredného vojenského ohrozenia 2.) miesto výkonu štátneho kultu. </a:t>
            </a:r>
            <a:endParaRPr lang="sk-SK" sz="1800" i="1" dirty="0" smtClean="0">
              <a:latin typeface="Arial Narrow" pitchFamily="34" charset="0"/>
            </a:endParaRPr>
          </a:p>
          <a:p>
            <a:endParaRPr lang="sk-SK" sz="1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55712"/>
          </a:xfrm>
        </p:spPr>
        <p:txBody>
          <a:bodyPr/>
          <a:lstStyle/>
          <a:p>
            <a:r>
              <a:rPr lang="sk-SK" sz="2000" dirty="0" smtClean="0">
                <a:latin typeface="Copperplate Gothic Bold" pitchFamily="34" charset="0"/>
              </a:rPr>
              <a:t>Veľká grécka kolonizácia</a:t>
            </a:r>
            <a:endParaRPr lang="sk-SK" sz="2000" dirty="0">
              <a:latin typeface="Copperplate Gothic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r>
              <a:rPr lang="sk-SK" sz="1800" dirty="0" smtClean="0">
                <a:latin typeface="Arial Narrow" pitchFamily="34" charset="0"/>
              </a:rPr>
              <a:t>Koncom Temného obdobia (cca polovica 8 st.). </a:t>
            </a:r>
          </a:p>
          <a:p>
            <a:r>
              <a:rPr lang="sk-SK" sz="1800" dirty="0" smtClean="0">
                <a:latin typeface="Arial Narrow" pitchFamily="34" charset="0"/>
              </a:rPr>
              <a:t>Dôvody :</a:t>
            </a:r>
          </a:p>
          <a:p>
            <a:r>
              <a:rPr lang="sk-SK" sz="1800" dirty="0" smtClean="0">
                <a:latin typeface="Arial Narrow" pitchFamily="34" charset="0"/>
              </a:rPr>
              <a:t>1.) Rozvoj remesla a obnovenie diaľkového zahraničného obchodu – prehĺbenie geografických poznatkov – zakladanie obchodných staníc a prvých osád (V. a Z. Stredomorie, Čierne more...) – nadviazanie kontaktov s viacerými stredomorskými civilizáciami a etnikami (Etruskovia, Kartáginci, </a:t>
            </a:r>
            <a:r>
              <a:rPr lang="sk-SK" sz="1800" dirty="0" err="1" smtClean="0">
                <a:latin typeface="Arial Narrow" pitchFamily="34" charset="0"/>
              </a:rPr>
              <a:t>Skýti</a:t>
            </a:r>
            <a:r>
              <a:rPr lang="sk-SK" sz="1800" dirty="0" smtClean="0">
                <a:latin typeface="Arial Narrow" pitchFamily="34" charset="0"/>
              </a:rPr>
              <a:t>...)</a:t>
            </a:r>
          </a:p>
          <a:p>
            <a:r>
              <a:rPr lang="sk-SK" sz="1800" dirty="0" smtClean="0">
                <a:latin typeface="Arial Narrow" pitchFamily="34" charset="0"/>
              </a:rPr>
              <a:t>2.) Preľudnenosť – demografický nárast má za následok, že krajina už nie je schopná uživiť narastajúci počet obyvateľstva – vysťahovanie za lepšími životnými podmienkami.</a:t>
            </a:r>
          </a:p>
          <a:p>
            <a:r>
              <a:rPr lang="sk-SK" sz="1800" dirty="0" smtClean="0">
                <a:latin typeface="Arial Narrow" pitchFamily="34" charset="0"/>
              </a:rPr>
              <a:t>Spočiatku bola novozaložená osada v podriadenom postavení vo vzťahu k zakladateľskej (materskej) obci – rovnaká ústava, zákony, kult... - postupne sa však väčšina novozaložených osád stáva  nezávislými od svojej materskej obce a začína vykonávať vlastnú politiku – stávajú sa z nich „klasické“ </a:t>
            </a:r>
            <a:r>
              <a:rPr lang="sk-SK" sz="1800" i="1" dirty="0" err="1" smtClean="0">
                <a:latin typeface="Arial Narrow" pitchFamily="34" charset="0"/>
              </a:rPr>
              <a:t>poleis</a:t>
            </a:r>
            <a:r>
              <a:rPr lang="sk-SK" sz="1800" i="1" dirty="0" smtClean="0">
                <a:latin typeface="Arial Narrow" pitchFamily="34" charset="0"/>
              </a:rPr>
              <a:t>  - </a:t>
            </a:r>
            <a:r>
              <a:rPr lang="sk-SK" sz="1800" u="sng" dirty="0" smtClean="0">
                <a:latin typeface="Arial Narrow" pitchFamily="34" charset="0"/>
              </a:rPr>
              <a:t>kritérium sebestačnosti.</a:t>
            </a:r>
          </a:p>
          <a:p>
            <a:r>
              <a:rPr lang="sk-SK" sz="1800" dirty="0" smtClean="0">
                <a:latin typeface="Arial Narrow" pitchFamily="34" charset="0"/>
              </a:rPr>
              <a:t>No čele stojí tzv. </a:t>
            </a:r>
            <a:r>
              <a:rPr lang="sk-SK" sz="1800" i="1" dirty="0" err="1" smtClean="0">
                <a:latin typeface="Arial Narrow" pitchFamily="34" charset="0"/>
              </a:rPr>
              <a:t>oikistes</a:t>
            </a:r>
            <a:r>
              <a:rPr lang="sk-SK" sz="1800" dirty="0" smtClean="0">
                <a:latin typeface="Arial Narrow" pitchFamily="34" charset="0"/>
              </a:rPr>
              <a:t> – (osídľovateľ, zakladateľ) – výber vhodného miesta – 1.) výhodná strategická poloha, 2.) úrodná pôda.</a:t>
            </a:r>
          </a:p>
          <a:p>
            <a:r>
              <a:rPr lang="sk-SK" sz="1800" dirty="0" smtClean="0">
                <a:latin typeface="Arial Narrow" pitchFamily="34" charset="0"/>
              </a:rPr>
              <a:t>Reťazový charakter kolonizácie – novozaložené osady po určitom čase zakladali ďalšie osady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eekcolonies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 lvl="0" algn="ctr"/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2.)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Vojenská aristokracia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tzv.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hekweti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,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epeta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Primárne vojenská funkcia – spoločne s kráľom sa zúčastňuje rozličných koristnícko-lúpežných výprav, za účelom zisku majetku a osobnej prestíže –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považované za hrdinské a čestné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!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pojem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hybris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(pýcha, spupnosť) – charakteristické črty a vlastnosti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mykénskej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aristokracie 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Znaky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hybris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: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1.) Snaha aristokracie žiť v prepychu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(Dosvedčuje nám to bohatá hrobová výbava)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2.)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Snaha jednotlivca vyniknúť bez ohľadu na ostatných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- na základe opisu v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Homérovej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Ilias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(tzv. heroický epos), kde úsilie a odvaha jednotlivca vyniká nad kolektívnym úsilím celku.</a:t>
            </a:r>
          </a:p>
          <a:p>
            <a:endParaRPr lang="sk-SK" sz="1800" dirty="0"/>
          </a:p>
        </p:txBody>
      </p:sp>
      <p:pic>
        <p:nvPicPr>
          <p:cNvPr id="5" name="Picture 2" descr="C:\Users\User\Desktop\Mycenaean_Warrior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4038994" cy="3024336"/>
          </a:xfrm>
          <a:prstGeom prst="rect">
            <a:avLst/>
          </a:prstGeom>
          <a:noFill/>
        </p:spPr>
      </p:pic>
      <p:pic>
        <p:nvPicPr>
          <p:cNvPr id="6" name="Picture 2" descr="myceaneancharri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49866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pPr algn="ctr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3.) Slobodné obyvateľstvo </a:t>
            </a:r>
            <a:r>
              <a:rPr lang="sk-SK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– </a:t>
            </a:r>
            <a:r>
              <a:rPr lang="sk-SK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démos</a:t>
            </a:r>
            <a:r>
              <a:rPr lang="sk-SK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endParaRPr lang="sk-SK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väčšina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obyvateľstva - drobní roľníci a remeselníci, ktorých postavenie bolo bezprávne a závislé na aristokracii, prostredníctvom prenájmu poľnohospodárskej pôdy, z ktorej výnosov museli odvádzať presne určené dávky vo forme naturálií.</a:t>
            </a:r>
          </a:p>
          <a:p>
            <a:pPr>
              <a:buNone/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 </a:t>
            </a:r>
          </a:p>
          <a:p>
            <a:pPr algn="ctr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4.) Ostatné skupiny: </a:t>
            </a:r>
          </a:p>
          <a:p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dhoeloi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„služobníci, otroci“ slúžiaci v kráľovskom paláci</a:t>
            </a:r>
          </a:p>
          <a:p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Ktoinokhoi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označenie pre bohatých pozemkových vlastníkov z radov vojenskej aristokracie. </a:t>
            </a:r>
          </a:p>
          <a:p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Theoio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dhoeloi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tzv. „boží služobníci“. Jedná sa pravdepodobne o kňazov, vykonávajúcich  štátny kult.</a:t>
            </a:r>
          </a:p>
          <a:p>
            <a:endParaRPr lang="sk-SK" sz="1800" dirty="0"/>
          </a:p>
        </p:txBody>
      </p:sp>
      <p:pic>
        <p:nvPicPr>
          <p:cNvPr id="4" name="Picture 4" descr="05-indians-plow-field-1920-drawing-w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504156" cy="299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pPr algn="ctr"/>
            <a:r>
              <a:rPr lang="sk-SK" sz="1800" b="1" dirty="0" smtClean="0">
                <a:latin typeface="Copperplate Gothic Bold" pitchFamily="34" charset="0"/>
              </a:rPr>
              <a:t>Vzťah Spoločnosti k náboženstvu a tradičným kultom</a:t>
            </a:r>
          </a:p>
          <a:p>
            <a:pPr algn="ctr"/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Výkon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štátneho kultu má na starosti kráľ – centrom výkonu je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palác.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Vzájomné prelínanie  sa orientálnych, krétskych a indoeurópskych prvkov.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„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Athána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“ – bohyňa múdrosti 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Athéna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„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Enuwalios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“ – boh vojny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Áres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„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Paiawón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“ – Apolón.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„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Poteidaon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“ – boh mora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Poseidon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„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Dyeus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“ – najvyššie božstvo (Zeus)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„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Damate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“ – bohyňa úrody a plodnosti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Deméter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).  </a:t>
            </a:r>
          </a:p>
          <a:p>
            <a:pPr>
              <a:buNone/>
            </a:pP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 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Vedľa týchto božstiev boli v 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mykénskom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období uctievané i ďalšie, predovšetkým prírodné  božstva (napr. bohyňa lovu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Arthemis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ako tzv. „Pani Koní“, alebo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Diova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matka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Rhea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ako tzv. „Božská Matka“).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Dôležitú úlohu pri pohrebných obradoch hrali tiež malé sošky, ktorých úlohou bolo sprevádzať mŕtveho v posmrtnom živote.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Pri náboženských obradoch sa bohom obetovali predovšetkým zvieratá, ale máme aj správy, podľa ktorých sa vykonávali aj ľudské obete. </a:t>
            </a:r>
          </a:p>
          <a:p>
            <a:pPr lvl="0"/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Mykénske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náboženstvo – vytvorilo základ klasického gréckeho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Pantheonu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.  </a:t>
            </a:r>
          </a:p>
          <a:p>
            <a:endParaRPr lang="sk-SK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3.)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Šachtové a </a:t>
            </a:r>
            <a:r>
              <a:rPr lang="sk-SK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Kopulové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(tzv. </a:t>
            </a:r>
            <a:r>
              <a:rPr lang="sk-SK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tholové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 hroby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– Boli do nich pochovávaní členovia vládnucich dynastii a predstavitelia významných rodov.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Bohatý obsah a výzdoba - množstvo cenných predmetov z drahých kovov → Dôkaz o obrovskom bohatstve vládnucej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vrstvy v kontraste s ostatným obyvateľstvom. </a:t>
            </a: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Najznámejšia - tzv.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Atreová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kopulová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hrobka v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Mykénach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(H.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Schliemann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).</a:t>
            </a:r>
          </a:p>
          <a:p>
            <a:endParaRPr lang="sk-SK" sz="1800" dirty="0"/>
          </a:p>
        </p:txBody>
      </p:sp>
      <p:pic>
        <p:nvPicPr>
          <p:cNvPr id="4" name="Picture 6" descr="entrance-to-the-royal-tombs-and-the-treasury-of-atreus-agamemnon-in-mycenae-greece-john-a-shi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888432" cy="2646294"/>
          </a:xfrm>
          <a:prstGeom prst="rect">
            <a:avLst/>
          </a:prstGeom>
          <a:noFill/>
        </p:spPr>
      </p:pic>
      <p:pic>
        <p:nvPicPr>
          <p:cNvPr id="5" name="Picture 4" descr="roy_grav_circ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905669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11696"/>
          </a:xfrm>
        </p:spPr>
        <p:txBody>
          <a:bodyPr/>
          <a:lstStyle/>
          <a:p>
            <a:r>
              <a:rPr lang="sk-SK" sz="2000" dirty="0" smtClean="0"/>
              <a:t>Hospodárska základňa </a:t>
            </a:r>
            <a:r>
              <a:rPr lang="sk-SK" sz="2000" dirty="0" err="1" smtClean="0"/>
              <a:t>mykénskej</a:t>
            </a:r>
            <a:r>
              <a:rPr lang="sk-SK" sz="2000" dirty="0" smtClean="0"/>
              <a:t> spoločnosti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Výrobné hospodárstvo má takmer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výlučne naturálny charakter.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hlavným výrobným prostriedkom bola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pôda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ktorá bola buď vo vlastníctve kráľa a bohatých aristokratov, alebo patrila určitej rodovej občine -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fýle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. </a:t>
            </a:r>
          </a:p>
          <a:p>
            <a:pPr lvl="0"/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Č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asti z pôdy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kléry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) sa prenajímali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menším roľníkom z radov slobodného obyvateľstva, ktorí boli povinní jej vlastníkovi odvádzať pravidelné dávky z jej výnosov.</a:t>
            </a:r>
          </a:p>
          <a:p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Dôležité boli tiež 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remeslá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 a </a:t>
            </a:r>
            <a:r>
              <a:rPr lang="sk-SK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obchod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, ktoré sa vo vrcholnom období zameriavali predovšetkým na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výrobu predmetov každodennej potreby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a dovoz luxusných predmetov vyrobených z drahých kovov z celej oblasti Stredomoria.</a:t>
            </a:r>
          </a:p>
          <a:p>
            <a:endParaRPr lang="sk-SK" sz="1800" dirty="0"/>
          </a:p>
        </p:txBody>
      </p:sp>
      <p:pic>
        <p:nvPicPr>
          <p:cNvPr id="4" name="Picture 15" descr="503531626_1d48dd97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84984"/>
            <a:ext cx="2160810" cy="3292663"/>
          </a:xfrm>
          <a:prstGeom prst="rect">
            <a:avLst/>
          </a:prstGeom>
          <a:noFill/>
        </p:spPr>
      </p:pic>
      <p:pic>
        <p:nvPicPr>
          <p:cNvPr id="5" name="Picture 8" descr="14dag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448412" cy="2493467"/>
          </a:xfrm>
          <a:prstGeom prst="rect">
            <a:avLst/>
          </a:prstGeom>
          <a:noFill/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2766108" cy="24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2447925"/>
          </a:xfrm>
        </p:spPr>
        <p:txBody>
          <a:bodyPr/>
          <a:lstStyle/>
          <a:p>
            <a:r>
              <a:rPr lang="sk-SK" sz="2800">
                <a:latin typeface="Lucida Calligraphy" pitchFamily="66" charset="0"/>
              </a:rPr>
              <a:t>Grécka spoločnosť v „Temnom“ (Homérskom) období </a:t>
            </a:r>
            <a:br>
              <a:rPr lang="sk-SK" sz="2800">
                <a:latin typeface="Lucida Calligraphy" pitchFamily="66" charset="0"/>
              </a:rPr>
            </a:br>
            <a:r>
              <a:rPr lang="sk-SK" sz="2800">
                <a:latin typeface="Lucida Calligraphy" pitchFamily="66" charset="0"/>
              </a:rPr>
              <a:t/>
            </a:r>
            <a:br>
              <a:rPr lang="sk-SK" sz="2800">
                <a:latin typeface="Lucida Calligraphy" pitchFamily="66" charset="0"/>
              </a:rPr>
            </a:br>
            <a:r>
              <a:rPr lang="sk-SK" sz="2800">
                <a:latin typeface="Lucida Calligraphy" pitchFamily="66" charset="0"/>
              </a:rPr>
              <a:t>(1100 – 800 p. n . l. )</a:t>
            </a:r>
          </a:p>
        </p:txBody>
      </p:sp>
      <p:pic>
        <p:nvPicPr>
          <p:cNvPr id="2053" name="Picture 5" descr="220px-Homer_British_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565400"/>
            <a:ext cx="3101975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reek_timelin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3338"/>
            <a:ext cx="9144000" cy="6923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úra">
  <a:themeElements>
    <a:clrScheme name="Textú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ú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ú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ú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1714</TotalTime>
  <Words>1854</Words>
  <Application>Microsoft Office PowerPoint</Application>
  <PresentationFormat>Prezentácia na obrazovke (4:3)</PresentationFormat>
  <Paragraphs>229</Paragraphs>
  <Slides>26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Textúra</vt:lpstr>
      <vt:lpstr>Snímka 1</vt:lpstr>
      <vt:lpstr>Charakteristické znaky mykénskej spoločnosti</vt:lpstr>
      <vt:lpstr>Snímka 3</vt:lpstr>
      <vt:lpstr>Snímka 4</vt:lpstr>
      <vt:lpstr>Snímka 5</vt:lpstr>
      <vt:lpstr>Snímka 6</vt:lpstr>
      <vt:lpstr>Hospodárska základňa mykénskej spoločnosti</vt:lpstr>
      <vt:lpstr>Grécka spoločnosť v „Temnom“ (Homérskom) období   (1100 – 800 p. n . l. )</vt:lpstr>
      <vt:lpstr>Snímka 9</vt:lpstr>
      <vt:lpstr>Pramene</vt:lpstr>
      <vt:lpstr>Snímka 11</vt:lpstr>
      <vt:lpstr>2.) Archeologické </vt:lpstr>
      <vt:lpstr>Príchod Dórov (okolo r. 1100)  </vt:lpstr>
      <vt:lpstr>Malá grécka kolonizácia</vt:lpstr>
      <vt:lpstr>Snímka 15</vt:lpstr>
      <vt:lpstr>Spoločnosť a jej organizácia v temnom období</vt:lpstr>
      <vt:lpstr>Basileos (náčelník, vodca)</vt:lpstr>
      <vt:lpstr>Rodová (vojenská) aristokracia (hetairoi)</vt:lpstr>
      <vt:lpstr>Ostatné neprivilegované vrstvy obyvateľstva (démos, théti a otroci)</vt:lpstr>
      <vt:lpstr>Správa a riadenie občiny</vt:lpstr>
      <vt:lpstr>Rozvoj remesla a obchodu – nástup doby železnej (pol. 10. st.)</vt:lpstr>
      <vt:lpstr>Koniec temného a nástup archaického obdobia (okolo r. 750)</vt:lpstr>
      <vt:lpstr>Archaické obdobie (800 – 500) – prechod od rodovej k mestskej spoločnosti – vznik polis</vt:lpstr>
      <vt:lpstr>Vznik a charakteristika polis</vt:lpstr>
      <vt:lpstr>Veľká grécka kolonizácia</vt:lpstr>
      <vt:lpstr>Snímka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„Temné“ (Homérske) obdobie gréckych dejín   (1100 – 800 p. n . l. )</dc:title>
  <dc:creator>User</dc:creator>
  <cp:lastModifiedBy>User</cp:lastModifiedBy>
  <cp:revision>54</cp:revision>
  <dcterms:created xsi:type="dcterms:W3CDTF">2012-10-04T10:29:10Z</dcterms:created>
  <dcterms:modified xsi:type="dcterms:W3CDTF">2014-09-14T13:14:50Z</dcterms:modified>
</cp:coreProperties>
</file>