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84" r:id="rId6"/>
    <p:sldId id="283" r:id="rId7"/>
    <p:sldId id="276" r:id="rId8"/>
    <p:sldId id="277" r:id="rId9"/>
    <p:sldId id="278" r:id="rId10"/>
    <p:sldId id="279" r:id="rId11"/>
    <p:sldId id="280" r:id="rId12"/>
    <p:sldId id="285" r:id="rId13"/>
    <p:sldId id="282" r:id="rId14"/>
    <p:sldId id="286" r:id="rId15"/>
    <p:sldId id="260" r:id="rId16"/>
    <p:sldId id="262" r:id="rId17"/>
    <p:sldId id="261" r:id="rId18"/>
    <p:sldId id="263" r:id="rId19"/>
    <p:sldId id="266" r:id="rId20"/>
    <p:sldId id="289" r:id="rId21"/>
    <p:sldId id="287" r:id="rId22"/>
    <p:sldId id="290" r:id="rId23"/>
    <p:sldId id="288" r:id="rId24"/>
    <p:sldId id="268" r:id="rId25"/>
    <p:sldId id="269" r:id="rId2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FEBBA-A377-446B-90B2-E47E3CDA7016}" type="datetimeFigureOut">
              <a:rPr lang="sk-SK" smtClean="0"/>
              <a:pPr/>
              <a:t>1. 10. 2014</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3E19E-B595-4EBA-BE44-AF6F4E542CB2}" type="slidenum">
              <a:rPr lang="sk-SK" smtClean="0"/>
              <a:pPr/>
              <a:t>‹#›</a:t>
            </a:fld>
            <a:endParaRPr lang="sk-SK"/>
          </a:p>
        </p:txBody>
      </p:sp>
    </p:spTree>
    <p:extLst>
      <p:ext uri="{BB962C8B-B14F-4D97-AF65-F5344CB8AC3E}">
        <p14:creationId xmlns:p14="http://schemas.microsoft.com/office/powerpoint/2010/main" val="389004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k-SK" smtClean="0"/>
              <a:t>Kliknite sem a upravte štýl predlohy nadpisov.</a:t>
            </a:r>
            <a:endParaRPr kumimoji="0" lang="en-US"/>
          </a:p>
        </p:txBody>
      </p:sp>
      <p:cxnSp>
        <p:nvCxnSpPr>
          <p:cNvPr id="8" name="Rovná spojnic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á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dátumu 14"/>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16" name="Zástupný symbol čísla snímky 15"/>
          <p:cNvSpPr>
            <a:spLocks noGrp="1"/>
          </p:cNvSpPr>
          <p:nvPr>
            <p:ph type="sldNum" sz="quarter" idx="11"/>
          </p:nvPr>
        </p:nvSpPr>
        <p:spPr/>
        <p:txBody>
          <a:bodyPr/>
          <a:lstStyle/>
          <a:p>
            <a:fld id="{EA790FAB-24B6-437E-91DD-10CFC3799B02}" type="slidenum">
              <a:rPr lang="sk-SK" smtClean="0"/>
              <a:pPr/>
              <a:t>‹#›</a:t>
            </a:fld>
            <a:endParaRPr lang="sk-SK"/>
          </a:p>
        </p:txBody>
      </p:sp>
      <p:sp>
        <p:nvSpPr>
          <p:cNvPr id="17" name="Zástupný symbol päty 16"/>
          <p:cNvSpPr>
            <a:spLocks noGrp="1"/>
          </p:cNvSpPr>
          <p:nvPr>
            <p:ph type="ftr" sz="quarter" idx="12"/>
          </p:nvPr>
        </p:nvSpPr>
        <p:spPr/>
        <p:txBody>
          <a:bodyPr/>
          <a:lstStyle/>
          <a:p>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A790FAB-24B6-437E-91DD-10CFC3799B02}"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A790FAB-24B6-437E-91DD-10CFC3799B02}"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obsahu 8"/>
          <p:cNvSpPr>
            <a:spLocks noGrp="1"/>
          </p:cNvSpPr>
          <p:nvPr>
            <p:ph idx="1"/>
          </p:nvPr>
        </p:nvSpPr>
        <p:spPr>
          <a:xfrm>
            <a:off x="457200" y="1524000"/>
            <a:ext cx="8229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4" name="Zástupný symbol dátumu 13"/>
          <p:cNvSpPr>
            <a:spLocks noGrp="1"/>
          </p:cNvSpPr>
          <p:nvPr>
            <p:ph type="dt" sz="half" idx="14"/>
          </p:nvPr>
        </p:nvSpPr>
        <p:spPr/>
        <p:txBody>
          <a:bodyPr/>
          <a:lstStyle/>
          <a:p>
            <a:fld id="{79B70E5B-FDEB-4B96-8CC9-AD5738792C79}" type="datetimeFigureOut">
              <a:rPr lang="sk-SK" smtClean="0"/>
              <a:pPr/>
              <a:t>1. 10. 2014</a:t>
            </a:fld>
            <a:endParaRPr lang="sk-SK"/>
          </a:p>
        </p:txBody>
      </p:sp>
      <p:sp>
        <p:nvSpPr>
          <p:cNvPr id="15" name="Zástupný symbol čísla snímky 14"/>
          <p:cNvSpPr>
            <a:spLocks noGrp="1"/>
          </p:cNvSpPr>
          <p:nvPr>
            <p:ph type="sldNum" sz="quarter" idx="15"/>
          </p:nvPr>
        </p:nvSpPr>
        <p:spPr/>
        <p:txBody>
          <a:bodyPr/>
          <a:lstStyle>
            <a:lvl1pPr algn="ctr">
              <a:defRPr/>
            </a:lvl1pPr>
          </a:lstStyle>
          <a:p>
            <a:fld id="{EA790FAB-24B6-437E-91DD-10CFC3799B02}" type="slidenum">
              <a:rPr lang="sk-SK" smtClean="0"/>
              <a:pPr/>
              <a:t>‹#›</a:t>
            </a:fld>
            <a:endParaRPr lang="sk-SK"/>
          </a:p>
        </p:txBody>
      </p:sp>
      <p:sp>
        <p:nvSpPr>
          <p:cNvPr id="16" name="Zástupný symbol päty 15"/>
          <p:cNvSpPr>
            <a:spLocks noGrp="1"/>
          </p:cNvSpPr>
          <p:nvPr>
            <p:ph type="ftr" sz="quarter" idx="16"/>
          </p:nvPr>
        </p:nvSpPr>
        <p:spPr/>
        <p:txBody>
          <a:bodyPr/>
          <a:lstStyle/>
          <a:p>
            <a:endParaRPr lang="sk-SK"/>
          </a:p>
        </p:txBody>
      </p:sp>
      <p:sp>
        <p:nvSpPr>
          <p:cNvPr id="17" name="Nadpis 16"/>
          <p:cNvSpPr>
            <a:spLocks noGrp="1"/>
          </p:cNvSpPr>
          <p:nvPr>
            <p:ph type="title"/>
          </p:nvPr>
        </p:nvSpPr>
        <p:spPr/>
        <p:txBody>
          <a:bodyPr rtlCol="0" anchor="b" anchorCtr="0"/>
          <a:lstStyle/>
          <a:p>
            <a:r>
              <a:rPr kumimoji="0" lang="sk-SK" smtClean="0"/>
              <a:t>Kliknite sem a upravte štýl predlohy nadpisov.</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A790FAB-24B6-437E-91DD-10CFC3799B02}" type="slidenum">
              <a:rPr lang="sk-SK" smtClean="0"/>
              <a:pPr/>
              <a:t>‹#›</a:t>
            </a:fld>
            <a:endParaRPr lang="sk-SK"/>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cxnSp>
        <p:nvCxnSpPr>
          <p:cNvPr id="7" name="Rovná spojnic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dátumu 4"/>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A790FAB-24B6-437E-91DD-10CFC3799B02}" type="slidenum">
              <a:rPr lang="sk-SK" smtClean="0"/>
              <a:pPr/>
              <a:t>‹#›</a:t>
            </a:fld>
            <a:endParaRPr lang="sk-SK"/>
          </a:p>
        </p:txBody>
      </p:sp>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11" name="Zástupný symbol obsahu 10"/>
          <p:cNvSpPr>
            <a:spLocks noGrp="1"/>
          </p:cNvSpPr>
          <p:nvPr>
            <p:ph sz="half" idx="1"/>
          </p:nvPr>
        </p:nvSpPr>
        <p:spPr>
          <a:xfrm>
            <a:off x="457200" y="1524000"/>
            <a:ext cx="4059936"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half" idx="2"/>
          </p:nvPr>
        </p:nvSpPr>
        <p:spPr>
          <a:xfrm>
            <a:off x="4648200" y="1524000"/>
            <a:ext cx="4059936"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9" name="Zástupný symbol čísla snímky 8"/>
          <p:cNvSpPr>
            <a:spLocks noGrp="1"/>
          </p:cNvSpPr>
          <p:nvPr>
            <p:ph type="sldNum" sz="quarter" idx="12"/>
          </p:nvPr>
        </p:nvSpPr>
        <p:spPr/>
        <p:txBody>
          <a:bodyPr/>
          <a:lstStyle/>
          <a:p>
            <a:fld id="{EA790FAB-24B6-437E-91DD-10CFC3799B02}" type="slidenum">
              <a:rPr lang="sk-SK" smtClean="0"/>
              <a:pPr/>
              <a:t>‹#›</a:t>
            </a:fld>
            <a:endParaRPr lang="sk-SK"/>
          </a:p>
        </p:txBody>
      </p:sp>
      <p:sp>
        <p:nvSpPr>
          <p:cNvPr id="8" name="Zástupný symbol päty 7"/>
          <p:cNvSpPr>
            <a:spLocks noGrp="1"/>
          </p:cNvSpPr>
          <p:nvPr>
            <p:ph type="ftr" sz="quarter" idx="11"/>
          </p:nvPr>
        </p:nvSpPr>
        <p:spPr/>
        <p:txBody>
          <a:bodyPr/>
          <a:lstStyle/>
          <a:p>
            <a:endParaRPr lang="sk-SK"/>
          </a:p>
        </p:txBody>
      </p:sp>
      <p:sp>
        <p:nvSpPr>
          <p:cNvPr id="7" name="Zástupný symbol dátumu 6"/>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3" name="Zástupný symbol tex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32" name="Zástupný symbol obsahu 31"/>
          <p:cNvSpPr>
            <a:spLocks noGrp="1"/>
          </p:cNvSpPr>
          <p:nvPr>
            <p:ph sz="half" idx="2"/>
          </p:nvPr>
        </p:nvSpPr>
        <p:spPr>
          <a:xfrm>
            <a:off x="457200" y="2201896"/>
            <a:ext cx="4038600" cy="391363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34" name="Zástupný symbol obsahu 33"/>
          <p:cNvSpPr>
            <a:spLocks noGrp="1"/>
          </p:cNvSpPr>
          <p:nvPr>
            <p:ph sz="quarter" idx="4"/>
          </p:nvPr>
        </p:nvSpPr>
        <p:spPr>
          <a:xfrm>
            <a:off x="4649788" y="2201896"/>
            <a:ext cx="4038600" cy="391363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sk-SK" smtClean="0"/>
              <a:t>Kliknite sem a upravte štýl predlohy nadpisov.</a:t>
            </a:r>
            <a:endParaRPr kumimoji="0" lang="en-US"/>
          </a:p>
        </p:txBody>
      </p:sp>
      <p:sp>
        <p:nvSpPr>
          <p:cNvPr id="12" name="Zástupný symbol tex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cxnSp>
        <p:nvCxnSpPr>
          <p:cNvPr id="10" name="Rovná spojnic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ovná spojnic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EA790FAB-24B6-437E-91DD-10CFC3799B02}" type="slidenum">
              <a:rPr lang="sk-SK" smtClean="0"/>
              <a:pPr/>
              <a:t>‹#›</a:t>
            </a:fld>
            <a:endParaRPr lang="sk-SK"/>
          </a:p>
        </p:txBody>
      </p:sp>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EA790FAB-24B6-437E-91DD-10CFC3799B02}"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9" name="Zástupný symbol obsahu 28"/>
          <p:cNvSpPr>
            <a:spLocks noGrp="1"/>
          </p:cNvSpPr>
          <p:nvPr>
            <p:ph sz="quarter" idx="1"/>
          </p:nvPr>
        </p:nvSpPr>
        <p:spPr>
          <a:xfrm>
            <a:off x="457200" y="457200"/>
            <a:ext cx="6248400" cy="5715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3" name="Zástupný symbol tex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k-SK" smtClean="0"/>
              <a:t>Kliknite sem a upravte štýl predlohy nadpisov.</a:t>
            </a:r>
            <a:endParaRPr kumimoji="0" lang="en-US"/>
          </a:p>
        </p:txBody>
      </p:sp>
      <p:sp>
        <p:nvSpPr>
          <p:cNvPr id="8" name="Zástupný symbol dátumu 7"/>
          <p:cNvSpPr>
            <a:spLocks noGrp="1"/>
          </p:cNvSpPr>
          <p:nvPr>
            <p:ph type="dt" sz="half" idx="14"/>
          </p:nvPr>
        </p:nvSpPr>
        <p:spPr/>
        <p:txBody>
          <a:bodyPr/>
          <a:lstStyle/>
          <a:p>
            <a:fld id="{79B70E5B-FDEB-4B96-8CC9-AD5738792C79}" type="datetimeFigureOut">
              <a:rPr lang="sk-SK" smtClean="0"/>
              <a:pPr/>
              <a:t>1. 10. 2014</a:t>
            </a:fld>
            <a:endParaRPr lang="sk-SK"/>
          </a:p>
        </p:txBody>
      </p:sp>
      <p:sp>
        <p:nvSpPr>
          <p:cNvPr id="9" name="Zástupný symbol čísla snímky 8"/>
          <p:cNvSpPr>
            <a:spLocks noGrp="1"/>
          </p:cNvSpPr>
          <p:nvPr>
            <p:ph type="sldNum" sz="quarter" idx="15"/>
          </p:nvPr>
        </p:nvSpPr>
        <p:spPr/>
        <p:txBody>
          <a:bodyPr/>
          <a:lstStyle/>
          <a:p>
            <a:fld id="{EA790FAB-24B6-437E-91DD-10CFC3799B02}" type="slidenum">
              <a:rPr lang="sk-SK" smtClean="0"/>
              <a:pPr/>
              <a:t>‹#›</a:t>
            </a:fld>
            <a:endParaRPr lang="sk-SK"/>
          </a:p>
        </p:txBody>
      </p:sp>
      <p:sp>
        <p:nvSpPr>
          <p:cNvPr id="10" name="Zástupný symbol päty 9"/>
          <p:cNvSpPr>
            <a:spLocks noGrp="1"/>
          </p:cNvSpPr>
          <p:nvPr>
            <p:ph type="ftr" sz="quarter" idx="16"/>
          </p:nvPr>
        </p:nvSpPr>
        <p:spPr/>
        <p:txBody>
          <a:bodyPr/>
          <a:lstStyle/>
          <a:p>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k-SK" smtClean="0"/>
              <a:t>Ak chcete pridať obrázok, kliknite na ikonu</a:t>
            </a:r>
            <a:endParaRPr kumimoji="0" lang="en-US"/>
          </a:p>
        </p:txBody>
      </p:sp>
      <p:sp>
        <p:nvSpPr>
          <p:cNvPr id="4" name="Zástupný symbol tex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8" name="Zástupný symbol dátumu 7"/>
          <p:cNvSpPr>
            <a:spLocks noGrp="1"/>
          </p:cNvSpPr>
          <p:nvPr>
            <p:ph type="dt" sz="half" idx="10"/>
          </p:nvPr>
        </p:nvSpPr>
        <p:spPr/>
        <p:txBody>
          <a:bodyPr/>
          <a:lstStyle/>
          <a:p>
            <a:fld id="{79B70E5B-FDEB-4B96-8CC9-AD5738792C79}" type="datetimeFigureOut">
              <a:rPr lang="sk-SK" smtClean="0"/>
              <a:pPr/>
              <a:t>1. 10. 2014</a:t>
            </a:fld>
            <a:endParaRPr lang="sk-SK"/>
          </a:p>
        </p:txBody>
      </p:sp>
      <p:sp>
        <p:nvSpPr>
          <p:cNvPr id="9" name="Zástupný symbol čísla snímky 8"/>
          <p:cNvSpPr>
            <a:spLocks noGrp="1"/>
          </p:cNvSpPr>
          <p:nvPr>
            <p:ph type="sldNum" sz="quarter" idx="11"/>
          </p:nvPr>
        </p:nvSpPr>
        <p:spPr/>
        <p:txBody>
          <a:bodyPr/>
          <a:lstStyle/>
          <a:p>
            <a:fld id="{EA790FAB-24B6-437E-91DD-10CFC3799B02}" type="slidenum">
              <a:rPr lang="sk-SK" smtClean="0"/>
              <a:pPr/>
              <a:t>‹#›</a:t>
            </a:fld>
            <a:endParaRPr lang="sk-SK"/>
          </a:p>
        </p:txBody>
      </p:sp>
      <p:sp>
        <p:nvSpPr>
          <p:cNvPr id="10" name="Zástupný symbol päty 9"/>
          <p:cNvSpPr>
            <a:spLocks noGrp="1"/>
          </p:cNvSpPr>
          <p:nvPr>
            <p:ph type="ftr" sz="quarter" idx="12"/>
          </p:nvPr>
        </p:nvSpPr>
        <p:spPr/>
        <p:txBody>
          <a:bodyPr/>
          <a:lstStyle/>
          <a:p>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tex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24" name="Zástupný symbol dátum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9B70E5B-FDEB-4B96-8CC9-AD5738792C79}" type="datetimeFigureOut">
              <a:rPr lang="sk-SK" smtClean="0"/>
              <a:pPr/>
              <a:t>1. 10. 2014</a:t>
            </a:fld>
            <a:endParaRPr lang="sk-SK"/>
          </a:p>
        </p:txBody>
      </p:sp>
      <p:sp>
        <p:nvSpPr>
          <p:cNvPr id="10" name="Zástupný symbol päty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sk-SK"/>
          </a:p>
        </p:txBody>
      </p:sp>
      <p:sp>
        <p:nvSpPr>
          <p:cNvPr id="22" name="Zástupný symbol čísla snímky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A790FAB-24B6-437E-91DD-10CFC3799B02}" type="slidenum">
              <a:rPr lang="sk-SK" smtClean="0"/>
              <a:pPr/>
              <a:t>‹#›</a:t>
            </a:fld>
            <a:endParaRPr lang="sk-SK"/>
          </a:p>
        </p:txBody>
      </p:sp>
      <p:sp>
        <p:nvSpPr>
          <p:cNvPr id="5" name="Zástupný symbol nadpi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k-SK" smtClean="0"/>
              <a:t>Kliknite sem a upravte štýl predlohy nadpisov.</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924944"/>
            <a:ext cx="8305800" cy="771132"/>
          </a:xfrm>
        </p:spPr>
        <p:txBody>
          <a:bodyPr anchor="ctr"/>
          <a:lstStyle/>
          <a:p>
            <a:r>
              <a:rPr lang="sk-SK" sz="4000" b="1" dirty="0" smtClean="0">
                <a:effectLst>
                  <a:outerShdw blurRad="38100" dist="38100" dir="2700000" algn="tl">
                    <a:srgbClr val="000000">
                      <a:alpha val="43137"/>
                    </a:srgbClr>
                  </a:outerShdw>
                </a:effectLst>
                <a:latin typeface="Cataneo BT" pitchFamily="66" charset="0"/>
              </a:rPr>
              <a:t>ACHAIMENOVSKÁ PERZIA</a:t>
            </a:r>
            <a:endParaRPr lang="sk-SK" sz="4000" b="1" dirty="0">
              <a:effectLst>
                <a:outerShdw blurRad="38100" dist="38100" dir="2700000" algn="tl">
                  <a:srgbClr val="000000">
                    <a:alpha val="43137"/>
                  </a:srgbClr>
                </a:outerShdw>
              </a:effectLst>
              <a:latin typeface="Cataneo BT" pitchFamily="66" charset="0"/>
            </a:endParaRPr>
          </a:p>
        </p:txBody>
      </p:sp>
      <p:pic>
        <p:nvPicPr>
          <p:cNvPr id="1027" name="Picture 3" descr="C:\Users\User\Desktop\Persian-frieze.jpg"/>
          <p:cNvPicPr>
            <a:picLocks noChangeAspect="1" noChangeArrowheads="1"/>
          </p:cNvPicPr>
          <p:nvPr/>
        </p:nvPicPr>
        <p:blipFill>
          <a:blip r:embed="rId2" cstate="print"/>
          <a:srcRect/>
          <a:stretch>
            <a:fillRect/>
          </a:stretch>
        </p:blipFill>
        <p:spPr bwMode="auto">
          <a:xfrm>
            <a:off x="2635012" y="3789040"/>
            <a:ext cx="4025220" cy="2880320"/>
          </a:xfrm>
          <a:prstGeom prst="rect">
            <a:avLst/>
          </a:prstGeom>
          <a:noFill/>
        </p:spPr>
      </p:pic>
      <p:pic>
        <p:nvPicPr>
          <p:cNvPr id="1028" name="Picture 4" descr="C:\Users\User\Desktop\Iran_Zoroastrismus_Fravahar-Symbol_der_Zoroastrier_1_1600.jpg"/>
          <p:cNvPicPr>
            <a:picLocks noChangeAspect="1" noChangeArrowheads="1"/>
          </p:cNvPicPr>
          <p:nvPr/>
        </p:nvPicPr>
        <p:blipFill>
          <a:blip r:embed="rId3" cstate="print"/>
          <a:srcRect/>
          <a:stretch>
            <a:fillRect/>
          </a:stretch>
        </p:blipFill>
        <p:spPr bwMode="auto">
          <a:xfrm>
            <a:off x="2627784" y="260648"/>
            <a:ext cx="3960440" cy="25922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548680"/>
            <a:ext cx="8229600" cy="4572000"/>
          </a:xfrm>
        </p:spPr>
        <p:txBody>
          <a:bodyPr>
            <a:normAutofit/>
          </a:bodyPr>
          <a:lstStyle/>
          <a:p>
            <a:r>
              <a:rPr lang="sk-SK" sz="1800" dirty="0"/>
              <a:t>Viacero druhov:</a:t>
            </a:r>
          </a:p>
          <a:p>
            <a:r>
              <a:rPr lang="sk-SK" sz="1800" dirty="0"/>
              <a:t>1.) Elitu tvorila </a:t>
            </a:r>
            <a:r>
              <a:rPr lang="sk-SK" sz="1800" u="sng" dirty="0"/>
              <a:t>aristokratická (dvorská) jazda </a:t>
            </a:r>
            <a:r>
              <a:rPr lang="sk-SK" sz="1800" dirty="0"/>
              <a:t>– 1,000 mužov – podmienkou boli perzská etnická príslušnosť a urodzený pôvod.</a:t>
            </a:r>
          </a:p>
          <a:p>
            <a:r>
              <a:rPr lang="sk-SK" sz="1800" dirty="0"/>
              <a:t>2.) Ostatné jazdecké oddiely – verbované a začleňované do vojska na základe etnickej príslušnosti  (</a:t>
            </a:r>
            <a:r>
              <a:rPr lang="sk-SK" sz="1800" dirty="0" err="1"/>
              <a:t>Médi</a:t>
            </a:r>
            <a:r>
              <a:rPr lang="sk-SK" sz="1800" dirty="0"/>
              <a:t>, </a:t>
            </a:r>
            <a:r>
              <a:rPr lang="sk-SK" sz="1800" dirty="0" err="1"/>
              <a:t>Baktríjci</a:t>
            </a:r>
            <a:r>
              <a:rPr lang="sk-SK" sz="1800" dirty="0"/>
              <a:t>, </a:t>
            </a:r>
            <a:r>
              <a:rPr lang="sk-SK" sz="1800" dirty="0" err="1"/>
              <a:t>Sakovia</a:t>
            </a:r>
            <a:r>
              <a:rPr lang="sk-SK" sz="1800" dirty="0"/>
              <a:t>, </a:t>
            </a:r>
            <a:r>
              <a:rPr lang="sk-SK" sz="1800" dirty="0" err="1"/>
              <a:t>Massagéti</a:t>
            </a:r>
            <a:r>
              <a:rPr lang="sk-SK" sz="1800" dirty="0"/>
              <a:t>...) – každý z nich mal vo vojsku špecifickú úlohu a ich </a:t>
            </a:r>
            <a:r>
              <a:rPr lang="sk-SK" sz="1800" dirty="0" smtClean="0"/>
              <a:t>využitie </a:t>
            </a:r>
            <a:r>
              <a:rPr lang="sk-SK" sz="1800" dirty="0"/>
              <a:t>v boji záviselo od typu výzbroje.  </a:t>
            </a:r>
          </a:p>
          <a:p>
            <a:r>
              <a:rPr lang="sk-SK" sz="1800" dirty="0"/>
              <a:t>3.) V čase mieru – umiestnení vo vojenských táboroch na periférii ríše - ochrana perzských hraníc.</a:t>
            </a:r>
          </a:p>
        </p:txBody>
      </p:sp>
      <p:sp>
        <p:nvSpPr>
          <p:cNvPr id="3" name="Nadpis 2"/>
          <p:cNvSpPr>
            <a:spLocks noGrp="1"/>
          </p:cNvSpPr>
          <p:nvPr>
            <p:ph type="title"/>
          </p:nvPr>
        </p:nvSpPr>
        <p:spPr>
          <a:xfrm>
            <a:off x="457200" y="152400"/>
            <a:ext cx="8229600" cy="324272"/>
          </a:xfrm>
        </p:spPr>
        <p:txBody>
          <a:bodyPr>
            <a:noAutofit/>
          </a:bodyPr>
          <a:lstStyle/>
          <a:p>
            <a:pPr algn="ctr"/>
            <a:r>
              <a:rPr lang="cs-CZ" sz="1800" b="1" dirty="0" err="1" smtClean="0"/>
              <a:t>Jazdecké</a:t>
            </a:r>
            <a:r>
              <a:rPr lang="cs-CZ" sz="1800" b="1" dirty="0" smtClean="0"/>
              <a:t> </a:t>
            </a:r>
            <a:r>
              <a:rPr lang="cs-CZ" sz="1800" b="1" dirty="0" err="1" smtClean="0"/>
              <a:t>oddiely</a:t>
            </a:r>
            <a:endParaRPr lang="sk-SK" sz="1800" b="1" dirty="0"/>
          </a:p>
        </p:txBody>
      </p:sp>
      <p:pic>
        <p:nvPicPr>
          <p:cNvPr id="4" name="Picture 4" descr="C:\Users\User\Desktop\0007cimbri.jpg"/>
          <p:cNvPicPr>
            <a:picLocks noChangeAspect="1" noChangeArrowheads="1"/>
          </p:cNvPicPr>
          <p:nvPr/>
        </p:nvPicPr>
        <p:blipFill>
          <a:blip r:embed="rId2" cstate="print"/>
          <a:srcRect/>
          <a:stretch>
            <a:fillRect/>
          </a:stretch>
        </p:blipFill>
        <p:spPr bwMode="auto">
          <a:xfrm>
            <a:off x="467544" y="3212976"/>
            <a:ext cx="2226098" cy="3261642"/>
          </a:xfrm>
          <a:prstGeom prst="rect">
            <a:avLst/>
          </a:prstGeom>
          <a:noFill/>
        </p:spPr>
      </p:pic>
      <p:pic>
        <p:nvPicPr>
          <p:cNvPr id="5" name="Picture 3" descr="C:\Users\User\Desktop\persian cav.jpg"/>
          <p:cNvPicPr>
            <a:picLocks noChangeAspect="1" noChangeArrowheads="1"/>
          </p:cNvPicPr>
          <p:nvPr/>
        </p:nvPicPr>
        <p:blipFill>
          <a:blip r:embed="rId3" cstate="print"/>
          <a:srcRect/>
          <a:stretch>
            <a:fillRect/>
          </a:stretch>
        </p:blipFill>
        <p:spPr bwMode="auto">
          <a:xfrm>
            <a:off x="2915816" y="3212976"/>
            <a:ext cx="2566251" cy="3312368"/>
          </a:xfrm>
          <a:prstGeom prst="rect">
            <a:avLst/>
          </a:prstGeom>
          <a:noFill/>
        </p:spPr>
      </p:pic>
      <p:pic>
        <p:nvPicPr>
          <p:cNvPr id="6" name="Picture 6" descr="C:\Users\User\Desktop\Achaemenian Persian Immortal Heavy Cavalry Axe-man.jpg"/>
          <p:cNvPicPr>
            <a:picLocks noChangeAspect="1" noChangeArrowheads="1"/>
          </p:cNvPicPr>
          <p:nvPr/>
        </p:nvPicPr>
        <p:blipFill>
          <a:blip r:embed="rId4" cstate="print"/>
          <a:srcRect/>
          <a:stretch>
            <a:fillRect/>
          </a:stretch>
        </p:blipFill>
        <p:spPr bwMode="auto">
          <a:xfrm>
            <a:off x="5652120" y="3212976"/>
            <a:ext cx="3312367" cy="3320422"/>
          </a:xfrm>
          <a:prstGeom prst="rect">
            <a:avLst/>
          </a:prstGeom>
          <a:noFill/>
        </p:spPr>
      </p:pic>
    </p:spTree>
    <p:extLst>
      <p:ext uri="{BB962C8B-B14F-4D97-AF65-F5344CB8AC3E}">
        <p14:creationId xmlns:p14="http://schemas.microsoft.com/office/powerpoint/2010/main" val="189854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0" y="692696"/>
            <a:ext cx="9144000" cy="2880320"/>
          </a:xfrm>
        </p:spPr>
        <p:txBody>
          <a:bodyPr>
            <a:normAutofit fontScale="92500" lnSpcReduction="10000"/>
          </a:bodyPr>
          <a:lstStyle/>
          <a:p>
            <a:r>
              <a:rPr lang="sk-SK" sz="1700" dirty="0"/>
              <a:t>Hlavnými a najčastejšie sa vyskytujúcimi </a:t>
            </a:r>
            <a:r>
              <a:rPr lang="sk-SK" sz="1700" dirty="0" smtClean="0"/>
              <a:t>skupinami </a:t>
            </a:r>
            <a:r>
              <a:rPr lang="sk-SK" sz="1700" dirty="0"/>
              <a:t>boli - 1.) </a:t>
            </a:r>
            <a:r>
              <a:rPr lang="sk-SK" sz="1700" b="1" i="1" dirty="0" err="1"/>
              <a:t>sparabara</a:t>
            </a:r>
            <a:r>
              <a:rPr lang="sk-SK" sz="1700" i="1" dirty="0"/>
              <a:t> </a:t>
            </a:r>
            <a:r>
              <a:rPr lang="sk-SK" sz="1700" dirty="0"/>
              <a:t> </a:t>
            </a:r>
          </a:p>
          <a:p>
            <a:r>
              <a:rPr lang="sk-SK" sz="1700" dirty="0"/>
              <a:t>                                                                                                    2.) </a:t>
            </a:r>
            <a:r>
              <a:rPr lang="sk-SK" sz="1700" b="1" i="1" dirty="0" err="1"/>
              <a:t>takabara</a:t>
            </a:r>
            <a:endParaRPr lang="sk-SK" sz="1700" dirty="0"/>
          </a:p>
          <a:p>
            <a:r>
              <a:rPr lang="sk-SK" sz="1700" dirty="0" smtClean="0"/>
              <a:t>pomenovanie </a:t>
            </a:r>
            <a:r>
              <a:rPr lang="sk-SK" sz="1700" dirty="0"/>
              <a:t>je odvodené podľa typu </a:t>
            </a:r>
            <a:r>
              <a:rPr lang="sk-SK" sz="1700" dirty="0" smtClean="0"/>
              <a:t>štítov (</a:t>
            </a:r>
            <a:r>
              <a:rPr lang="sk-SK" sz="1700" i="1" dirty="0" smtClean="0"/>
              <a:t>spara</a:t>
            </a:r>
            <a:r>
              <a:rPr lang="sk-SK" sz="1700" dirty="0" smtClean="0"/>
              <a:t>, </a:t>
            </a:r>
            <a:r>
              <a:rPr lang="sk-SK" sz="1700" i="1" dirty="0" err="1" smtClean="0"/>
              <a:t>taka</a:t>
            </a:r>
            <a:r>
              <a:rPr lang="sk-SK" sz="1700" dirty="0" smtClean="0"/>
              <a:t>).</a:t>
            </a:r>
          </a:p>
          <a:p>
            <a:r>
              <a:rPr lang="sk-SK" sz="1700" dirty="0"/>
              <a:t>1.) Jedná sa o typ </a:t>
            </a:r>
            <a:r>
              <a:rPr lang="sk-SK" sz="1700" dirty="0" smtClean="0"/>
              <a:t>„ťažkej“ líniovej pechoty – príslušníci stálej, profesionálnej armády - v bitke stoja na čele bojovej línie a poskytujú tiež </a:t>
            </a:r>
            <a:r>
              <a:rPr lang="sk-SK" sz="1700" dirty="0" err="1" smtClean="0"/>
              <a:t>kritie</a:t>
            </a:r>
            <a:r>
              <a:rPr lang="sk-SK" sz="1700" dirty="0" smtClean="0"/>
              <a:t> pre útoky lukostrelcov.</a:t>
            </a:r>
            <a:endParaRPr lang="cs-CZ" sz="1700" dirty="0" smtClean="0"/>
          </a:p>
          <a:p>
            <a:r>
              <a:rPr lang="cs-CZ" sz="1700" dirty="0" smtClean="0"/>
              <a:t>2.) </a:t>
            </a:r>
            <a:r>
              <a:rPr lang="cs-CZ" sz="1700" dirty="0" err="1" smtClean="0"/>
              <a:t>Tvoria</a:t>
            </a:r>
            <a:r>
              <a:rPr lang="cs-CZ" sz="1700" dirty="0" smtClean="0"/>
              <a:t> </a:t>
            </a:r>
            <a:r>
              <a:rPr lang="cs-CZ" sz="1700" dirty="0" err="1" smtClean="0"/>
              <a:t>podstatnú</a:t>
            </a:r>
            <a:r>
              <a:rPr lang="cs-CZ" sz="1700" dirty="0" smtClean="0"/>
              <a:t> </a:t>
            </a:r>
            <a:r>
              <a:rPr lang="cs-CZ" sz="1700" dirty="0" err="1" smtClean="0"/>
              <a:t>časť</a:t>
            </a:r>
            <a:r>
              <a:rPr lang="cs-CZ" sz="1700" dirty="0" smtClean="0"/>
              <a:t> </a:t>
            </a:r>
            <a:r>
              <a:rPr lang="cs-CZ" sz="1700" dirty="0" err="1" smtClean="0"/>
              <a:t>posádok</a:t>
            </a:r>
            <a:r>
              <a:rPr lang="cs-CZ" sz="1700" dirty="0" smtClean="0"/>
              <a:t> v </a:t>
            </a:r>
            <a:r>
              <a:rPr lang="cs-CZ" sz="1700" dirty="0" err="1" smtClean="0"/>
              <a:t>pohraničných</a:t>
            </a:r>
            <a:r>
              <a:rPr lang="cs-CZ" sz="1700" dirty="0" smtClean="0"/>
              <a:t> </a:t>
            </a:r>
            <a:r>
              <a:rPr lang="cs-CZ" sz="1700" dirty="0" err="1" smtClean="0"/>
              <a:t>pevnostiach</a:t>
            </a:r>
            <a:r>
              <a:rPr lang="cs-CZ" sz="1700" dirty="0" smtClean="0"/>
              <a:t> – </a:t>
            </a:r>
            <a:r>
              <a:rPr lang="cs-CZ" sz="1700" dirty="0" err="1" smtClean="0"/>
              <a:t>ľahšia</a:t>
            </a:r>
            <a:r>
              <a:rPr lang="cs-CZ" sz="1700" dirty="0" smtClean="0"/>
              <a:t> výzbroj, </a:t>
            </a:r>
            <a:r>
              <a:rPr lang="cs-CZ" sz="1700" dirty="0" err="1" smtClean="0"/>
              <a:t>väčšia</a:t>
            </a:r>
            <a:r>
              <a:rPr lang="cs-CZ" sz="1700" dirty="0" smtClean="0"/>
              <a:t> mobilita, </a:t>
            </a:r>
            <a:r>
              <a:rPr lang="cs-CZ" sz="1700" dirty="0" err="1" smtClean="0"/>
              <a:t>zachytávajú</a:t>
            </a:r>
            <a:r>
              <a:rPr lang="cs-CZ" sz="1700" dirty="0" smtClean="0"/>
              <a:t> prvý útok </a:t>
            </a:r>
            <a:r>
              <a:rPr lang="cs-CZ" sz="1700" dirty="0" err="1" smtClean="0"/>
              <a:t>nepriateľa</a:t>
            </a:r>
            <a:r>
              <a:rPr lang="cs-CZ" sz="1700" dirty="0" smtClean="0"/>
              <a:t>. </a:t>
            </a:r>
            <a:r>
              <a:rPr lang="cs-CZ" sz="1700" dirty="0" err="1" smtClean="0"/>
              <a:t>Tvoria</a:t>
            </a:r>
            <a:r>
              <a:rPr lang="cs-CZ" sz="1700" dirty="0" smtClean="0"/>
              <a:t> </a:t>
            </a:r>
            <a:r>
              <a:rPr lang="cs-CZ" sz="1700" dirty="0" err="1" smtClean="0"/>
              <a:t>základnú</a:t>
            </a:r>
            <a:r>
              <a:rPr lang="cs-CZ" sz="1700" dirty="0" smtClean="0"/>
              <a:t> </a:t>
            </a:r>
            <a:r>
              <a:rPr lang="cs-CZ" sz="1700" dirty="0" err="1" smtClean="0"/>
              <a:t>časť</a:t>
            </a:r>
            <a:r>
              <a:rPr lang="cs-CZ" sz="1700" dirty="0" smtClean="0"/>
              <a:t> </a:t>
            </a:r>
            <a:r>
              <a:rPr lang="cs-CZ" sz="1700" dirty="0" err="1" smtClean="0"/>
              <a:t>provinčných</a:t>
            </a:r>
            <a:r>
              <a:rPr lang="cs-CZ" sz="1700" dirty="0" smtClean="0"/>
              <a:t> armád.</a:t>
            </a:r>
            <a:endParaRPr lang="sk-SK" sz="1700" dirty="0"/>
          </a:p>
          <a:p>
            <a:r>
              <a:rPr lang="cs-CZ" sz="1700" dirty="0" err="1"/>
              <a:t>Zaraďovanie</a:t>
            </a:r>
            <a:r>
              <a:rPr lang="cs-CZ" sz="1700" dirty="0"/>
              <a:t> </a:t>
            </a:r>
            <a:r>
              <a:rPr lang="cs-CZ" sz="1700" dirty="0" err="1"/>
              <a:t>špeciálnych</a:t>
            </a:r>
            <a:r>
              <a:rPr lang="cs-CZ" sz="1700" dirty="0"/>
              <a:t> </a:t>
            </a:r>
            <a:r>
              <a:rPr lang="cs-CZ" sz="1700" dirty="0" err="1"/>
              <a:t>jednotiek</a:t>
            </a:r>
            <a:r>
              <a:rPr lang="cs-CZ" sz="1700" dirty="0"/>
              <a:t> (</a:t>
            </a:r>
            <a:r>
              <a:rPr lang="cs-CZ" sz="1700" dirty="0" err="1" smtClean="0"/>
              <a:t>hlavne</a:t>
            </a:r>
            <a:r>
              <a:rPr lang="cs-CZ" sz="1700" dirty="0" smtClean="0"/>
              <a:t> </a:t>
            </a:r>
            <a:r>
              <a:rPr lang="cs-CZ" sz="1700" dirty="0" err="1" smtClean="0"/>
              <a:t>žoldnierov</a:t>
            </a:r>
            <a:r>
              <a:rPr lang="cs-CZ" sz="1700" dirty="0" smtClean="0"/>
              <a:t> rozličných </a:t>
            </a:r>
            <a:r>
              <a:rPr lang="cs-CZ" sz="1700" dirty="0" err="1" smtClean="0"/>
              <a:t>etník</a:t>
            </a:r>
            <a:r>
              <a:rPr lang="cs-CZ" sz="1700" dirty="0" smtClean="0"/>
              <a:t>) </a:t>
            </a:r>
            <a:r>
              <a:rPr lang="cs-CZ" sz="1700" dirty="0"/>
              <a:t>+ </a:t>
            </a:r>
            <a:r>
              <a:rPr lang="cs-CZ" sz="1700" dirty="0" err="1" smtClean="0"/>
              <a:t>presne</a:t>
            </a:r>
            <a:r>
              <a:rPr lang="cs-CZ" sz="1700" dirty="0" smtClean="0"/>
              <a:t> stanovený počet </a:t>
            </a:r>
            <a:r>
              <a:rPr lang="cs-CZ" sz="1700" dirty="0" err="1" smtClean="0"/>
              <a:t>jednotiek</a:t>
            </a:r>
            <a:r>
              <a:rPr lang="cs-CZ" sz="1700" dirty="0" smtClean="0"/>
              <a:t> z </a:t>
            </a:r>
            <a:r>
              <a:rPr lang="cs-CZ" sz="1700" dirty="0" err="1" smtClean="0"/>
              <a:t>podmanených</a:t>
            </a:r>
            <a:r>
              <a:rPr lang="cs-CZ" sz="1700" dirty="0" smtClean="0"/>
              <a:t> a vazalských </a:t>
            </a:r>
            <a:r>
              <a:rPr lang="cs-CZ" sz="1700" dirty="0" err="1" smtClean="0"/>
              <a:t>štátov</a:t>
            </a:r>
            <a:r>
              <a:rPr lang="cs-CZ" sz="1700" dirty="0" smtClean="0"/>
              <a:t> </a:t>
            </a:r>
            <a:r>
              <a:rPr lang="cs-CZ" sz="1700" dirty="0"/>
              <a:t>(na základe </a:t>
            </a:r>
            <a:r>
              <a:rPr lang="cs-CZ" sz="1700" dirty="0" err="1"/>
              <a:t>každoročných</a:t>
            </a:r>
            <a:r>
              <a:rPr lang="cs-CZ" sz="1700" dirty="0"/>
              <a:t> povinných </a:t>
            </a:r>
            <a:r>
              <a:rPr lang="cs-CZ" sz="1700" dirty="0" err="1"/>
              <a:t>odvodov</a:t>
            </a:r>
            <a:r>
              <a:rPr lang="cs-CZ" sz="1700" dirty="0"/>
              <a:t>) – </a:t>
            </a:r>
            <a:r>
              <a:rPr lang="cs-CZ" sz="1700" dirty="0" err="1" smtClean="0"/>
              <a:t>potreba</a:t>
            </a:r>
            <a:r>
              <a:rPr lang="cs-CZ" sz="1700" dirty="0" smtClean="0"/>
              <a:t> </a:t>
            </a:r>
            <a:r>
              <a:rPr lang="cs-CZ" sz="1700" dirty="0" err="1" smtClean="0"/>
              <a:t>prísnej</a:t>
            </a:r>
            <a:r>
              <a:rPr lang="cs-CZ" sz="1700" dirty="0" smtClean="0"/>
              <a:t> hierarchie a </a:t>
            </a:r>
            <a:r>
              <a:rPr lang="cs-CZ" sz="1700" dirty="0" err="1" smtClean="0"/>
              <a:t>organizácie</a:t>
            </a:r>
            <a:r>
              <a:rPr lang="cs-CZ" sz="1700" dirty="0" smtClean="0"/>
              <a:t> </a:t>
            </a:r>
            <a:r>
              <a:rPr lang="cs-CZ" sz="1700" dirty="0" err="1" smtClean="0"/>
              <a:t>vo</a:t>
            </a:r>
            <a:r>
              <a:rPr lang="cs-CZ" sz="1700" dirty="0" smtClean="0"/>
              <a:t> vojsku. </a:t>
            </a:r>
            <a:endParaRPr lang="sk-SK" sz="1700" dirty="0"/>
          </a:p>
          <a:p>
            <a:endParaRPr lang="sk-SK" dirty="0"/>
          </a:p>
        </p:txBody>
      </p:sp>
      <p:sp>
        <p:nvSpPr>
          <p:cNvPr id="3" name="Nadpis 2"/>
          <p:cNvSpPr>
            <a:spLocks noGrp="1"/>
          </p:cNvSpPr>
          <p:nvPr>
            <p:ph type="title"/>
          </p:nvPr>
        </p:nvSpPr>
        <p:spPr>
          <a:xfrm>
            <a:off x="467544" y="44624"/>
            <a:ext cx="8229600" cy="468288"/>
          </a:xfrm>
        </p:spPr>
        <p:txBody>
          <a:bodyPr>
            <a:normAutofit/>
          </a:bodyPr>
          <a:lstStyle/>
          <a:p>
            <a:pPr algn="ctr"/>
            <a:r>
              <a:rPr lang="cs-CZ" sz="1800" dirty="0" err="1" smtClean="0"/>
              <a:t>Pešie</a:t>
            </a:r>
            <a:r>
              <a:rPr lang="cs-CZ" sz="1800" dirty="0" smtClean="0"/>
              <a:t> vojsko</a:t>
            </a:r>
            <a:endParaRPr lang="sk-SK" sz="1800" dirty="0"/>
          </a:p>
        </p:txBody>
      </p:sp>
      <p:pic>
        <p:nvPicPr>
          <p:cNvPr id="3076" name="Picture 4" descr="D:\Users\404459\Desktop\pic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770" y="3404146"/>
            <a:ext cx="4085230" cy="34538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Users\404459\Desktop\4454636776_d9aa1847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4146"/>
            <a:ext cx="4742405" cy="345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8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88640"/>
            <a:ext cx="8229600" cy="6552728"/>
          </a:xfrm>
        </p:spPr>
        <p:txBody>
          <a:bodyPr>
            <a:normAutofit/>
          </a:bodyPr>
          <a:lstStyle/>
          <a:p>
            <a:r>
              <a:rPr lang="sk-SK" sz="1800" dirty="0">
                <a:latin typeface="Cataneo BT" pitchFamily="66" charset="0"/>
              </a:rPr>
              <a:t>„Pešie vojsko zrátali takto: Zhromaždili a natlačili na jedno miesto desaťtisíc mužov a okolo nich opísali kruh. Podľa tohto kruhu potom postavili ohradu. Keď ju urobili, potom do nej nahnali ďalších a následne ďalších, až takýmto spôsobom spočítali všetkých</a:t>
            </a:r>
            <a:r>
              <a:rPr lang="sk-SK" sz="1800" dirty="0" smtClean="0">
                <a:latin typeface="Cataneo BT" pitchFamily="66" charset="0"/>
              </a:rPr>
              <a:t>.“</a:t>
            </a:r>
          </a:p>
          <a:p>
            <a:endParaRPr lang="cs-CZ" sz="1800" dirty="0">
              <a:latin typeface="Cataneo BT" pitchFamily="66" charset="0"/>
            </a:endParaRPr>
          </a:p>
          <a:p>
            <a:r>
              <a:rPr lang="sk-SK" sz="1800" dirty="0" smtClean="0">
                <a:latin typeface="Cataneo BT" pitchFamily="66" charset="0"/>
              </a:rPr>
              <a:t>„Tí, ktorí pohostinne </a:t>
            </a:r>
            <a:r>
              <a:rPr lang="sk-SK" sz="1800" dirty="0">
                <a:latin typeface="Cataneo BT" pitchFamily="66" charset="0"/>
              </a:rPr>
              <a:t>prijali </a:t>
            </a:r>
            <a:r>
              <a:rPr lang="sk-SK" sz="1800" dirty="0" smtClean="0">
                <a:latin typeface="Cataneo BT" pitchFamily="66" charset="0"/>
              </a:rPr>
              <a:t>perzské vojsko </a:t>
            </a:r>
            <a:r>
              <a:rPr lang="sk-SK" sz="1800" dirty="0">
                <a:latin typeface="Cataneo BT" pitchFamily="66" charset="0"/>
              </a:rPr>
              <a:t>a hostili </a:t>
            </a:r>
            <a:r>
              <a:rPr lang="sk-SK" sz="1800" dirty="0" smtClean="0">
                <a:latin typeface="Cataneo BT" pitchFamily="66" charset="0"/>
              </a:rPr>
              <a:t>Veľkého Kráľa na jeho výprave, </a:t>
            </a:r>
            <a:r>
              <a:rPr lang="sk-SK" sz="1800" dirty="0">
                <a:latin typeface="Cataneo BT" pitchFamily="66" charset="0"/>
              </a:rPr>
              <a:t>sa tým </a:t>
            </a:r>
            <a:r>
              <a:rPr lang="sk-SK" sz="1800" dirty="0" smtClean="0">
                <a:latin typeface="Cataneo BT" pitchFamily="66" charset="0"/>
              </a:rPr>
              <a:t>dostali do </a:t>
            </a:r>
            <a:r>
              <a:rPr lang="sk-SK" sz="1800" dirty="0">
                <a:latin typeface="Cataneo BT" pitchFamily="66" charset="0"/>
              </a:rPr>
              <a:t>veľkej biedy, a </a:t>
            </a:r>
            <a:r>
              <a:rPr lang="sk-SK" sz="1800" dirty="0" smtClean="0">
                <a:latin typeface="Cataneo BT" pitchFamily="66" charset="0"/>
              </a:rPr>
              <a:t>niektorí dokonca museli </a:t>
            </a:r>
            <a:r>
              <a:rPr lang="sk-SK" sz="1800" dirty="0">
                <a:latin typeface="Cataneo BT" pitchFamily="66" charset="0"/>
              </a:rPr>
              <a:t>opustiť svoje domovy i </a:t>
            </a:r>
            <a:r>
              <a:rPr lang="sk-SK" sz="1800" dirty="0" smtClean="0">
                <a:latin typeface="Cataneo BT" pitchFamily="66" charset="0"/>
              </a:rPr>
              <a:t>majetky. Je </a:t>
            </a:r>
            <a:r>
              <a:rPr lang="sk-SK" sz="1800" dirty="0">
                <a:latin typeface="Cataneo BT" pitchFamily="66" charset="0"/>
              </a:rPr>
              <a:t>šťastím, že </a:t>
            </a:r>
            <a:r>
              <a:rPr lang="sk-SK" sz="1800" dirty="0" smtClean="0">
                <a:latin typeface="Cataneo BT" pitchFamily="66" charset="0"/>
              </a:rPr>
              <a:t>Veľký Kráľ </a:t>
            </a:r>
            <a:r>
              <a:rPr lang="sk-SK" sz="1800" dirty="0">
                <a:latin typeface="Cataneo BT" pitchFamily="66" charset="0"/>
              </a:rPr>
              <a:t>nemá vo zvyku jesť dvakrát denne. Keby totiž museli pripraviť rovnaké raňajky ako večeru, nezostávalo </a:t>
            </a:r>
            <a:r>
              <a:rPr lang="sk-SK" sz="1800" dirty="0" smtClean="0">
                <a:latin typeface="Cataneo BT" pitchFamily="66" charset="0"/>
              </a:rPr>
              <a:t>by im </a:t>
            </a:r>
            <a:r>
              <a:rPr lang="sk-SK" sz="1800" dirty="0">
                <a:latin typeface="Cataneo BT" pitchFamily="66" charset="0"/>
              </a:rPr>
              <a:t>nič iné, než odísť pred </a:t>
            </a:r>
            <a:r>
              <a:rPr lang="sk-SK" sz="1800" dirty="0" smtClean="0">
                <a:latin typeface="Cataneo BT" pitchFamily="66" charset="0"/>
              </a:rPr>
              <a:t>jeho </a:t>
            </a:r>
            <a:r>
              <a:rPr lang="sk-SK" sz="1800" dirty="0">
                <a:latin typeface="Cataneo BT" pitchFamily="66" charset="0"/>
              </a:rPr>
              <a:t>príchodom, alebo ho vyčkať a potom zahynúť najhoršie zo všetkých ľudí</a:t>
            </a:r>
            <a:r>
              <a:rPr lang="sk-SK" sz="1800" dirty="0" smtClean="0">
                <a:latin typeface="Cataneo BT" pitchFamily="66" charset="0"/>
              </a:rPr>
              <a:t>.“</a:t>
            </a:r>
          </a:p>
          <a:p>
            <a:endParaRPr lang="sk-SK" sz="1800" i="1" dirty="0" smtClean="0">
              <a:latin typeface="Cataneo BT" pitchFamily="66" charset="0"/>
            </a:endParaRPr>
          </a:p>
          <a:p>
            <a:endParaRPr lang="sk-SK" sz="1600" i="1" dirty="0"/>
          </a:p>
        </p:txBody>
      </p:sp>
      <p:pic>
        <p:nvPicPr>
          <p:cNvPr id="3" name="Picture 5" descr="C:\Users\User\Desktop\2314-Battle_of_Gaugamela_Persian_army.jpg"/>
          <p:cNvPicPr>
            <a:picLocks noChangeAspect="1" noChangeArrowheads="1"/>
          </p:cNvPicPr>
          <p:nvPr/>
        </p:nvPicPr>
        <p:blipFill>
          <a:blip r:embed="rId2" cstate="print"/>
          <a:srcRect/>
          <a:stretch>
            <a:fillRect/>
          </a:stretch>
        </p:blipFill>
        <p:spPr bwMode="auto">
          <a:xfrm>
            <a:off x="2123728" y="3356992"/>
            <a:ext cx="4824536" cy="3348372"/>
          </a:xfrm>
          <a:prstGeom prst="rect">
            <a:avLst/>
          </a:prstGeom>
          <a:noFill/>
        </p:spPr>
      </p:pic>
    </p:spTree>
    <p:extLst>
      <p:ext uri="{BB962C8B-B14F-4D97-AF65-F5344CB8AC3E}">
        <p14:creationId xmlns:p14="http://schemas.microsoft.com/office/powerpoint/2010/main" val="173861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692696"/>
            <a:ext cx="8363272" cy="5904656"/>
          </a:xfrm>
        </p:spPr>
        <p:txBody>
          <a:bodyPr>
            <a:normAutofit/>
          </a:bodyPr>
          <a:lstStyle/>
          <a:p>
            <a:r>
              <a:rPr lang="cs-CZ" sz="1600" dirty="0" err="1" smtClean="0"/>
              <a:t>Ľahké</a:t>
            </a:r>
            <a:r>
              <a:rPr lang="cs-CZ" sz="1600" dirty="0" smtClean="0"/>
              <a:t> i </a:t>
            </a:r>
            <a:r>
              <a:rPr lang="cs-CZ" sz="1600" dirty="0" err="1"/>
              <a:t>ť</a:t>
            </a:r>
            <a:r>
              <a:rPr lang="cs-CZ" sz="1600" dirty="0" err="1" smtClean="0"/>
              <a:t>ažké</a:t>
            </a:r>
            <a:r>
              <a:rPr lang="cs-CZ" sz="1600" dirty="0" smtClean="0"/>
              <a:t> bojové vozy (dvoj až </a:t>
            </a:r>
            <a:r>
              <a:rPr lang="cs-CZ" sz="1600" dirty="0" err="1" smtClean="0"/>
              <a:t>štvorzáprah</a:t>
            </a:r>
            <a:r>
              <a:rPr lang="cs-CZ" sz="1600" dirty="0" smtClean="0"/>
              <a:t>)</a:t>
            </a:r>
          </a:p>
          <a:p>
            <a:r>
              <a:rPr lang="cs-CZ" sz="1600" dirty="0" err="1" smtClean="0"/>
              <a:t>Hlavná</a:t>
            </a:r>
            <a:r>
              <a:rPr lang="cs-CZ" sz="1600" dirty="0" smtClean="0"/>
              <a:t> úderná sila </a:t>
            </a:r>
            <a:r>
              <a:rPr lang="cs-CZ" sz="1600" dirty="0" err="1" smtClean="0"/>
              <a:t>perzského</a:t>
            </a:r>
            <a:r>
              <a:rPr lang="cs-CZ" sz="1600" dirty="0" smtClean="0"/>
              <a:t> vojska – snaha čelným </a:t>
            </a:r>
            <a:r>
              <a:rPr lang="cs-CZ" sz="1600" dirty="0" err="1" smtClean="0"/>
              <a:t>útokom</a:t>
            </a:r>
            <a:r>
              <a:rPr lang="cs-CZ" sz="1600" dirty="0" smtClean="0"/>
              <a:t> </a:t>
            </a:r>
            <a:r>
              <a:rPr lang="cs-CZ" sz="1600" dirty="0" err="1" smtClean="0"/>
              <a:t>prelomiť</a:t>
            </a:r>
            <a:r>
              <a:rPr lang="cs-CZ" sz="1600" dirty="0" smtClean="0"/>
              <a:t> </a:t>
            </a:r>
            <a:r>
              <a:rPr lang="cs-CZ" sz="1600" dirty="0" err="1" smtClean="0"/>
              <a:t>nepriateľské</a:t>
            </a:r>
            <a:r>
              <a:rPr lang="cs-CZ" sz="1600" dirty="0" smtClean="0"/>
              <a:t> </a:t>
            </a:r>
            <a:r>
              <a:rPr lang="cs-CZ" sz="1600" dirty="0" err="1" smtClean="0"/>
              <a:t>línie</a:t>
            </a:r>
            <a:r>
              <a:rPr lang="cs-CZ" sz="1600" dirty="0" smtClean="0"/>
              <a:t> – </a:t>
            </a:r>
            <a:r>
              <a:rPr lang="cs-CZ" sz="1600" dirty="0" err="1" smtClean="0"/>
              <a:t>obmedzená</a:t>
            </a:r>
            <a:r>
              <a:rPr lang="cs-CZ" sz="1600" dirty="0" smtClean="0"/>
              <a:t> </a:t>
            </a:r>
            <a:r>
              <a:rPr lang="cs-CZ" sz="1600" dirty="0" err="1" smtClean="0"/>
              <a:t>možnosť</a:t>
            </a:r>
            <a:r>
              <a:rPr lang="cs-CZ" sz="1600" dirty="0" smtClean="0"/>
              <a:t> </a:t>
            </a:r>
            <a:r>
              <a:rPr lang="cs-CZ" sz="1600" dirty="0" err="1" smtClean="0"/>
              <a:t>využitia</a:t>
            </a:r>
            <a:r>
              <a:rPr lang="cs-CZ" sz="1600" dirty="0" smtClean="0"/>
              <a:t> (v závislosti od </a:t>
            </a:r>
            <a:r>
              <a:rPr lang="cs-CZ" sz="1600" dirty="0" err="1" smtClean="0"/>
              <a:t>reliefu</a:t>
            </a:r>
            <a:r>
              <a:rPr lang="cs-CZ" sz="1600" dirty="0" smtClean="0"/>
              <a:t> a celkovému charakteru krajiny…)</a:t>
            </a:r>
          </a:p>
          <a:p>
            <a:r>
              <a:rPr lang="cs-CZ" sz="1600" dirty="0" smtClean="0"/>
              <a:t>novinka (cca pol. 5. </a:t>
            </a:r>
            <a:r>
              <a:rPr lang="cs-CZ" sz="1600" dirty="0" err="1" smtClean="0"/>
              <a:t>stor</a:t>
            </a:r>
            <a:r>
              <a:rPr lang="cs-CZ" sz="1600" dirty="0" smtClean="0"/>
              <a:t>.) – kosy na </a:t>
            </a:r>
            <a:r>
              <a:rPr lang="cs-CZ" sz="1600" dirty="0" err="1" smtClean="0"/>
              <a:t>oboch</a:t>
            </a:r>
            <a:r>
              <a:rPr lang="cs-CZ" sz="1600" dirty="0" smtClean="0"/>
              <a:t> </a:t>
            </a:r>
            <a:r>
              <a:rPr lang="cs-CZ" sz="1600" dirty="0" err="1" smtClean="0"/>
              <a:t>kolesách</a:t>
            </a:r>
            <a:r>
              <a:rPr lang="cs-CZ" sz="1600" dirty="0" smtClean="0"/>
              <a:t> – </a:t>
            </a:r>
            <a:r>
              <a:rPr lang="cs-CZ" sz="1600" dirty="0" err="1" smtClean="0"/>
              <a:t>znásobenie</a:t>
            </a:r>
            <a:r>
              <a:rPr lang="cs-CZ" sz="1600" dirty="0" smtClean="0"/>
              <a:t> dopadu útoku + </a:t>
            </a:r>
            <a:r>
              <a:rPr lang="cs-CZ" sz="1600" dirty="0" err="1" smtClean="0"/>
              <a:t>efektívne</a:t>
            </a:r>
            <a:r>
              <a:rPr lang="cs-CZ" sz="1600" dirty="0" smtClean="0"/>
              <a:t> </a:t>
            </a:r>
            <a:r>
              <a:rPr lang="cs-CZ" sz="1600" dirty="0" err="1" smtClean="0"/>
              <a:t>využitie</a:t>
            </a:r>
            <a:r>
              <a:rPr lang="cs-CZ" sz="1600" dirty="0" smtClean="0"/>
              <a:t> </a:t>
            </a:r>
            <a:r>
              <a:rPr lang="cs-CZ" sz="1600" dirty="0" err="1" smtClean="0"/>
              <a:t>hlavne</a:t>
            </a:r>
            <a:r>
              <a:rPr lang="cs-CZ" sz="1600" dirty="0" smtClean="0"/>
              <a:t> v boji proti </a:t>
            </a:r>
            <a:r>
              <a:rPr lang="cs-CZ" sz="1600" dirty="0" err="1" smtClean="0"/>
              <a:t>ťažkej</a:t>
            </a:r>
            <a:r>
              <a:rPr lang="cs-CZ" sz="1600" dirty="0" smtClean="0"/>
              <a:t> </a:t>
            </a:r>
            <a:r>
              <a:rPr lang="cs-CZ" sz="1600" dirty="0" err="1" smtClean="0"/>
              <a:t>jazde</a:t>
            </a:r>
            <a:r>
              <a:rPr lang="cs-CZ" sz="1600" dirty="0" smtClean="0"/>
              <a:t>. </a:t>
            </a:r>
            <a:endParaRPr lang="sk-SK" sz="1600" dirty="0"/>
          </a:p>
        </p:txBody>
      </p:sp>
      <p:sp>
        <p:nvSpPr>
          <p:cNvPr id="3" name="Nadpis 2"/>
          <p:cNvSpPr>
            <a:spLocks noGrp="1"/>
          </p:cNvSpPr>
          <p:nvPr>
            <p:ph type="title"/>
          </p:nvPr>
        </p:nvSpPr>
        <p:spPr>
          <a:xfrm>
            <a:off x="457200" y="152400"/>
            <a:ext cx="8229600" cy="396280"/>
          </a:xfrm>
        </p:spPr>
        <p:txBody>
          <a:bodyPr>
            <a:normAutofit/>
          </a:bodyPr>
          <a:lstStyle/>
          <a:p>
            <a:pPr algn="ctr"/>
            <a:r>
              <a:rPr lang="cs-CZ" sz="1800" b="1" dirty="0" smtClean="0"/>
              <a:t>Vozatajstvo</a:t>
            </a:r>
            <a:endParaRPr lang="sk-SK" sz="1800" b="1" dirty="0"/>
          </a:p>
        </p:txBody>
      </p:sp>
      <p:pic>
        <p:nvPicPr>
          <p:cNvPr id="2050" name="Picture 2" descr="D:\Users\404459\Desktop\achaemenid_chari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132856"/>
            <a:ext cx="6768752" cy="439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30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57200" y="836712"/>
            <a:ext cx="8229600" cy="5259288"/>
          </a:xfrm>
        </p:spPr>
        <p:txBody>
          <a:bodyPr>
            <a:normAutofit/>
          </a:bodyPr>
          <a:lstStyle/>
          <a:p>
            <a:r>
              <a:rPr lang="sk-SK" sz="1800" dirty="0" smtClean="0"/>
              <a:t>Vznik - </a:t>
            </a:r>
            <a:r>
              <a:rPr lang="sk-SK" sz="1800" dirty="0" err="1" smtClean="0"/>
              <a:t>Kambyses</a:t>
            </a:r>
            <a:r>
              <a:rPr lang="sk-SK" sz="1800" dirty="0" smtClean="0"/>
              <a:t>  </a:t>
            </a:r>
            <a:r>
              <a:rPr lang="sk-SK" sz="1800" i="1" dirty="0" smtClean="0"/>
              <a:t>(c</a:t>
            </a:r>
            <a:r>
              <a:rPr lang="sk-SK" sz="1800" dirty="0" smtClean="0"/>
              <a:t>.525) – kvôli výprave do Egypta.</a:t>
            </a:r>
          </a:p>
          <a:p>
            <a:r>
              <a:rPr lang="sk-SK" sz="1800" dirty="0" smtClean="0"/>
              <a:t>Existencia stálej námornej flotily o sile 300 lodí (najmä </a:t>
            </a:r>
            <a:r>
              <a:rPr lang="sk-SK" sz="1800" dirty="0" err="1" smtClean="0"/>
              <a:t>pentekontéry</a:t>
            </a:r>
            <a:r>
              <a:rPr lang="sk-SK" sz="1800" dirty="0" smtClean="0"/>
              <a:t> a </a:t>
            </a:r>
            <a:r>
              <a:rPr lang="sk-SK" sz="1800" dirty="0" err="1" smtClean="0"/>
              <a:t>triery</a:t>
            </a:r>
            <a:r>
              <a:rPr lang="sk-SK" sz="1800" dirty="0" smtClean="0"/>
              <a:t>). </a:t>
            </a:r>
          </a:p>
          <a:p>
            <a:r>
              <a:rPr lang="sk-SK" sz="1800" dirty="0" smtClean="0"/>
              <a:t>V období vojenských výprav  bol celkový počet navýšený na </a:t>
            </a:r>
            <a:r>
              <a:rPr lang="sk-SK" sz="1800" i="1" dirty="0" smtClean="0"/>
              <a:t>c. </a:t>
            </a:r>
            <a:r>
              <a:rPr lang="sk-SK" sz="1800" dirty="0" smtClean="0"/>
              <a:t>dvojnásobok</a:t>
            </a:r>
          </a:p>
          <a:p>
            <a:r>
              <a:rPr lang="sk-SK" sz="1800" dirty="0" smtClean="0"/>
              <a:t>5 oblastí odvodov – Egypt</a:t>
            </a:r>
            <a:r>
              <a:rPr lang="sk-SK" sz="1800" dirty="0" smtClean="0"/>
              <a:t>, Fenícia</a:t>
            </a:r>
            <a:r>
              <a:rPr lang="sk-SK" sz="1800" dirty="0" smtClean="0"/>
              <a:t>, Cyprus</a:t>
            </a:r>
            <a:r>
              <a:rPr lang="sk-SK" sz="1800" dirty="0" smtClean="0"/>
              <a:t>, </a:t>
            </a:r>
            <a:r>
              <a:rPr lang="sk-SK" sz="1800" dirty="0" err="1" smtClean="0"/>
              <a:t>Kilíkia</a:t>
            </a:r>
            <a:r>
              <a:rPr lang="sk-SK" sz="1800" dirty="0" smtClean="0"/>
              <a:t>, M. Ázia </a:t>
            </a:r>
            <a:r>
              <a:rPr lang="sk-SK" sz="1800" dirty="0" smtClean="0"/>
              <a:t>– </a:t>
            </a:r>
            <a:r>
              <a:rPr lang="sk-SK" sz="1800" dirty="0" smtClean="0"/>
              <a:t>každá z nich </a:t>
            </a:r>
            <a:r>
              <a:rPr lang="sk-SK" sz="1800" dirty="0" smtClean="0"/>
              <a:t>poskytovala každoročne  do perzskej flotily 60 lodí. </a:t>
            </a:r>
          </a:p>
          <a:p>
            <a:r>
              <a:rPr lang="sk-SK" sz="1800" dirty="0" smtClean="0"/>
              <a:t>Organizácia – desiatkový systém – základná jednotka – 10 lodí (</a:t>
            </a:r>
            <a:r>
              <a:rPr lang="sk-SK" sz="1800" i="1" dirty="0" err="1" smtClean="0"/>
              <a:t>dekas</a:t>
            </a:r>
            <a:r>
              <a:rPr lang="sk-SK" sz="1800" dirty="0" smtClean="0"/>
              <a:t>)</a:t>
            </a:r>
          </a:p>
          <a:p>
            <a:r>
              <a:rPr lang="sk-SK" sz="1800" dirty="0" smtClean="0"/>
              <a:t>Počas námorných operácii – eskadróny zložené z 30 lodí (</a:t>
            </a:r>
            <a:r>
              <a:rPr lang="sk-SK" sz="1800" i="1" dirty="0" err="1" smtClean="0"/>
              <a:t>triakades</a:t>
            </a:r>
            <a:r>
              <a:rPr lang="sk-SK" sz="1800" dirty="0" smtClean="0"/>
              <a:t>)                                                                                             </a:t>
            </a:r>
            <a:endParaRPr lang="sk-SK" sz="1800" dirty="0"/>
          </a:p>
        </p:txBody>
      </p:sp>
      <p:sp>
        <p:nvSpPr>
          <p:cNvPr id="3" name="Nadpis 2"/>
          <p:cNvSpPr>
            <a:spLocks noGrp="1"/>
          </p:cNvSpPr>
          <p:nvPr>
            <p:ph type="title"/>
          </p:nvPr>
        </p:nvSpPr>
        <p:spPr>
          <a:xfrm>
            <a:off x="457200" y="152400"/>
            <a:ext cx="8229600" cy="468288"/>
          </a:xfrm>
        </p:spPr>
        <p:txBody>
          <a:bodyPr>
            <a:normAutofit/>
          </a:bodyPr>
          <a:lstStyle/>
          <a:p>
            <a:pPr algn="ctr"/>
            <a:r>
              <a:rPr lang="sk-SK" sz="1800" b="1" dirty="0" smtClean="0"/>
              <a:t>Loďstvo</a:t>
            </a:r>
            <a:endParaRPr lang="sk-SK" sz="1800" b="1" dirty="0"/>
          </a:p>
        </p:txBody>
      </p:sp>
      <p:pic>
        <p:nvPicPr>
          <p:cNvPr id="1026" name="Picture 2" descr="C:\Users\User\Desktop\penteconter.jpg"/>
          <p:cNvPicPr>
            <a:picLocks noChangeAspect="1" noChangeArrowheads="1"/>
          </p:cNvPicPr>
          <p:nvPr/>
        </p:nvPicPr>
        <p:blipFill>
          <a:blip r:embed="rId2" cstate="print"/>
          <a:srcRect/>
          <a:stretch>
            <a:fillRect/>
          </a:stretch>
        </p:blipFill>
        <p:spPr bwMode="auto">
          <a:xfrm>
            <a:off x="1691680" y="3284984"/>
            <a:ext cx="5472608" cy="33123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836712"/>
            <a:ext cx="8964488" cy="5688632"/>
          </a:xfrm>
        </p:spPr>
        <p:txBody>
          <a:bodyPr>
            <a:normAutofit/>
          </a:bodyPr>
          <a:lstStyle/>
          <a:p>
            <a:pPr algn="ctr"/>
            <a:r>
              <a:rPr lang="sk-SK" sz="1600" b="1" dirty="0" smtClean="0">
                <a:effectLst>
                  <a:outerShdw blurRad="38100" dist="38100" dir="2700000" algn="tl">
                    <a:srgbClr val="000000">
                      <a:alpha val="43137"/>
                    </a:srgbClr>
                  </a:outerShdw>
                </a:effectLst>
              </a:rPr>
              <a:t>Tzv. PATRIARCHÁLNA (Staroorientálna) DESPOCIA</a:t>
            </a:r>
          </a:p>
          <a:p>
            <a:r>
              <a:rPr lang="sk-SK" sz="1600" b="1" dirty="0" smtClean="0">
                <a:effectLst>
                  <a:outerShdw blurRad="38100" dist="38100" dir="2700000" algn="tl">
                    <a:srgbClr val="000000">
                      <a:alpha val="43137"/>
                    </a:srgbClr>
                  </a:outerShdw>
                </a:effectLst>
              </a:rPr>
              <a:t>1.) </a:t>
            </a:r>
            <a:r>
              <a:rPr lang="sk-SK" sz="1600" b="1" u="sng" dirty="0" smtClean="0">
                <a:effectLst>
                  <a:outerShdw blurRad="38100" dist="38100" dir="2700000" algn="tl">
                    <a:srgbClr val="000000">
                      <a:alpha val="43137"/>
                    </a:srgbClr>
                  </a:outerShdw>
                </a:effectLst>
              </a:rPr>
              <a:t>Panovník </a:t>
            </a:r>
            <a:r>
              <a:rPr lang="sk-SK" sz="1600" b="1" dirty="0" smtClean="0">
                <a:effectLst>
                  <a:outerShdw blurRad="38100" dist="38100" dir="2700000" algn="tl">
                    <a:srgbClr val="000000">
                      <a:alpha val="43137"/>
                    </a:srgbClr>
                  </a:outerShdw>
                </a:effectLst>
              </a:rPr>
              <a:t>– absolútny vládca nad životom a smrťou všetkých svojich poddaných</a:t>
            </a:r>
          </a:p>
          <a:p>
            <a:r>
              <a:rPr lang="sk-SK" sz="1600" b="1" dirty="0" smtClean="0">
                <a:effectLst>
                  <a:outerShdw blurRad="38100" dist="38100" dir="2700000" algn="tl">
                    <a:srgbClr val="000000">
                      <a:alpha val="43137"/>
                    </a:srgbClr>
                  </a:outerShdw>
                </a:effectLst>
              </a:rPr>
              <a:t>2.) </a:t>
            </a:r>
            <a:r>
              <a:rPr lang="sk-SK" sz="1600" b="1" u="sng" dirty="0" smtClean="0">
                <a:effectLst>
                  <a:outerShdw blurRad="38100" dist="38100" dir="2700000" algn="tl">
                    <a:srgbClr val="000000">
                      <a:alpha val="43137"/>
                    </a:srgbClr>
                  </a:outerShdw>
                </a:effectLst>
              </a:rPr>
              <a:t>rodová aristokracia </a:t>
            </a:r>
            <a:r>
              <a:rPr lang="sk-SK" sz="1600" b="1" dirty="0" smtClean="0">
                <a:effectLst>
                  <a:outerShdw blurRad="38100" dist="38100" dir="2700000" algn="tl">
                    <a:srgbClr val="000000">
                      <a:alpha val="43137"/>
                    </a:srgbClr>
                  </a:outerShdw>
                </a:effectLst>
              </a:rPr>
              <a:t>– poradný zbor kráľa – dvorskí úradníci a príslušníci vysokej  </a:t>
            </a:r>
          </a:p>
          <a:p>
            <a:r>
              <a:rPr lang="sk-SK" sz="1600" b="1" dirty="0" smtClean="0">
                <a:effectLst>
                  <a:outerShdw blurRad="38100" dist="38100" dir="2700000" algn="tl">
                    <a:srgbClr val="000000">
                      <a:alpha val="43137"/>
                    </a:srgbClr>
                  </a:outerShdw>
                </a:effectLst>
              </a:rPr>
              <a:t>                                                                           štátnej byrokracie + vrchní vojenskí velitelia. </a:t>
            </a:r>
          </a:p>
          <a:p>
            <a:endParaRPr lang="sk-SK" sz="1600" b="1" dirty="0" smtClean="0">
              <a:effectLst>
                <a:outerShdw blurRad="38100" dist="38100" dir="2700000" algn="tl">
                  <a:srgbClr val="000000">
                    <a:alpha val="43137"/>
                  </a:srgbClr>
                </a:outerShdw>
              </a:effectLst>
            </a:endParaRPr>
          </a:p>
          <a:p>
            <a:pPr algn="just"/>
            <a:r>
              <a:rPr lang="sk-SK" sz="1800" dirty="0" smtClean="0">
                <a:effectLst>
                  <a:outerShdw blurRad="38100" dist="38100" dir="2700000" algn="tl">
                    <a:srgbClr val="000000">
                      <a:alpha val="43137"/>
                    </a:srgbClr>
                  </a:outerShdw>
                </a:effectLst>
                <a:latin typeface="Cataneo BT" pitchFamily="66" charset="0"/>
              </a:rPr>
              <a:t>„Nikto nesmel vstúpiť ku kráľovi a všetko sa vybavovalo prostredníctvom poslov. Nikto nesmel vidieť kráľa a predovšetkým bolo hanbou v prítomnosti kráľa smiať sa. Takýto poriadok sa zaviedol najmä preto, aby sa kráľovi vrstevnici, ktorí pochádzali z rovnako vznešených rodín ako on, necítili ponížení a nestrojili mu úklady, keby ho videli, ale aby sa im zdal inou bytosťou, keď ho nebudú vídať.“ </a:t>
            </a:r>
          </a:p>
          <a:p>
            <a:endParaRPr lang="sk-SK" sz="1600" dirty="0" smtClean="0">
              <a:latin typeface="Cataneo BT" pitchFamily="66" charset="0"/>
            </a:endParaRPr>
          </a:p>
          <a:p>
            <a:pPr algn="just"/>
            <a:r>
              <a:rPr lang="sk-SK" sz="1800" dirty="0" smtClean="0">
                <a:effectLst>
                  <a:outerShdw blurRad="38100" dist="38100" dir="2700000" algn="tl">
                    <a:srgbClr val="000000">
                      <a:alpha val="43137"/>
                    </a:srgbClr>
                  </a:outerShdw>
                </a:effectLst>
                <a:latin typeface="Cataneo BT" pitchFamily="66" charset="0"/>
              </a:rPr>
              <a:t>„Keď mal chlapec desať rokov, prezradila ho nasledujúca príhoda. V dedine sa hral na ceste s inými svojimi vrstovníkmi, ktorí si ho pri hre zvolili za svojho kráľa. Chlapec ich potom porozdeľoval tak, že jedni stavali domy, iní boli jeho telesnou strážou, ktorýsi z nich bol okom kráľa, ďalšiemu zase určil, aby mu prinášal hlásenia, a takto každému pridelil nejakú prácu. Jeden z nich, pochádzajúci z váženého rodu, však nechcel chlapcove príkazy poslúchať. A tak chlapec ostatným prikázal, aby ho chytili. Keď ho tí poslúchli, nemilosrdne ho vyšľahal bičom.“ </a:t>
            </a:r>
          </a:p>
          <a:p>
            <a:endParaRPr lang="sk-SK" sz="1600" dirty="0" smtClean="0">
              <a:latin typeface="Cataneo BT" pitchFamily="66" charset="0"/>
            </a:endParaRPr>
          </a:p>
          <a:p>
            <a:endParaRPr lang="sk-SK" sz="1600" dirty="0" smtClean="0">
              <a:latin typeface="Cataneo BT" pitchFamily="66" charset="0"/>
            </a:endParaRPr>
          </a:p>
          <a:p>
            <a:endParaRPr lang="sk-SK" sz="1600" dirty="0" smtClean="0">
              <a:latin typeface="Comic Sans MS" pitchFamily="66" charset="0"/>
            </a:endParaRPr>
          </a:p>
          <a:p>
            <a:endParaRPr lang="sk-SK" sz="1600" b="1" dirty="0" smtClean="0">
              <a:effectLst>
                <a:outerShdw blurRad="38100" dist="38100" dir="2700000" algn="tl">
                  <a:srgbClr val="000000">
                    <a:alpha val="43137"/>
                  </a:srgbClr>
                </a:outerShdw>
              </a:effectLst>
            </a:endParaRPr>
          </a:p>
          <a:p>
            <a:endParaRPr lang="sk-SK" sz="1600" b="1" dirty="0" smtClean="0">
              <a:effectLst>
                <a:outerShdw blurRad="38100" dist="38100" dir="2700000" algn="tl">
                  <a:srgbClr val="000000">
                    <a:alpha val="43137"/>
                  </a:srgbClr>
                </a:outerShdw>
              </a:effectLst>
            </a:endParaRPr>
          </a:p>
        </p:txBody>
      </p:sp>
      <p:sp>
        <p:nvSpPr>
          <p:cNvPr id="3" name="Nadpis 2"/>
          <p:cNvSpPr>
            <a:spLocks noGrp="1"/>
          </p:cNvSpPr>
          <p:nvPr>
            <p:ph type="title"/>
          </p:nvPr>
        </p:nvSpPr>
        <p:spPr>
          <a:xfrm>
            <a:off x="457200" y="152400"/>
            <a:ext cx="8229600" cy="684312"/>
          </a:xfrm>
        </p:spPr>
        <p:txBody>
          <a:bodyPr anchor="ctr">
            <a:normAutofit/>
          </a:bodyPr>
          <a:lstStyle/>
          <a:p>
            <a:pPr algn="ctr"/>
            <a:r>
              <a:rPr lang="sk-SK" sz="2000" b="1" dirty="0" smtClean="0">
                <a:effectLst>
                  <a:outerShdw blurRad="38100" dist="38100" dir="2700000" algn="tl">
                    <a:srgbClr val="000000">
                      <a:alpha val="43137"/>
                    </a:srgbClr>
                  </a:outerShdw>
                </a:effectLst>
              </a:rPr>
              <a:t>FORMA VLÁDY A ORGANIZÁCIA RÍŠE </a:t>
            </a:r>
            <a:endParaRPr lang="sk-SK"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57200" y="332656"/>
            <a:ext cx="8229600" cy="6336704"/>
          </a:xfrm>
        </p:spPr>
        <p:txBody>
          <a:bodyPr>
            <a:normAutofit/>
          </a:bodyPr>
          <a:lstStyle/>
          <a:p>
            <a:pPr algn="ctr"/>
            <a:r>
              <a:rPr lang="sk-SK" sz="1800" b="1" dirty="0" smtClean="0">
                <a:effectLst>
                  <a:outerShdw blurRad="38100" dist="38100" dir="2700000" algn="tl">
                    <a:srgbClr val="000000">
                      <a:alpha val="43137"/>
                    </a:srgbClr>
                  </a:outerShdw>
                </a:effectLst>
              </a:rPr>
              <a:t>ORGANIZÁCIA</a:t>
            </a:r>
          </a:p>
          <a:p>
            <a:endParaRPr lang="sk-SK" sz="1600" b="1" dirty="0" smtClean="0">
              <a:effectLst>
                <a:outerShdw blurRad="38100" dist="38100" dir="2700000" algn="tl">
                  <a:srgbClr val="000000">
                    <a:alpha val="43137"/>
                  </a:srgbClr>
                </a:outerShdw>
              </a:effectLst>
            </a:endParaRPr>
          </a:p>
          <a:p>
            <a:r>
              <a:rPr lang="sk-SK" sz="1600" b="1" dirty="0" smtClean="0">
                <a:effectLst>
                  <a:outerShdw blurRad="38100" dist="38100" dir="2700000" algn="tl">
                    <a:srgbClr val="000000">
                      <a:alpha val="43137"/>
                    </a:srgbClr>
                  </a:outerShdw>
                </a:effectLst>
              </a:rPr>
              <a:t>1.) Na jednej strane - Snaha vybudovať centralisticky model riadenia štátu – do čela jednotlivých provincii (</a:t>
            </a:r>
            <a:r>
              <a:rPr lang="sk-SK" sz="1600" b="1" dirty="0" err="1" smtClean="0">
                <a:effectLst>
                  <a:outerShdw blurRad="38100" dist="38100" dir="2700000" algn="tl">
                    <a:srgbClr val="000000">
                      <a:alpha val="43137"/>
                    </a:srgbClr>
                  </a:outerShdw>
                </a:effectLst>
              </a:rPr>
              <a:t>satrapii</a:t>
            </a:r>
            <a:r>
              <a:rPr lang="sk-SK" sz="1600" b="1" dirty="0" smtClean="0">
                <a:effectLst>
                  <a:outerShdw blurRad="38100" dist="38100" dir="2700000" algn="tl">
                    <a:srgbClr val="000000">
                      <a:alpha val="43137"/>
                    </a:srgbClr>
                  </a:outerShdw>
                </a:effectLst>
              </a:rPr>
              <a:t>) sú dosadzovaní miestodržitelia z radov perzskej aristokracie.</a:t>
            </a:r>
          </a:p>
          <a:p>
            <a:r>
              <a:rPr lang="sk-SK" sz="1600" b="1" dirty="0" smtClean="0">
                <a:effectLst>
                  <a:outerShdw blurRad="38100" dist="38100" dir="2700000" algn="tl">
                    <a:srgbClr val="000000">
                      <a:alpha val="43137"/>
                    </a:srgbClr>
                  </a:outerShdw>
                </a:effectLst>
              </a:rPr>
              <a:t>2.) Na druhej strane – existencia viacerých polosamostatných území– správa je v rukách predstaviteľov domácich panovníckych rodov, ktoré sú poväčšine vo vazalskom vzťahu voči vládnucim Peržanom.</a:t>
            </a:r>
          </a:p>
          <a:p>
            <a:endParaRPr lang="sk-SK" sz="1600" b="1" dirty="0" smtClean="0">
              <a:effectLst>
                <a:outerShdw blurRad="38100" dist="38100" dir="2700000" algn="tl">
                  <a:srgbClr val="000000">
                    <a:alpha val="43137"/>
                  </a:srgbClr>
                </a:outerShdw>
              </a:effectLst>
            </a:endParaRPr>
          </a:p>
          <a:p>
            <a:r>
              <a:rPr lang="sk-SK" sz="1600" b="1" dirty="0" smtClean="0">
                <a:effectLst>
                  <a:outerShdw blurRad="38100" dist="38100" dir="2700000" algn="tl">
                    <a:srgbClr val="000000">
                      <a:alpha val="43137"/>
                    </a:srgbClr>
                  </a:outerShdw>
                </a:effectLst>
              </a:rPr>
              <a:t>Charakteristickým znakom k podrobeným národom bola </a:t>
            </a:r>
            <a:r>
              <a:rPr lang="sk-SK" sz="1600" b="1" u="sng" dirty="0" smtClean="0">
                <a:effectLst>
                  <a:outerShdw blurRad="38100" dist="38100" dir="2700000" algn="tl">
                    <a:srgbClr val="000000">
                      <a:alpha val="43137"/>
                    </a:srgbClr>
                  </a:outerShdw>
                </a:effectLst>
              </a:rPr>
              <a:t>politika </a:t>
            </a:r>
            <a:r>
              <a:rPr lang="sk-SK" sz="1600" b="1" u="sng" dirty="0" smtClean="0">
                <a:effectLst>
                  <a:outerShdw blurRad="38100" dist="38100" dir="2700000" algn="tl">
                    <a:srgbClr val="000000">
                      <a:alpha val="43137"/>
                    </a:srgbClr>
                  </a:outerShdw>
                </a:effectLst>
              </a:rPr>
              <a:t>etnickej a náboženskej tolerancie </a:t>
            </a:r>
            <a:r>
              <a:rPr lang="sk-SK" sz="1600" b="1" dirty="0" smtClean="0">
                <a:effectLst>
                  <a:outerShdw blurRad="38100" dist="38100" dir="2700000" algn="tl">
                    <a:srgbClr val="000000">
                      <a:alpha val="43137"/>
                    </a:srgbClr>
                  </a:outerShdw>
                </a:effectLst>
              </a:rPr>
              <a:t>– </a:t>
            </a:r>
            <a:r>
              <a:rPr lang="sk-SK" sz="1600" b="1" dirty="0" err="1" smtClean="0">
                <a:effectLst>
                  <a:outerShdw blurRad="38100" dist="38100" dir="2700000" algn="tl">
                    <a:srgbClr val="000000">
                      <a:alpha val="43137"/>
                    </a:srgbClr>
                  </a:outerShdw>
                </a:effectLst>
              </a:rPr>
              <a:t>Kýros</a:t>
            </a:r>
            <a:r>
              <a:rPr lang="sk-SK" sz="1600" b="1" dirty="0" smtClean="0">
                <a:effectLst>
                  <a:outerShdw blurRad="38100" dist="38100" dir="2700000" algn="tl">
                    <a:srgbClr val="000000">
                      <a:alpha val="43137"/>
                    </a:srgbClr>
                  </a:outerShdw>
                </a:effectLst>
              </a:rPr>
              <a:t> ako „záchranca a osloboditeľ národov“– snaha získať si sympatie obyvateľov podmanených etník (návrat Židov z babylonského zajatia, obnova zničených </a:t>
            </a:r>
            <a:r>
              <a:rPr lang="sk-SK" sz="1600" b="1" dirty="0" smtClean="0">
                <a:effectLst>
                  <a:outerShdw blurRad="38100" dist="38100" dir="2700000" algn="tl">
                    <a:srgbClr val="000000">
                      <a:alpha val="43137"/>
                    </a:srgbClr>
                  </a:outerShdw>
                </a:effectLst>
              </a:rPr>
              <a:t>chrámov a </a:t>
            </a:r>
            <a:r>
              <a:rPr lang="sk-SK" sz="1600" b="1" dirty="0" err="1" smtClean="0">
                <a:effectLst>
                  <a:outerShdw blurRad="38100" dist="38100" dir="2700000" algn="tl">
                    <a:srgbClr val="000000">
                      <a:alpha val="43137"/>
                    </a:srgbClr>
                  </a:outerShdw>
                </a:effectLst>
              </a:rPr>
              <a:t>soch</a:t>
            </a:r>
            <a:r>
              <a:rPr lang="sk-SK" sz="1600" b="1" dirty="0" smtClean="0">
                <a:effectLst>
                  <a:outerShdw blurRad="38100" dist="38100" dir="2700000" algn="tl">
                    <a:srgbClr val="000000">
                      <a:alpha val="43137"/>
                    </a:srgbClr>
                  </a:outerShdw>
                </a:effectLst>
              </a:rPr>
              <a:t>, </a:t>
            </a:r>
            <a:r>
              <a:rPr lang="sk-SK" sz="1600" b="1" dirty="0" smtClean="0">
                <a:effectLst>
                  <a:outerShdw blurRad="38100" dist="38100" dir="2700000" algn="tl">
                    <a:srgbClr val="000000">
                      <a:alpha val="43137"/>
                    </a:srgbClr>
                  </a:outerShdw>
                </a:effectLst>
              </a:rPr>
              <a:t>náboženská sloboda a i.).</a:t>
            </a:r>
          </a:p>
          <a:p>
            <a:r>
              <a:rPr lang="sk-SK" sz="1600" b="1" dirty="0" smtClean="0">
                <a:effectLst>
                  <a:outerShdw blurRad="38100" dist="38100" dir="2700000" algn="tl">
                    <a:srgbClr val="000000">
                      <a:alpha val="43137"/>
                    </a:srgbClr>
                  </a:outerShdw>
                </a:effectLst>
              </a:rPr>
              <a:t>Hlavné povinnosti podrobených krajín  - uznávať perzskú zvrchovanosť a platiť dane</a:t>
            </a:r>
            <a:r>
              <a:rPr lang="sk-SK" sz="1900" b="1" dirty="0" smtClean="0">
                <a:effectLst>
                  <a:outerShdw blurRad="38100" dist="38100" dir="2700000" algn="tl">
                    <a:srgbClr val="000000">
                      <a:alpha val="43137"/>
                    </a:srgbClr>
                  </a:outerShdw>
                </a:effectLst>
              </a:rPr>
              <a:t>.</a:t>
            </a:r>
          </a:p>
          <a:p>
            <a:pPr algn="just"/>
            <a:r>
              <a:rPr lang="sk-SK" sz="1800" i="1" dirty="0" smtClean="0">
                <a:latin typeface="Cataneo BT" pitchFamily="66" charset="0"/>
              </a:rPr>
              <a:t>„Za čias </a:t>
            </a:r>
            <a:r>
              <a:rPr lang="sk-SK" sz="1800" i="1" dirty="0" err="1" smtClean="0">
                <a:latin typeface="Cataneo BT" pitchFamily="66" charset="0"/>
              </a:rPr>
              <a:t>Médov</a:t>
            </a:r>
            <a:r>
              <a:rPr lang="sk-SK" sz="1800" i="1" dirty="0" smtClean="0">
                <a:latin typeface="Cataneo BT" pitchFamily="66" charset="0"/>
              </a:rPr>
              <a:t> vládol jeden národ nad druhým. </a:t>
            </a:r>
            <a:r>
              <a:rPr lang="sk-SK" sz="1800" i="1" dirty="0" err="1" smtClean="0">
                <a:latin typeface="Cataneo BT" pitchFamily="66" charset="0"/>
              </a:rPr>
              <a:t>Médi</a:t>
            </a:r>
            <a:r>
              <a:rPr lang="sk-SK" sz="1800" i="1" dirty="0" smtClean="0">
                <a:latin typeface="Cataneo BT" pitchFamily="66" charset="0"/>
              </a:rPr>
              <a:t> vládli nad všetkými spoločne, i nad svojimi najbližšími susedmi a títo opäť nad svojimi susedmi a tí zasa nad ďalšími. Rovnakým spôsobom teraz preukazujú úctu podrobeným národom i Peržania. Zo všetkých si najviac ctia svojich najbližších susedov. Najmenšiu úctu preukazujú tým, ktorí bývajú od nich najďalej. Sú totiž presvedčení, že sami sú najlepší zo všetkých ľudí a že cnosť ostatných je odstupňovaná podľa vzdialenosti. Preto tí, ktorí bývajú najďalej, sú pre nich tí najhorší.“</a:t>
            </a:r>
            <a:endParaRPr lang="sk-SK" sz="1900" b="1" i="1" dirty="0" smtClean="0">
              <a:effectLst>
                <a:outerShdw blurRad="38100" dist="38100" dir="2700000" algn="tl">
                  <a:srgbClr val="000000">
                    <a:alpha val="43137"/>
                  </a:srgbClr>
                </a:outerShdw>
              </a:effectLst>
            </a:endParaRPr>
          </a:p>
          <a:p>
            <a:endParaRPr lang="sk-SK" sz="1900" b="1" dirty="0" smtClean="0">
              <a:effectLst>
                <a:outerShdw blurRad="38100" dist="38100" dir="2700000" algn="tl">
                  <a:srgbClr val="000000">
                    <a:alpha val="43137"/>
                  </a:srgbClr>
                </a:outerShdw>
              </a:effectLst>
            </a:endParaRPr>
          </a:p>
          <a:p>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764704"/>
            <a:ext cx="9144000" cy="6093296"/>
          </a:xfrm>
        </p:spPr>
        <p:txBody>
          <a:bodyPr>
            <a:normAutofit/>
          </a:bodyPr>
          <a:lstStyle/>
          <a:p>
            <a:pPr algn="ctr"/>
            <a:r>
              <a:rPr lang="sk-SK" sz="1800" dirty="0" smtClean="0">
                <a:effectLst>
                  <a:outerShdw blurRad="38100" dist="38100" dir="2700000" algn="tl">
                    <a:srgbClr val="000000">
                      <a:alpha val="43137"/>
                    </a:srgbClr>
                  </a:outerShdw>
                </a:effectLst>
                <a:latin typeface="Cataneo BT" pitchFamily="66" charset="0"/>
              </a:rPr>
              <a:t>1.) KAMBYSES II. </a:t>
            </a:r>
          </a:p>
          <a:p>
            <a:pPr algn="ctr">
              <a:buNone/>
            </a:pPr>
            <a:endParaRPr lang="sk-SK" sz="1800" dirty="0" smtClean="0">
              <a:effectLst>
                <a:outerShdw blurRad="38100" dist="38100" dir="2700000" algn="tl">
                  <a:srgbClr val="000000">
                    <a:alpha val="43137"/>
                  </a:srgbClr>
                </a:outerShdw>
              </a:effectLst>
              <a:latin typeface="Cataneo BT" pitchFamily="66" charset="0"/>
            </a:endParaRPr>
          </a:p>
          <a:p>
            <a:r>
              <a:rPr lang="sk-SK" sz="1800" dirty="0" smtClean="0">
                <a:effectLst>
                  <a:outerShdw blurRad="38100" dist="38100" dir="2700000" algn="tl">
                    <a:srgbClr val="000000">
                      <a:alpha val="43137"/>
                    </a:srgbClr>
                  </a:outerShdw>
                </a:effectLst>
                <a:latin typeface="Cataneo BT" pitchFamily="66" charset="0"/>
              </a:rPr>
              <a:t>Pokračuje vo vojenskej expanzii – </a:t>
            </a:r>
            <a:r>
              <a:rPr lang="sk-SK" sz="1800" u="sng" dirty="0" smtClean="0">
                <a:effectLst>
                  <a:outerShdw blurRad="38100" dist="38100" dir="2700000" algn="tl">
                    <a:srgbClr val="000000">
                      <a:alpha val="43137"/>
                    </a:srgbClr>
                  </a:outerShdw>
                </a:effectLst>
                <a:latin typeface="Cataneo BT" pitchFamily="66" charset="0"/>
              </a:rPr>
              <a:t>525 dobýja a k ríši pričleňuje Egypt</a:t>
            </a:r>
            <a:r>
              <a:rPr lang="sk-SK" sz="1800" dirty="0" smtClean="0">
                <a:effectLst>
                  <a:outerShdw blurRad="38100" dist="38100" dir="2700000" algn="tl">
                    <a:srgbClr val="000000">
                      <a:alpha val="43137"/>
                    </a:srgbClr>
                  </a:outerShdw>
                </a:effectLst>
                <a:latin typeface="Cataneo BT" pitchFamily="66" charset="0"/>
              </a:rPr>
              <a:t> </a:t>
            </a:r>
            <a:r>
              <a:rPr lang="sk-SK" sz="1800" dirty="0" smtClean="0">
                <a:effectLst>
                  <a:outerShdw blurRad="38100" dist="38100" dir="2700000" algn="tl">
                    <a:srgbClr val="000000">
                      <a:alpha val="43137"/>
                    </a:srgbClr>
                  </a:outerShdw>
                </a:effectLst>
                <a:latin typeface="Cataneo BT" pitchFamily="66" charset="0"/>
              </a:rPr>
              <a:t>(bitka pri </a:t>
            </a:r>
            <a:r>
              <a:rPr lang="sk-SK" sz="1800" dirty="0" err="1">
                <a:effectLst>
                  <a:outerShdw blurRad="38100" dist="38100" dir="2700000" algn="tl">
                    <a:srgbClr val="000000">
                      <a:alpha val="43137"/>
                    </a:srgbClr>
                  </a:outerShdw>
                </a:effectLst>
                <a:latin typeface="Cataneo BT" pitchFamily="66" charset="0"/>
              </a:rPr>
              <a:t>P</a:t>
            </a:r>
            <a:r>
              <a:rPr lang="sk-SK" sz="1800" dirty="0" err="1" smtClean="0">
                <a:effectLst>
                  <a:outerShdw blurRad="38100" dist="38100" dir="2700000" algn="tl">
                    <a:srgbClr val="000000">
                      <a:alpha val="43137"/>
                    </a:srgbClr>
                  </a:outerShdw>
                </a:effectLst>
                <a:latin typeface="Cataneo BT" pitchFamily="66" charset="0"/>
              </a:rPr>
              <a:t>elúsiu</a:t>
            </a:r>
            <a:r>
              <a:rPr lang="sk-SK" sz="1800" dirty="0" smtClean="0">
                <a:effectLst>
                  <a:outerShdw blurRad="38100" dist="38100" dir="2700000" algn="tl">
                    <a:srgbClr val="000000">
                      <a:alpha val="43137"/>
                    </a:srgbClr>
                  </a:outerShdw>
                </a:effectLst>
                <a:latin typeface="Cataneo BT" pitchFamily="66" charset="0"/>
              </a:rPr>
              <a:t>) (PSAMETYCH </a:t>
            </a:r>
            <a:r>
              <a:rPr lang="sk-SK" sz="1800" dirty="0" smtClean="0">
                <a:effectLst>
                  <a:outerShdw blurRad="38100" dist="38100" dir="2700000" algn="tl">
                    <a:srgbClr val="000000">
                      <a:alpha val="43137"/>
                    </a:srgbClr>
                  </a:outerShdw>
                </a:effectLst>
                <a:latin typeface="Cataneo BT" pitchFamily="66" charset="0"/>
              </a:rPr>
              <a:t>III.). </a:t>
            </a:r>
          </a:p>
          <a:p>
            <a:r>
              <a:rPr lang="sk-SK" sz="1800" dirty="0" smtClean="0">
                <a:effectLst>
                  <a:outerShdw blurRad="38100" dist="38100" dir="2700000" algn="tl">
                    <a:srgbClr val="000000">
                      <a:alpha val="43137"/>
                    </a:srgbClr>
                  </a:outerShdw>
                </a:effectLst>
                <a:latin typeface="Cataneo BT" pitchFamily="66" charset="0"/>
              </a:rPr>
              <a:t>V prameňoch – vyobrazený ako despota a tyran </a:t>
            </a:r>
          </a:p>
          <a:p>
            <a:r>
              <a:rPr lang="sk-SK" sz="1800" dirty="0" smtClean="0">
                <a:effectLst>
                  <a:outerShdw blurRad="38100" dist="38100" dir="2700000" algn="tl">
                    <a:srgbClr val="000000">
                      <a:alpha val="43137"/>
                    </a:srgbClr>
                  </a:outerShdw>
                </a:effectLst>
                <a:latin typeface="Cataneo BT" pitchFamily="66" charset="0"/>
              </a:rPr>
              <a:t>Vzbura v Perzii proti jeho vláde – mág GAUMATA.</a:t>
            </a:r>
          </a:p>
          <a:p>
            <a:r>
              <a:rPr lang="sk-SK" sz="1800" dirty="0" smtClean="0">
                <a:effectLst>
                  <a:outerShdw blurRad="38100" dist="38100" dir="2700000" algn="tl">
                    <a:srgbClr val="000000">
                      <a:alpha val="43137"/>
                    </a:srgbClr>
                  </a:outerShdw>
                </a:effectLst>
                <a:latin typeface="Cataneo BT" pitchFamily="66" charset="0"/>
              </a:rPr>
              <a:t>Pri pokuse o potlačenie povstania bol na ceste do Perzie zavraždený.</a:t>
            </a:r>
          </a:p>
          <a:p>
            <a:endParaRPr lang="sk-SK" sz="1800" dirty="0" smtClean="0">
              <a:effectLst>
                <a:outerShdw blurRad="38100" dist="38100" dir="2700000" algn="tl">
                  <a:srgbClr val="000000">
                    <a:alpha val="43137"/>
                  </a:srgbClr>
                </a:outerShdw>
              </a:effectLst>
              <a:latin typeface="Cataneo BT" pitchFamily="66" charset="0"/>
            </a:endParaRPr>
          </a:p>
          <a:p>
            <a:pPr algn="ctr"/>
            <a:r>
              <a:rPr lang="sk-SK" sz="1800" dirty="0" smtClean="0">
                <a:effectLst>
                  <a:outerShdw blurRad="38100" dist="38100" dir="2700000" algn="tl">
                    <a:srgbClr val="000000">
                      <a:alpha val="43137"/>
                    </a:srgbClr>
                  </a:outerShdw>
                </a:effectLst>
                <a:latin typeface="Cataneo BT" pitchFamily="66" charset="0"/>
              </a:rPr>
              <a:t>DAREIOS I. VEĽKÝ</a:t>
            </a:r>
          </a:p>
          <a:p>
            <a:pPr algn="ctr">
              <a:buNone/>
            </a:pPr>
            <a:endParaRPr lang="sk-SK" sz="1800" dirty="0" smtClean="0">
              <a:effectLst>
                <a:outerShdw blurRad="38100" dist="38100" dir="2700000" algn="tl">
                  <a:srgbClr val="000000">
                    <a:alpha val="43137"/>
                  </a:srgbClr>
                </a:outerShdw>
              </a:effectLst>
              <a:latin typeface="Cataneo BT" pitchFamily="66" charset="0"/>
            </a:endParaRPr>
          </a:p>
          <a:p>
            <a:r>
              <a:rPr lang="sk-SK" sz="1800" dirty="0" err="1" smtClean="0">
                <a:effectLst>
                  <a:outerShdw blurRad="38100" dist="38100" dir="2700000" algn="tl">
                    <a:srgbClr val="000000">
                      <a:alpha val="43137"/>
                    </a:srgbClr>
                  </a:outerShdw>
                </a:effectLst>
                <a:latin typeface="Cataneo BT" pitchFamily="66" charset="0"/>
              </a:rPr>
              <a:t>Kambysov</a:t>
            </a:r>
            <a:r>
              <a:rPr lang="sk-SK" sz="1800" dirty="0" smtClean="0">
                <a:effectLst>
                  <a:outerShdw blurRad="38100" dist="38100" dir="2700000" algn="tl">
                    <a:srgbClr val="000000">
                      <a:alpha val="43137"/>
                    </a:srgbClr>
                  </a:outerShdw>
                </a:effectLst>
                <a:latin typeface="Cataneo BT" pitchFamily="66" charset="0"/>
              </a:rPr>
              <a:t> nástupca, pochádzal z vedľajšej, mladšej línie </a:t>
            </a:r>
            <a:r>
              <a:rPr lang="sk-SK" sz="1800" dirty="0" err="1" smtClean="0">
                <a:effectLst>
                  <a:outerShdw blurRad="38100" dist="38100" dir="2700000" algn="tl">
                    <a:srgbClr val="000000">
                      <a:alpha val="43137"/>
                    </a:srgbClr>
                  </a:outerShdw>
                </a:effectLst>
                <a:latin typeface="Cataneo BT" pitchFamily="66" charset="0"/>
              </a:rPr>
              <a:t>Achaimenovcov</a:t>
            </a:r>
            <a:r>
              <a:rPr lang="sk-SK" sz="1800" dirty="0" smtClean="0">
                <a:effectLst>
                  <a:outerShdw blurRad="38100" dist="38100" dir="2700000" algn="tl">
                    <a:srgbClr val="000000">
                      <a:alpha val="43137"/>
                    </a:srgbClr>
                  </a:outerShdw>
                </a:effectLst>
                <a:latin typeface="Cataneo BT" pitchFamily="66" charset="0"/>
              </a:rPr>
              <a:t>.</a:t>
            </a:r>
          </a:p>
          <a:p>
            <a:r>
              <a:rPr lang="sk-SK" sz="1800" dirty="0" smtClean="0">
                <a:effectLst>
                  <a:outerShdw blurRad="38100" dist="38100" dir="2700000" algn="tl">
                    <a:srgbClr val="000000">
                      <a:alpha val="43137"/>
                    </a:srgbClr>
                  </a:outerShdw>
                </a:effectLst>
                <a:latin typeface="Cataneo BT" pitchFamily="66" charset="0"/>
              </a:rPr>
              <a:t>522 – 1.) potlačil vzburu mágov v Perzii – porážka a smrť </a:t>
            </a:r>
            <a:r>
              <a:rPr lang="sk-SK" sz="1800" dirty="0" err="1" smtClean="0">
                <a:effectLst>
                  <a:outerShdw blurRad="38100" dist="38100" dir="2700000" algn="tl">
                    <a:srgbClr val="000000">
                      <a:alpha val="43137"/>
                    </a:srgbClr>
                  </a:outerShdw>
                </a:effectLst>
                <a:latin typeface="Cataneo BT" pitchFamily="66" charset="0"/>
              </a:rPr>
              <a:t>Gaumatu</a:t>
            </a:r>
            <a:r>
              <a:rPr lang="sk-SK" sz="1800" dirty="0" smtClean="0">
                <a:effectLst>
                  <a:outerShdw blurRad="38100" dist="38100" dir="2700000" algn="tl">
                    <a:srgbClr val="000000">
                      <a:alpha val="43137"/>
                    </a:srgbClr>
                  </a:outerShdw>
                </a:effectLst>
                <a:latin typeface="Cataneo BT" pitchFamily="66" charset="0"/>
              </a:rPr>
              <a:t>.</a:t>
            </a:r>
          </a:p>
          <a:p>
            <a:r>
              <a:rPr lang="sk-SK" sz="1800" dirty="0" smtClean="0">
                <a:effectLst>
                  <a:outerShdw blurRad="38100" dist="38100" dir="2700000" algn="tl">
                    <a:srgbClr val="000000">
                      <a:alpha val="43137"/>
                    </a:srgbClr>
                  </a:outerShdw>
                </a:effectLst>
                <a:latin typeface="Cataneo BT" pitchFamily="66" charset="0"/>
              </a:rPr>
              <a:t>         2.) opätovne zjednocuje ríšu – v dôsledku rozpadu centrálnej moci po </a:t>
            </a:r>
            <a:r>
              <a:rPr lang="sk-SK" sz="1800" dirty="0" err="1" smtClean="0">
                <a:effectLst>
                  <a:outerShdw blurRad="38100" dist="38100" dir="2700000" algn="tl">
                    <a:srgbClr val="000000">
                      <a:alpha val="43137"/>
                    </a:srgbClr>
                  </a:outerShdw>
                </a:effectLst>
                <a:latin typeface="Cataneo BT" pitchFamily="66" charset="0"/>
              </a:rPr>
              <a:t>Kambysovej</a:t>
            </a:r>
            <a:r>
              <a:rPr lang="sk-SK" sz="1800" dirty="0" smtClean="0">
                <a:effectLst>
                  <a:outerShdw blurRad="38100" dist="38100" dir="2700000" algn="tl">
                    <a:srgbClr val="000000">
                      <a:alpha val="43137"/>
                    </a:srgbClr>
                  </a:outerShdw>
                </a:effectLst>
                <a:latin typeface="Cataneo BT" pitchFamily="66" charset="0"/>
              </a:rPr>
              <a:t> smrti.</a:t>
            </a:r>
          </a:p>
          <a:p>
            <a:r>
              <a:rPr lang="sk-SK" sz="1800" dirty="0" smtClean="0">
                <a:effectLst>
                  <a:outerShdw blurRad="38100" dist="38100" dir="2700000" algn="tl">
                    <a:srgbClr val="000000">
                      <a:alpha val="43137"/>
                    </a:srgbClr>
                  </a:outerShdw>
                </a:effectLst>
                <a:latin typeface="Cataneo BT" pitchFamily="66" charset="0"/>
              </a:rPr>
              <a:t>Jeho vláda – </a:t>
            </a:r>
            <a:r>
              <a:rPr lang="sk-SK" sz="1800" u="sng" dirty="0" smtClean="0">
                <a:effectLst>
                  <a:outerShdw blurRad="38100" dist="38100" dir="2700000" algn="tl">
                    <a:srgbClr val="000000">
                      <a:alpha val="43137"/>
                    </a:srgbClr>
                  </a:outerShdw>
                </a:effectLst>
                <a:latin typeface="Cataneo BT" pitchFamily="66" charset="0"/>
              </a:rPr>
              <a:t>vrchol </a:t>
            </a:r>
            <a:r>
              <a:rPr lang="sk-SK" sz="1800" u="sng" dirty="0" err="1" smtClean="0">
                <a:effectLst>
                  <a:outerShdw blurRad="38100" dist="38100" dir="2700000" algn="tl">
                    <a:srgbClr val="000000">
                      <a:alpha val="43137"/>
                    </a:srgbClr>
                  </a:outerShdw>
                </a:effectLst>
                <a:latin typeface="Cataneo BT" pitchFamily="66" charset="0"/>
              </a:rPr>
              <a:t>staroorientálneho</a:t>
            </a:r>
            <a:r>
              <a:rPr lang="sk-SK" sz="1800" u="sng" dirty="0" smtClean="0">
                <a:effectLst>
                  <a:outerShdw blurRad="38100" dist="38100" dir="2700000" algn="tl">
                    <a:srgbClr val="000000">
                      <a:alpha val="43137"/>
                    </a:srgbClr>
                  </a:outerShdw>
                </a:effectLst>
                <a:latin typeface="Cataneo BT" pitchFamily="66" charset="0"/>
              </a:rPr>
              <a:t> despotizmu</a:t>
            </a:r>
            <a:r>
              <a:rPr lang="sk-SK" sz="1800" dirty="0" smtClean="0">
                <a:effectLst>
                  <a:outerShdw blurRad="38100" dist="38100" dir="2700000" algn="tl">
                    <a:srgbClr val="000000">
                      <a:alpha val="43137"/>
                    </a:srgbClr>
                  </a:outerShdw>
                </a:effectLst>
                <a:latin typeface="Cataneo BT" pitchFamily="66" charset="0"/>
              </a:rPr>
              <a:t>; </a:t>
            </a:r>
            <a:r>
              <a:rPr lang="sk-SK" sz="1800" u="sng" dirty="0" smtClean="0">
                <a:effectLst>
                  <a:outerShdw blurRad="38100" dist="38100" dir="2700000" algn="tl">
                    <a:srgbClr val="000000">
                      <a:alpha val="43137"/>
                    </a:srgbClr>
                  </a:outerShdw>
                </a:effectLst>
                <a:latin typeface="Cataneo BT" pitchFamily="66" charset="0"/>
              </a:rPr>
              <a:t>Perzská ríša dosahuje svoj najväčší mocenský a územný rozmach</a:t>
            </a:r>
            <a:r>
              <a:rPr lang="sk-SK" sz="1800" dirty="0" smtClean="0">
                <a:effectLst>
                  <a:outerShdw blurRad="38100" dist="38100" dir="2700000" algn="tl">
                    <a:srgbClr val="000000">
                      <a:alpha val="43137"/>
                    </a:srgbClr>
                  </a:outerShdw>
                </a:effectLst>
                <a:latin typeface="Cataneo BT" pitchFamily="66" charset="0"/>
              </a:rPr>
              <a:t>.</a:t>
            </a:r>
          </a:p>
          <a:p>
            <a:r>
              <a:rPr lang="sk-SK" sz="1800" dirty="0" smtClean="0">
                <a:effectLst>
                  <a:outerShdw blurRad="38100" dist="38100" dir="2700000" algn="tl">
                    <a:srgbClr val="000000">
                      <a:alpha val="43137"/>
                    </a:srgbClr>
                  </a:outerShdw>
                </a:effectLst>
                <a:latin typeface="Cataneo BT" pitchFamily="66" charset="0"/>
              </a:rPr>
              <a:t>Významný reformátor a dobyvateľ. </a:t>
            </a:r>
            <a:endParaRPr lang="sk-SK" sz="1800" dirty="0">
              <a:effectLst>
                <a:outerShdw blurRad="38100" dist="38100" dir="2700000" algn="tl">
                  <a:srgbClr val="000000">
                    <a:alpha val="43137"/>
                  </a:srgbClr>
                </a:outerShdw>
              </a:effectLst>
              <a:latin typeface="Cataneo BT" pitchFamily="66" charset="0"/>
            </a:endParaRPr>
          </a:p>
        </p:txBody>
      </p:sp>
      <p:sp>
        <p:nvSpPr>
          <p:cNvPr id="3" name="Nadpis 2"/>
          <p:cNvSpPr>
            <a:spLocks noGrp="1"/>
          </p:cNvSpPr>
          <p:nvPr>
            <p:ph type="title"/>
          </p:nvPr>
        </p:nvSpPr>
        <p:spPr>
          <a:xfrm>
            <a:off x="457200" y="152400"/>
            <a:ext cx="8435280" cy="684312"/>
          </a:xfrm>
        </p:spPr>
        <p:txBody>
          <a:bodyPr anchor="ctr">
            <a:normAutofit/>
          </a:bodyPr>
          <a:lstStyle/>
          <a:p>
            <a:r>
              <a:rPr lang="sk-SK" sz="2000" b="1" dirty="0" smtClean="0">
                <a:effectLst>
                  <a:outerShdw blurRad="38100" dist="38100" dir="2700000" algn="tl">
                    <a:srgbClr val="000000">
                      <a:alpha val="43137"/>
                    </a:srgbClr>
                  </a:outerShdw>
                </a:effectLst>
                <a:latin typeface="Cataneo BT" pitchFamily="66" charset="0"/>
              </a:rPr>
              <a:t>VLÁDA KÝROVÝCH NÁSTUPCOV – KAMBYSES II. (530-522) a DAREIOS I. (522-486)</a:t>
            </a:r>
            <a:endParaRPr lang="sk-SK" sz="2000" b="1" dirty="0">
              <a:effectLst>
                <a:outerShdw blurRad="38100" dist="38100" dir="2700000" algn="tl">
                  <a:srgbClr val="000000">
                    <a:alpha val="43137"/>
                  </a:srgbClr>
                </a:outerShdw>
              </a:effectLst>
              <a:latin typeface="Cataneo BT"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692696"/>
            <a:ext cx="9144000" cy="6165304"/>
          </a:xfrm>
        </p:spPr>
        <p:txBody>
          <a:bodyPr>
            <a:normAutofit/>
          </a:bodyPr>
          <a:lstStyle/>
          <a:p>
            <a:pPr algn="ctr"/>
            <a:r>
              <a:rPr lang="sk-SK" sz="1600" b="1" dirty="0" smtClean="0">
                <a:effectLst>
                  <a:outerShdw blurRad="38100" dist="38100" dir="2700000" algn="tl">
                    <a:srgbClr val="000000">
                      <a:alpha val="43137"/>
                    </a:srgbClr>
                  </a:outerShdw>
                </a:effectLst>
                <a:latin typeface="Cataneo BT" pitchFamily="66" charset="0"/>
              </a:rPr>
              <a:t>1.) REGIONÁLNA SPRÁVA:</a:t>
            </a:r>
          </a:p>
          <a:p>
            <a:r>
              <a:rPr lang="sk-SK" sz="1800" dirty="0" smtClean="0">
                <a:effectLst>
                  <a:outerShdw blurRad="38100" dist="38100" dir="2700000" algn="tl">
                    <a:srgbClr val="000000">
                      <a:alpha val="43137"/>
                    </a:srgbClr>
                  </a:outerShdw>
                </a:effectLst>
                <a:latin typeface="Cataneo BT" pitchFamily="66" charset="0"/>
              </a:rPr>
              <a:t>Rozdelenie ríše na </a:t>
            </a:r>
            <a:r>
              <a:rPr lang="sk-SK" sz="1800" u="sng" dirty="0" smtClean="0">
                <a:effectLst>
                  <a:outerShdw blurRad="38100" dist="38100" dir="2700000" algn="tl">
                    <a:srgbClr val="000000">
                      <a:alpha val="43137"/>
                    </a:srgbClr>
                  </a:outerShdw>
                </a:effectLst>
                <a:latin typeface="Cataneo BT" pitchFamily="66" charset="0"/>
              </a:rPr>
              <a:t>20 satrapií</a:t>
            </a:r>
            <a:r>
              <a:rPr lang="sk-SK" sz="1800" dirty="0" smtClean="0">
                <a:effectLst>
                  <a:outerShdw blurRad="38100" dist="38100" dir="2700000" algn="tl">
                    <a:srgbClr val="000000">
                      <a:alpha val="43137"/>
                    </a:srgbClr>
                  </a:outerShdw>
                </a:effectLst>
                <a:latin typeface="Cataneo BT" pitchFamily="66" charset="0"/>
              </a:rPr>
              <a:t> – hlavné územno-správne celky Perzskej ríše </a:t>
            </a:r>
          </a:p>
          <a:p>
            <a:r>
              <a:rPr lang="sk-SK" sz="1800" dirty="0" smtClean="0">
                <a:effectLst>
                  <a:outerShdw blurRad="38100" dist="38100" dir="2700000" algn="tl">
                    <a:srgbClr val="000000">
                      <a:alpha val="43137"/>
                    </a:srgbClr>
                  </a:outerShdw>
                </a:effectLst>
                <a:latin typeface="Cataneo BT" pitchFamily="66" charset="0"/>
              </a:rPr>
              <a:t>                                           - </a:t>
            </a:r>
            <a:r>
              <a:rPr lang="sk-SK" sz="1800" u="sng" dirty="0" smtClean="0">
                <a:effectLst>
                  <a:outerShdw blurRad="38100" dist="38100" dir="2700000" algn="tl">
                    <a:srgbClr val="000000">
                      <a:alpha val="43137"/>
                    </a:srgbClr>
                  </a:outerShdw>
                </a:effectLst>
                <a:latin typeface="Cataneo BT" pitchFamily="66" charset="0"/>
              </a:rPr>
              <a:t>zavedenie pevného daňového systému  + povinných vojenských     </a:t>
            </a:r>
          </a:p>
          <a:p>
            <a:r>
              <a:rPr lang="sk-SK" sz="1800" dirty="0" smtClean="0">
                <a:effectLst>
                  <a:outerShdw blurRad="38100" dist="38100" dir="2700000" algn="tl">
                    <a:srgbClr val="000000">
                      <a:alpha val="43137"/>
                    </a:srgbClr>
                  </a:outerShdw>
                </a:effectLst>
                <a:latin typeface="Cataneo BT" pitchFamily="66" charset="0"/>
              </a:rPr>
              <a:t>                                             </a:t>
            </a:r>
            <a:r>
              <a:rPr lang="sk-SK" sz="1800" u="sng" dirty="0" smtClean="0">
                <a:effectLst>
                  <a:outerShdw blurRad="38100" dist="38100" dir="2700000" algn="tl">
                    <a:srgbClr val="000000">
                      <a:alpha val="43137"/>
                    </a:srgbClr>
                  </a:outerShdw>
                </a:effectLst>
                <a:latin typeface="Cataneo BT" pitchFamily="66" charset="0"/>
              </a:rPr>
              <a:t>odvodov</a:t>
            </a:r>
            <a:r>
              <a:rPr lang="sk-SK" sz="1800" dirty="0" smtClean="0">
                <a:effectLst>
                  <a:outerShdw blurRad="38100" dist="38100" dir="2700000" algn="tl">
                    <a:srgbClr val="000000">
                      <a:alpha val="43137"/>
                    </a:srgbClr>
                  </a:outerShdw>
                </a:effectLst>
                <a:latin typeface="Cataneo BT" pitchFamily="66" charset="0"/>
              </a:rPr>
              <a:t>- výška daní sa v každej satrapií líšila.  </a:t>
            </a:r>
          </a:p>
          <a:p>
            <a:r>
              <a:rPr lang="sk-SK" sz="1800" dirty="0" smtClean="0">
                <a:effectLst>
                  <a:outerShdw blurRad="38100" dist="38100" dir="2700000" algn="tl">
                    <a:srgbClr val="000000">
                      <a:alpha val="43137"/>
                    </a:srgbClr>
                  </a:outerShdw>
                </a:effectLst>
                <a:latin typeface="Cataneo BT" pitchFamily="66" charset="0"/>
              </a:rPr>
              <a:t>na čele – </a:t>
            </a:r>
            <a:r>
              <a:rPr lang="sk-SK" sz="1800" u="sng" dirty="0" smtClean="0">
                <a:effectLst>
                  <a:outerShdw blurRad="38100" dist="38100" dir="2700000" algn="tl">
                    <a:srgbClr val="000000">
                      <a:alpha val="43137"/>
                    </a:srgbClr>
                  </a:outerShdw>
                </a:effectLst>
                <a:latin typeface="Cataneo BT" pitchFamily="66" charset="0"/>
              </a:rPr>
              <a:t>satrapa</a:t>
            </a:r>
            <a:r>
              <a:rPr lang="sk-SK" sz="1800" dirty="0" smtClean="0">
                <a:effectLst>
                  <a:outerShdw blurRad="38100" dist="38100" dir="2700000" algn="tl">
                    <a:srgbClr val="000000">
                      <a:alpha val="43137"/>
                    </a:srgbClr>
                  </a:outerShdw>
                </a:effectLst>
                <a:latin typeface="Cataneo BT" pitchFamily="66" charset="0"/>
              </a:rPr>
              <a:t> – správca a </a:t>
            </a:r>
            <a:r>
              <a:rPr lang="sk-SK" sz="1800" dirty="0" smtClean="0">
                <a:effectLst>
                  <a:outerShdw blurRad="38100" dist="38100" dir="2700000" algn="tl">
                    <a:srgbClr val="000000">
                      <a:alpha val="43137"/>
                    </a:srgbClr>
                  </a:outerShdw>
                </a:effectLst>
                <a:latin typeface="Cataneo BT" pitchFamily="66" charset="0"/>
              </a:rPr>
              <a:t>miestodržiteľ - </a:t>
            </a:r>
            <a:r>
              <a:rPr lang="sk-SK" sz="1800" u="sng" dirty="0" smtClean="0">
                <a:effectLst>
                  <a:outerShdw blurRad="38100" dist="38100" dir="2700000" algn="tl">
                    <a:srgbClr val="000000">
                      <a:alpha val="43137"/>
                    </a:srgbClr>
                  </a:outerShdw>
                </a:effectLst>
                <a:latin typeface="Cataneo BT" pitchFamily="66" charset="0"/>
              </a:rPr>
              <a:t>civilná právomoc</a:t>
            </a:r>
            <a:r>
              <a:rPr lang="sk-SK" sz="1800" dirty="0" smtClean="0">
                <a:effectLst>
                  <a:outerShdw blurRad="38100" dist="38100" dir="2700000" algn="tl">
                    <a:srgbClr val="000000">
                      <a:alpha val="43137"/>
                    </a:srgbClr>
                  </a:outerShdw>
                </a:effectLst>
                <a:latin typeface="Cataneo BT" pitchFamily="66" charset="0"/>
              </a:rPr>
              <a:t>, za výkon svojho úradu bol </a:t>
            </a:r>
            <a:r>
              <a:rPr lang="sk-SK" sz="1800" dirty="0" smtClean="0">
                <a:effectLst>
                  <a:outerShdw blurRad="38100" dist="38100" dir="2700000" algn="tl">
                    <a:srgbClr val="000000">
                      <a:alpha val="43137"/>
                    </a:srgbClr>
                  </a:outerShdw>
                </a:effectLst>
                <a:latin typeface="Cataneo BT" pitchFamily="66" charset="0"/>
              </a:rPr>
              <a:t>osobne </a:t>
            </a:r>
            <a:r>
              <a:rPr lang="sk-SK" sz="1800" dirty="0" smtClean="0">
                <a:effectLst>
                  <a:outerShdw blurRad="38100" dist="38100" dir="2700000" algn="tl">
                    <a:srgbClr val="000000">
                      <a:alpha val="43137"/>
                    </a:srgbClr>
                  </a:outerShdw>
                </a:effectLst>
                <a:latin typeface="Cataneo BT" pitchFamily="66" charset="0"/>
              </a:rPr>
              <a:t>zodpovedný priamo kráľovi, ktorý ho osobne menoval do úradu; väčšinou išlo </a:t>
            </a:r>
          </a:p>
          <a:p>
            <a:r>
              <a:rPr lang="sk-SK" sz="1800" dirty="0" smtClean="0">
                <a:effectLst>
                  <a:outerShdw blurRad="38100" dist="38100" dir="2700000" algn="tl">
                    <a:srgbClr val="000000">
                      <a:alpha val="43137"/>
                    </a:srgbClr>
                  </a:outerShdw>
                </a:effectLst>
                <a:latin typeface="Cataneo BT" pitchFamily="66" charset="0"/>
              </a:rPr>
              <a:t>o  </a:t>
            </a:r>
            <a:r>
              <a:rPr lang="sk-SK" sz="1800" dirty="0" smtClean="0">
                <a:effectLst>
                  <a:outerShdw blurRad="38100" dist="38100" dir="2700000" algn="tl">
                    <a:srgbClr val="000000">
                      <a:alpha val="43137"/>
                    </a:srgbClr>
                  </a:outerShdw>
                </a:effectLst>
                <a:latin typeface="Cataneo BT" pitchFamily="66" charset="0"/>
              </a:rPr>
              <a:t>príslušníka vládnucej dynastie.</a:t>
            </a:r>
          </a:p>
          <a:p>
            <a:r>
              <a:rPr lang="sk-SK" sz="1800" dirty="0" smtClean="0">
                <a:effectLst>
                  <a:outerShdw blurRad="38100" dist="38100" dir="2700000" algn="tl">
                    <a:srgbClr val="000000">
                      <a:alpha val="43137"/>
                    </a:srgbClr>
                  </a:outerShdw>
                </a:effectLst>
                <a:latin typeface="Cataneo BT" pitchFamily="66" charset="0"/>
              </a:rPr>
              <a:t> </a:t>
            </a:r>
            <a:r>
              <a:rPr lang="sk-SK" sz="1800" u="sng" dirty="0" smtClean="0">
                <a:effectLst>
                  <a:outerShdw blurRad="38100" dist="38100" dir="2700000" algn="tl">
                    <a:srgbClr val="000000">
                      <a:alpha val="43137"/>
                    </a:srgbClr>
                  </a:outerShdw>
                </a:effectLst>
                <a:latin typeface="Cataneo BT" pitchFamily="66" charset="0"/>
              </a:rPr>
              <a:t>vrchný </a:t>
            </a:r>
            <a:r>
              <a:rPr lang="sk-SK" sz="1800" u="sng" dirty="0" smtClean="0">
                <a:effectLst>
                  <a:outerShdw blurRad="38100" dist="38100" dir="2700000" algn="tl">
                    <a:srgbClr val="000000">
                      <a:alpha val="43137"/>
                    </a:srgbClr>
                  </a:outerShdw>
                </a:effectLst>
                <a:latin typeface="Cataneo BT" pitchFamily="66" charset="0"/>
              </a:rPr>
              <a:t>vojenský veliteľ príslušnej oblasti </a:t>
            </a:r>
            <a:r>
              <a:rPr lang="sk-SK" sz="1800" dirty="0" smtClean="0">
                <a:effectLst>
                  <a:outerShdw blurRad="38100" dist="38100" dir="2700000" algn="tl">
                    <a:srgbClr val="000000">
                      <a:alpha val="43137"/>
                    </a:srgbClr>
                  </a:outerShdw>
                </a:effectLst>
                <a:latin typeface="Cataneo BT" pitchFamily="66" charset="0"/>
              </a:rPr>
              <a:t>– </a:t>
            </a:r>
            <a:r>
              <a:rPr lang="sk-SK" sz="1800" u="sng" dirty="0" smtClean="0">
                <a:effectLst>
                  <a:outerShdw blurRad="38100" dist="38100" dir="2700000" algn="tl">
                    <a:srgbClr val="000000">
                      <a:alpha val="43137"/>
                    </a:srgbClr>
                  </a:outerShdw>
                </a:effectLst>
                <a:latin typeface="Cataneo BT" pitchFamily="66" charset="0"/>
              </a:rPr>
              <a:t>vojenská právomoc.</a:t>
            </a:r>
          </a:p>
          <a:p>
            <a:endParaRPr lang="sk-SK" sz="1800" u="sng" dirty="0" smtClean="0">
              <a:effectLst>
                <a:outerShdw blurRad="38100" dist="38100" dir="2700000" algn="tl">
                  <a:srgbClr val="000000">
                    <a:alpha val="43137"/>
                  </a:srgbClr>
                </a:outerShdw>
              </a:effectLst>
              <a:latin typeface="Cataneo BT" pitchFamily="66" charset="0"/>
            </a:endParaRPr>
          </a:p>
          <a:p>
            <a:r>
              <a:rPr lang="sk-SK" sz="1800" dirty="0" smtClean="0">
                <a:effectLst>
                  <a:outerShdw blurRad="38100" dist="38100" dir="2700000" algn="tl">
                    <a:srgbClr val="000000">
                      <a:alpha val="43137"/>
                    </a:srgbClr>
                  </a:outerShdw>
                </a:effectLst>
                <a:latin typeface="Cataneo BT" pitchFamily="66" charset="0"/>
              </a:rPr>
              <a:t>Dozor nad správnym výkonom úradov v provinciách vykonávali kráľovi splnomocnenci, tzv. </a:t>
            </a:r>
            <a:r>
              <a:rPr lang="sk-SK" sz="1800" u="sng" dirty="0" smtClean="0">
                <a:effectLst>
                  <a:outerShdw blurRad="38100" dist="38100" dir="2700000" algn="tl">
                    <a:srgbClr val="000000">
                      <a:alpha val="43137"/>
                    </a:srgbClr>
                  </a:outerShdw>
                </a:effectLst>
                <a:latin typeface="Cataneo BT" pitchFamily="66" charset="0"/>
              </a:rPr>
              <a:t>„oči a uši kráľa“.</a:t>
            </a:r>
            <a:r>
              <a:rPr lang="sk-SK" sz="1800" dirty="0" smtClean="0">
                <a:effectLst>
                  <a:outerShdw blurRad="38100" dist="38100" dir="2700000" algn="tl">
                    <a:srgbClr val="000000">
                      <a:alpha val="43137"/>
                    </a:srgbClr>
                  </a:outerShdw>
                </a:effectLst>
                <a:latin typeface="Cataneo BT" pitchFamily="66" charset="0"/>
              </a:rPr>
              <a:t> – prevencia proti možným uzurpáciam zo strany </a:t>
            </a:r>
            <a:r>
              <a:rPr lang="sk-SK" sz="1800" dirty="0" err="1" smtClean="0">
                <a:effectLst>
                  <a:outerShdw blurRad="38100" dist="38100" dir="2700000" algn="tl">
                    <a:srgbClr val="000000">
                      <a:alpha val="43137"/>
                    </a:srgbClr>
                  </a:outerShdw>
                </a:effectLst>
                <a:latin typeface="Cataneo BT" pitchFamily="66" charset="0"/>
              </a:rPr>
              <a:t>satrapov</a:t>
            </a:r>
            <a:r>
              <a:rPr lang="sk-SK" sz="1800" dirty="0" smtClean="0">
                <a:effectLst>
                  <a:outerShdw blurRad="38100" dist="38100" dir="2700000" algn="tl">
                    <a:srgbClr val="000000">
                      <a:alpha val="43137"/>
                    </a:srgbClr>
                  </a:outerShdw>
                </a:effectLst>
                <a:latin typeface="Cataneo BT" pitchFamily="66" charset="0"/>
              </a:rPr>
              <a:t>. zisťovanie verejnej mienky, špionáž.</a:t>
            </a:r>
            <a:endParaRPr lang="sk-SK" sz="1800" u="sng" dirty="0" smtClean="0">
              <a:effectLst>
                <a:outerShdw blurRad="38100" dist="38100" dir="2700000" algn="tl">
                  <a:srgbClr val="000000">
                    <a:alpha val="43137"/>
                  </a:srgbClr>
                </a:outerShdw>
              </a:effectLst>
              <a:latin typeface="Cataneo BT" pitchFamily="66" charset="0"/>
            </a:endParaRPr>
          </a:p>
          <a:p>
            <a:pPr>
              <a:buNone/>
            </a:pPr>
            <a:endParaRPr lang="sk-SK" sz="1800" u="sng" dirty="0" smtClean="0">
              <a:effectLst>
                <a:outerShdw blurRad="38100" dist="38100" dir="2700000" algn="tl">
                  <a:srgbClr val="000000">
                    <a:alpha val="43137"/>
                  </a:srgbClr>
                </a:outerShdw>
              </a:effectLst>
              <a:latin typeface="Cataneo BT" pitchFamily="66" charset="0"/>
            </a:endParaRPr>
          </a:p>
          <a:p>
            <a:r>
              <a:rPr lang="sk-SK" sz="1800" dirty="0" smtClean="0">
                <a:effectLst>
                  <a:outerShdw blurRad="38100" dist="38100" dir="2700000" algn="tl">
                    <a:srgbClr val="000000">
                      <a:alpha val="43137"/>
                    </a:srgbClr>
                  </a:outerShdw>
                </a:effectLst>
                <a:latin typeface="Cataneo BT" pitchFamily="66" charset="0"/>
              </a:rPr>
              <a:t>Existencia viacerých </a:t>
            </a:r>
            <a:r>
              <a:rPr lang="sk-SK" sz="1800" u="sng" dirty="0" smtClean="0">
                <a:effectLst>
                  <a:outerShdw blurRad="38100" dist="38100" dir="2700000" algn="tl">
                    <a:srgbClr val="000000">
                      <a:alpha val="43137"/>
                    </a:srgbClr>
                  </a:outerShdw>
                </a:effectLst>
                <a:latin typeface="Cataneo BT" pitchFamily="66" charset="0"/>
              </a:rPr>
              <a:t>vazalských štátov</a:t>
            </a:r>
            <a:r>
              <a:rPr lang="sk-SK" sz="1800" dirty="0" smtClean="0">
                <a:effectLst>
                  <a:outerShdw blurRad="38100" dist="38100" dir="2700000" algn="tl">
                    <a:srgbClr val="000000">
                      <a:alpha val="43137"/>
                    </a:srgbClr>
                  </a:outerShdw>
                </a:effectLst>
                <a:latin typeface="Cataneo BT" pitchFamily="66" charset="0"/>
              </a:rPr>
              <a:t> – prostredníctvom rozličných foriem diplomacie (dynastické sobáše a i.) - značná miera </a:t>
            </a:r>
            <a:r>
              <a:rPr lang="sk-SK" sz="1800" dirty="0" smtClean="0">
                <a:effectLst>
                  <a:outerShdw blurRad="38100" dist="38100" dir="2700000" algn="tl">
                    <a:srgbClr val="000000">
                      <a:alpha val="43137"/>
                    </a:srgbClr>
                  </a:outerShdw>
                </a:effectLst>
                <a:latin typeface="Cataneo BT" pitchFamily="66" charset="0"/>
              </a:rPr>
              <a:t>autonómie - </a:t>
            </a:r>
            <a:r>
              <a:rPr lang="sk-SK" sz="1800" dirty="0" smtClean="0">
                <a:effectLst>
                  <a:outerShdw blurRad="38100" dist="38100" dir="2700000" algn="tl">
                    <a:srgbClr val="000000">
                      <a:alpha val="43137"/>
                    </a:srgbClr>
                  </a:outerShdw>
                </a:effectLst>
                <a:latin typeface="Cataneo BT" pitchFamily="66" charset="0"/>
              </a:rPr>
              <a:t>domáca panovnícka dynastia, </a:t>
            </a:r>
            <a:r>
              <a:rPr lang="sk-SK" sz="1800" dirty="0" smtClean="0">
                <a:effectLst>
                  <a:outerShdw blurRad="38100" dist="38100" dir="2700000" algn="tl">
                    <a:srgbClr val="000000">
                      <a:alpha val="43137"/>
                    </a:srgbClr>
                  </a:outerShdw>
                </a:effectLst>
                <a:latin typeface="Cataneo BT" pitchFamily="66" charset="0"/>
              </a:rPr>
              <a:t>platiaca určité dávky a uznávajúca </a:t>
            </a:r>
            <a:r>
              <a:rPr lang="sk-SK" sz="1800" dirty="0" smtClean="0">
                <a:effectLst>
                  <a:outerShdw blurRad="38100" dist="38100" dir="2700000" algn="tl">
                    <a:srgbClr val="000000">
                      <a:alpha val="43137"/>
                    </a:srgbClr>
                  </a:outerShdw>
                </a:effectLst>
                <a:latin typeface="Cataneo BT" pitchFamily="66" charset="0"/>
              </a:rPr>
              <a:t>perzskú zvrchovanosť.</a:t>
            </a:r>
            <a:endParaRPr lang="sk-SK" sz="1800" u="sng" dirty="0">
              <a:effectLst>
                <a:outerShdw blurRad="38100" dist="38100" dir="2700000" algn="tl">
                  <a:srgbClr val="000000">
                    <a:alpha val="43137"/>
                  </a:srgbClr>
                </a:outerShdw>
              </a:effectLst>
              <a:latin typeface="Cataneo BT" pitchFamily="66" charset="0"/>
            </a:endParaRPr>
          </a:p>
        </p:txBody>
      </p:sp>
      <p:sp>
        <p:nvSpPr>
          <p:cNvPr id="3" name="Nadpis 2"/>
          <p:cNvSpPr>
            <a:spLocks noGrp="1"/>
          </p:cNvSpPr>
          <p:nvPr>
            <p:ph type="title"/>
          </p:nvPr>
        </p:nvSpPr>
        <p:spPr>
          <a:xfrm>
            <a:off x="467544" y="0"/>
            <a:ext cx="8229600" cy="828328"/>
          </a:xfrm>
        </p:spPr>
        <p:txBody>
          <a:bodyPr anchor="ctr">
            <a:normAutofit/>
          </a:bodyPr>
          <a:lstStyle/>
          <a:p>
            <a:pPr algn="ctr"/>
            <a:r>
              <a:rPr lang="sk-SK" sz="1800" b="1" dirty="0" smtClean="0">
                <a:effectLst>
                  <a:outerShdw blurRad="38100" dist="38100" dir="2700000" algn="tl">
                    <a:srgbClr val="000000">
                      <a:alpha val="43137"/>
                    </a:srgbClr>
                  </a:outerShdw>
                </a:effectLst>
                <a:latin typeface="Cataneo BT" pitchFamily="66" charset="0"/>
              </a:rPr>
              <a:t>REORGANIZÁCIA SPRÁVY RÍŠE</a:t>
            </a:r>
            <a:endParaRPr lang="sk-SK" sz="1800" b="1" dirty="0">
              <a:effectLst>
                <a:outerShdw blurRad="38100" dist="38100" dir="2700000" algn="tl">
                  <a:srgbClr val="000000">
                    <a:alpha val="43137"/>
                  </a:srgbClr>
                </a:outerShdw>
              </a:effectLst>
              <a:latin typeface="Cataneo BT"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20668" y="188640"/>
            <a:ext cx="9144000" cy="6093296"/>
          </a:xfrm>
        </p:spPr>
        <p:txBody>
          <a:bodyPr/>
          <a:lstStyle/>
          <a:p>
            <a:endParaRPr lang="sk-SK" sz="1800" dirty="0" smtClean="0">
              <a:effectLst>
                <a:outerShdw blurRad="38100" dist="38100" dir="2700000" algn="tl">
                  <a:srgbClr val="000000">
                    <a:alpha val="43137"/>
                  </a:srgbClr>
                </a:outerShdw>
              </a:effectLst>
              <a:latin typeface="Cataneo BT" pitchFamily="66" charset="0"/>
            </a:endParaRPr>
          </a:p>
          <a:p>
            <a:r>
              <a:rPr lang="sk-SK" sz="1800" dirty="0" smtClean="0">
                <a:effectLst>
                  <a:outerShdw blurRad="38100" dist="38100" dir="2700000" algn="tl">
                    <a:srgbClr val="000000">
                      <a:alpha val="43137"/>
                    </a:srgbClr>
                  </a:outerShdw>
                </a:effectLst>
                <a:latin typeface="Cataneo BT" pitchFamily="66" charset="0"/>
              </a:rPr>
              <a:t>2.) </a:t>
            </a:r>
            <a:r>
              <a:rPr lang="sk-SK" sz="1800" u="sng" dirty="0" smtClean="0">
                <a:effectLst>
                  <a:outerShdw blurRad="38100" dist="38100" dir="2700000" algn="tl">
                    <a:srgbClr val="000000">
                      <a:alpha val="43137"/>
                    </a:srgbClr>
                  </a:outerShdw>
                </a:effectLst>
                <a:latin typeface="Cataneo BT" pitchFamily="66" charset="0"/>
              </a:rPr>
              <a:t>Budovanie ciest a poštových staníc</a:t>
            </a:r>
            <a:r>
              <a:rPr lang="sk-SK" sz="1800" dirty="0" smtClean="0">
                <a:effectLst>
                  <a:outerShdw blurRad="38100" dist="38100" dir="2700000" algn="tl">
                    <a:srgbClr val="000000">
                      <a:alpha val="43137"/>
                    </a:srgbClr>
                  </a:outerShdw>
                </a:effectLst>
                <a:latin typeface="Cataneo BT" pitchFamily="66" charset="0"/>
              </a:rPr>
              <a:t> – snaha </a:t>
            </a:r>
            <a:r>
              <a:rPr lang="sk-SK" sz="1800" dirty="0" err="1" smtClean="0">
                <a:effectLst>
                  <a:outerShdw blurRad="38100" dist="38100" dir="2700000" algn="tl">
                    <a:srgbClr val="000000">
                      <a:alpha val="43137"/>
                    </a:srgbClr>
                  </a:outerShdw>
                </a:effectLst>
                <a:latin typeface="Cataneo BT" pitchFamily="66" charset="0"/>
              </a:rPr>
              <a:t>Dáreia</a:t>
            </a:r>
            <a:r>
              <a:rPr lang="sk-SK" sz="1800" dirty="0" smtClean="0">
                <a:effectLst>
                  <a:outerShdw blurRad="38100" dist="38100" dir="2700000" algn="tl">
                    <a:srgbClr val="000000">
                      <a:alpha val="43137"/>
                    </a:srgbClr>
                  </a:outerShdw>
                </a:effectLst>
                <a:latin typeface="Cataneo BT" pitchFamily="66" charset="0"/>
              </a:rPr>
              <a:t> o zlepšenie a zjednodušenie komunikácie medzi centrom ríše a jej odľahlými časťami. – predovšetkým správne a vojenské účely</a:t>
            </a:r>
            <a:r>
              <a:rPr lang="sk-SK" sz="1800" dirty="0" smtClean="0">
                <a:effectLst>
                  <a:outerShdw blurRad="38100" dist="38100" dir="2700000" algn="tl">
                    <a:srgbClr val="000000">
                      <a:alpha val="43137"/>
                    </a:srgbClr>
                  </a:outerShdw>
                </a:effectLst>
                <a:latin typeface="Cataneo BT" pitchFamily="66" charset="0"/>
              </a:rPr>
              <a:t>.</a:t>
            </a:r>
            <a:endParaRPr lang="sk-SK" sz="1800" dirty="0" smtClean="0">
              <a:effectLst>
                <a:outerShdw blurRad="38100" dist="38100" dir="2700000" algn="tl">
                  <a:srgbClr val="000000">
                    <a:alpha val="43137"/>
                  </a:srgbClr>
                </a:outerShdw>
              </a:effectLst>
              <a:latin typeface="Cataneo BT" pitchFamily="66" charset="0"/>
            </a:endParaRPr>
          </a:p>
          <a:p>
            <a:pPr algn="just"/>
            <a:r>
              <a:rPr lang="sk-SK" sz="1800" dirty="0" smtClean="0">
                <a:latin typeface="Cataneo BT" pitchFamily="66" charset="0"/>
              </a:rPr>
              <a:t>„Všade na ceste sú kráľovské stanice pre oddych a prekrásne ubytovania a celá cesta vedie všade obývanou a bezpečnou krajinou. Cez Lýdiu a </a:t>
            </a:r>
            <a:r>
              <a:rPr lang="sk-SK" sz="1800" dirty="0" err="1" smtClean="0">
                <a:latin typeface="Cataneo BT" pitchFamily="66" charset="0"/>
              </a:rPr>
              <a:t>Frýgiu</a:t>
            </a:r>
            <a:r>
              <a:rPr lang="sk-SK" sz="1800" dirty="0" smtClean="0">
                <a:latin typeface="Cataneo BT" pitchFamily="66" charset="0"/>
              </a:rPr>
              <a:t> je umiestnených dvadsať staníc. Hneď za </a:t>
            </a:r>
            <a:r>
              <a:rPr lang="sk-SK" sz="1800" dirty="0" err="1" smtClean="0">
                <a:latin typeface="Cataneo BT" pitchFamily="66" charset="0"/>
              </a:rPr>
              <a:t>Frýgiou</a:t>
            </a:r>
            <a:r>
              <a:rPr lang="sk-SK" sz="1800" dirty="0" smtClean="0">
                <a:latin typeface="Cataneo BT" pitchFamily="66" charset="0"/>
              </a:rPr>
              <a:t> vedie cesta cez rieku </a:t>
            </a:r>
            <a:r>
              <a:rPr lang="sk-SK" sz="1800" dirty="0" err="1" smtClean="0">
                <a:latin typeface="Cataneo BT" pitchFamily="66" charset="0"/>
              </a:rPr>
              <a:t>Halys</a:t>
            </a:r>
            <a:r>
              <a:rPr lang="sk-SK" sz="1800" dirty="0" smtClean="0">
                <a:latin typeface="Cataneo BT" pitchFamily="66" charset="0"/>
              </a:rPr>
              <a:t>. Za riekou na ceste do </a:t>
            </a:r>
            <a:r>
              <a:rPr lang="sk-SK" sz="1800" dirty="0" err="1" smtClean="0">
                <a:latin typeface="Cataneo BT" pitchFamily="66" charset="0"/>
              </a:rPr>
              <a:t>Kappadócie</a:t>
            </a:r>
            <a:r>
              <a:rPr lang="sk-SK" sz="1800" dirty="0" smtClean="0">
                <a:latin typeface="Cataneo BT" pitchFamily="66" charset="0"/>
              </a:rPr>
              <a:t> až k horám </a:t>
            </a:r>
            <a:r>
              <a:rPr lang="sk-SK" sz="1800" dirty="0" err="1" smtClean="0">
                <a:latin typeface="Cataneo BT" pitchFamily="66" charset="0"/>
              </a:rPr>
              <a:t>Kilíkie</a:t>
            </a:r>
            <a:r>
              <a:rPr lang="sk-SK" sz="1800" dirty="0" smtClean="0">
                <a:latin typeface="Cataneo BT" pitchFamily="66" charset="0"/>
              </a:rPr>
              <a:t> je dvadsaťosem staníc a dve strážnice. Odtiaľ sa postupuje ďalej do </a:t>
            </a:r>
            <a:r>
              <a:rPr lang="sk-SK" sz="1800" dirty="0" err="1" smtClean="0">
                <a:latin typeface="Cataneo BT" pitchFamily="66" charset="0"/>
              </a:rPr>
              <a:t>Arménie</a:t>
            </a:r>
            <a:r>
              <a:rPr lang="sk-SK" sz="1800" dirty="0" smtClean="0">
                <a:latin typeface="Cataneo BT" pitchFamily="66" charset="0"/>
              </a:rPr>
              <a:t>, kde je pätnásť staníc a jedna strážnica. Za </a:t>
            </a:r>
            <a:r>
              <a:rPr lang="sk-SK" sz="1800" dirty="0" err="1" smtClean="0">
                <a:latin typeface="Cataneo BT" pitchFamily="66" charset="0"/>
              </a:rPr>
              <a:t>Arméniou</a:t>
            </a:r>
            <a:r>
              <a:rPr lang="sk-SK" sz="1800" dirty="0" smtClean="0">
                <a:latin typeface="Cataneo BT" pitchFamily="66" charset="0"/>
              </a:rPr>
              <a:t> vedie cesta cez krajinu </a:t>
            </a:r>
            <a:r>
              <a:rPr lang="sk-SK" sz="1800" dirty="0" err="1" smtClean="0">
                <a:latin typeface="Cataneo BT" pitchFamily="66" charset="0"/>
              </a:rPr>
              <a:t>Matienov</a:t>
            </a:r>
            <a:r>
              <a:rPr lang="sk-SK" sz="1800" dirty="0" smtClean="0">
                <a:latin typeface="Cataneo BT" pitchFamily="66" charset="0"/>
              </a:rPr>
              <a:t> až po rieku </a:t>
            </a:r>
            <a:r>
              <a:rPr lang="sk-SK" sz="1800" dirty="0" err="1" smtClean="0">
                <a:latin typeface="Cataneo BT" pitchFamily="66" charset="0"/>
              </a:rPr>
              <a:t>Choaspes</a:t>
            </a:r>
            <a:r>
              <a:rPr lang="sk-SK" sz="1800" dirty="0" smtClean="0">
                <a:latin typeface="Cataneo BT" pitchFamily="66" charset="0"/>
              </a:rPr>
              <a:t>, pri ktorej ležia </a:t>
            </a:r>
            <a:r>
              <a:rPr lang="sk-SK" sz="1800" dirty="0" err="1" smtClean="0">
                <a:latin typeface="Cataneo BT" pitchFamily="66" charset="0"/>
              </a:rPr>
              <a:t>Susy</a:t>
            </a:r>
            <a:r>
              <a:rPr lang="sk-SK" sz="1800" dirty="0" smtClean="0">
                <a:latin typeface="Cataneo BT" pitchFamily="66" charset="0"/>
              </a:rPr>
              <a:t>. Na celej ceste je celkovo stojedenásť staníc a toľko je aj útulkov pre pocestných.“</a:t>
            </a:r>
          </a:p>
          <a:p>
            <a:pPr algn="just"/>
            <a:endParaRPr lang="sk-SK" sz="1800" dirty="0" smtClean="0">
              <a:latin typeface="Cataneo BT" pitchFamily="66" charset="0"/>
            </a:endParaRPr>
          </a:p>
          <a:p>
            <a:endParaRPr lang="sk-SK" sz="1800" u="sng" dirty="0" smtClean="0">
              <a:effectLst>
                <a:outerShdw blurRad="38100" dist="38100" dir="2700000" algn="tl">
                  <a:srgbClr val="000000">
                    <a:alpha val="43137"/>
                  </a:srgbClr>
                </a:outerShdw>
              </a:effectLst>
              <a:latin typeface="Cataneo BT" pitchFamily="66" charset="0"/>
            </a:endParaRPr>
          </a:p>
          <a:p>
            <a:endParaRPr lang="sk-SK" dirty="0"/>
          </a:p>
        </p:txBody>
      </p:sp>
      <p:sp>
        <p:nvSpPr>
          <p:cNvPr id="3" name="Nadpis 2"/>
          <p:cNvSpPr>
            <a:spLocks noGrp="1"/>
          </p:cNvSpPr>
          <p:nvPr>
            <p:ph type="title"/>
          </p:nvPr>
        </p:nvSpPr>
        <p:spPr>
          <a:xfrm>
            <a:off x="467544" y="332656"/>
            <a:ext cx="8229600" cy="504056"/>
          </a:xfrm>
        </p:spPr>
        <p:txBody>
          <a:bodyPr anchor="b">
            <a:noAutofit/>
          </a:bodyPr>
          <a:lstStyle/>
          <a:p>
            <a:pPr algn="ctr"/>
            <a:r>
              <a:rPr lang="sk-SK" sz="1800" b="1" dirty="0" smtClean="0">
                <a:effectLst>
                  <a:outerShdw blurRad="38100" dist="38100" dir="2700000" algn="tl">
                    <a:srgbClr val="000000">
                      <a:alpha val="43137"/>
                    </a:srgbClr>
                  </a:outerShdw>
                </a:effectLst>
                <a:latin typeface="Cataneo BT" pitchFamily="66" charset="0"/>
              </a:rPr>
              <a:t>INFRAŠTRUKTÚRA</a:t>
            </a:r>
            <a:r>
              <a:rPr lang="sk-SK" sz="1800" b="1" dirty="0" smtClean="0">
                <a:effectLst>
                  <a:outerShdw blurRad="38100" dist="38100" dir="2700000" algn="tl">
                    <a:srgbClr val="000000">
                      <a:alpha val="43137"/>
                    </a:srgbClr>
                  </a:outerShdw>
                </a:effectLst>
                <a:latin typeface="Cataneo BT" pitchFamily="66" charset="0"/>
              </a:rPr>
              <a:t/>
            </a:r>
            <a:br>
              <a:rPr lang="sk-SK" sz="1800" b="1" dirty="0" smtClean="0">
                <a:effectLst>
                  <a:outerShdw blurRad="38100" dist="38100" dir="2700000" algn="tl">
                    <a:srgbClr val="000000">
                      <a:alpha val="43137"/>
                    </a:srgbClr>
                  </a:outerShdw>
                </a:effectLst>
                <a:latin typeface="Cataneo BT" pitchFamily="66" charset="0"/>
              </a:rPr>
            </a:br>
            <a:endParaRPr lang="sk-SK" sz="1800" b="1" dirty="0">
              <a:effectLst>
                <a:outerShdw blurRad="38100" dist="38100" dir="2700000" algn="tl">
                  <a:srgbClr val="000000">
                    <a:alpha val="43137"/>
                  </a:srgbClr>
                </a:outerShdw>
              </a:effectLst>
              <a:latin typeface="Cataneo BT" pitchFamily="66" charset="0"/>
            </a:endParaRPr>
          </a:p>
        </p:txBody>
      </p:sp>
      <p:pic>
        <p:nvPicPr>
          <p:cNvPr id="4" name="Picture 2" descr="E:\Interpretačný seminár I\persian-royal-road-susa-to-sardis-in-seven-day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157051"/>
            <a:ext cx="7056784" cy="3700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908720"/>
            <a:ext cx="9144000" cy="5949280"/>
          </a:xfrm>
        </p:spPr>
        <p:txBody>
          <a:bodyPr>
            <a:normAutofit/>
          </a:bodyPr>
          <a:lstStyle/>
          <a:p>
            <a:r>
              <a:rPr lang="sk-SK" sz="1800" dirty="0" smtClean="0"/>
              <a:t>A.) </a:t>
            </a:r>
            <a:r>
              <a:rPr lang="sk-SK" sz="1800" b="1" i="1" dirty="0" smtClean="0">
                <a:effectLst>
                  <a:outerShdw blurRad="38100" dist="38100" dir="2700000" algn="tl">
                    <a:srgbClr val="000000">
                      <a:alpha val="43137"/>
                    </a:srgbClr>
                  </a:outerShdw>
                </a:effectLst>
              </a:rPr>
              <a:t>Domáca proveniencia</a:t>
            </a:r>
          </a:p>
          <a:p>
            <a:r>
              <a:rPr lang="sk-SK" sz="1600" b="1" i="1" dirty="0" smtClean="0">
                <a:effectLst>
                  <a:outerShdw blurRad="38100" dist="38100" dir="2700000" algn="tl">
                    <a:srgbClr val="000000">
                      <a:alpha val="43137"/>
                    </a:srgbClr>
                  </a:outerShdw>
                </a:effectLst>
              </a:rPr>
              <a:t>1.) Nápisy a písané texty </a:t>
            </a:r>
            <a:r>
              <a:rPr lang="sk-SK" sz="1600" b="1" i="1" dirty="0" err="1" smtClean="0">
                <a:effectLst>
                  <a:outerShdw blurRad="38100" dist="38100" dir="2700000" algn="tl">
                    <a:srgbClr val="000000">
                      <a:alpha val="43137"/>
                    </a:srgbClr>
                  </a:outerShdw>
                </a:effectLst>
              </a:rPr>
              <a:t>Akkadského</a:t>
            </a:r>
            <a:r>
              <a:rPr lang="sk-SK" sz="1600" b="1" i="1" dirty="0" smtClean="0">
                <a:effectLst>
                  <a:outerShdw blurRad="38100" dist="38100" dir="2700000" algn="tl">
                    <a:srgbClr val="000000">
                      <a:alpha val="43137"/>
                    </a:srgbClr>
                  </a:outerShdw>
                </a:effectLst>
              </a:rPr>
              <a:t>, </a:t>
            </a:r>
            <a:r>
              <a:rPr lang="sk-SK" sz="1600" b="1" i="1" dirty="0" err="1" smtClean="0">
                <a:effectLst>
                  <a:outerShdw blurRad="38100" dist="38100" dir="2700000" algn="tl">
                    <a:srgbClr val="000000">
                      <a:alpha val="43137"/>
                    </a:srgbClr>
                  </a:outerShdw>
                </a:effectLst>
              </a:rPr>
              <a:t>Elámskeho</a:t>
            </a:r>
            <a:r>
              <a:rPr lang="sk-SK" sz="1600" b="1" i="1" dirty="0" smtClean="0">
                <a:effectLst>
                  <a:outerShdw blurRad="38100" dist="38100" dir="2700000" algn="tl">
                    <a:srgbClr val="000000">
                      <a:alpha val="43137"/>
                    </a:srgbClr>
                  </a:outerShdw>
                </a:effectLst>
              </a:rPr>
              <a:t> a </a:t>
            </a:r>
            <a:r>
              <a:rPr lang="sk-SK" sz="1600" b="1" i="1" dirty="0" err="1" smtClean="0">
                <a:effectLst>
                  <a:outerShdw blurRad="38100" dist="38100" dir="2700000" algn="tl">
                    <a:srgbClr val="000000">
                      <a:alpha val="43137"/>
                    </a:srgbClr>
                  </a:outerShdw>
                </a:effectLst>
              </a:rPr>
              <a:t>Urartského</a:t>
            </a:r>
            <a:r>
              <a:rPr lang="sk-SK" sz="1600" b="1" i="1" dirty="0" smtClean="0">
                <a:effectLst>
                  <a:outerShdw blurRad="38100" dist="38100" dir="2700000" algn="tl">
                    <a:srgbClr val="000000">
                      <a:alpha val="43137"/>
                    </a:srgbClr>
                  </a:outerShdw>
                </a:effectLst>
              </a:rPr>
              <a:t> pôvodu.</a:t>
            </a:r>
          </a:p>
          <a:p>
            <a:r>
              <a:rPr lang="sk-SK" sz="1600" b="1" i="1" dirty="0" smtClean="0">
                <a:effectLst>
                  <a:outerShdw blurRad="38100" dist="38100" dir="2700000" algn="tl">
                    <a:srgbClr val="000000">
                      <a:alpha val="43137"/>
                    </a:srgbClr>
                  </a:outerShdw>
                </a:effectLst>
              </a:rPr>
              <a:t>2.) Daňové záznamy a záznamy z vojenských výprav  asýrskych kráľov.</a:t>
            </a:r>
          </a:p>
          <a:p>
            <a:r>
              <a:rPr lang="sk-SK" sz="1600" b="1" i="1" dirty="0" smtClean="0">
                <a:effectLst>
                  <a:outerShdw blurRad="38100" dist="38100" dir="2700000" algn="tl">
                    <a:srgbClr val="000000">
                      <a:alpha val="43137"/>
                    </a:srgbClr>
                  </a:outerShdw>
                </a:effectLst>
              </a:rPr>
              <a:t>3.) tzv. BEHISTÁNSKY NÁPIS – hovorí o vláde syna a nástupcu Kýra II. Veľkého </a:t>
            </a:r>
            <a:r>
              <a:rPr lang="sk-SK" sz="1600" b="1" i="1" dirty="0" err="1" smtClean="0">
                <a:effectLst>
                  <a:outerShdw blurRad="38100" dist="38100" dir="2700000" algn="tl">
                    <a:srgbClr val="000000">
                      <a:alpha val="43137"/>
                    </a:srgbClr>
                  </a:outerShdw>
                </a:effectLst>
              </a:rPr>
              <a:t>Kambysa</a:t>
            </a:r>
            <a:r>
              <a:rPr lang="sk-SK" sz="1600" b="1" i="1" dirty="0" smtClean="0">
                <a:effectLst>
                  <a:outerShdw blurRad="38100" dist="38100" dir="2700000" algn="tl">
                    <a:srgbClr val="000000">
                      <a:alpha val="43137"/>
                    </a:srgbClr>
                  </a:outerShdw>
                </a:effectLst>
              </a:rPr>
              <a:t> II., následnej vzbure mágov (perzských kňazov;  </a:t>
            </a:r>
            <a:r>
              <a:rPr lang="sk-SK" sz="1600" b="1" i="1" dirty="0" err="1" smtClean="0">
                <a:effectLst>
                  <a:outerShdw blurRad="38100" dist="38100" dir="2700000" algn="tl">
                    <a:srgbClr val="000000">
                      <a:alpha val="43137"/>
                    </a:srgbClr>
                  </a:outerShdw>
                </a:effectLst>
              </a:rPr>
              <a:t>Gaumata</a:t>
            </a:r>
            <a:r>
              <a:rPr lang="sk-SK" sz="1600" b="1" i="1" dirty="0" smtClean="0">
                <a:effectLst>
                  <a:outerShdw blurRad="38100" dist="38100" dir="2700000" algn="tl">
                    <a:srgbClr val="000000">
                      <a:alpha val="43137"/>
                    </a:srgbClr>
                  </a:outerShdw>
                </a:effectLst>
              </a:rPr>
              <a:t>) a obnove jednoty a stability ríše za vlády </a:t>
            </a:r>
            <a:r>
              <a:rPr lang="sk-SK" sz="1600" b="1" i="1" dirty="0" err="1" smtClean="0">
                <a:effectLst>
                  <a:outerShdw blurRad="38100" dist="38100" dir="2700000" algn="tl">
                    <a:srgbClr val="000000">
                      <a:alpha val="43137"/>
                    </a:srgbClr>
                  </a:outerShdw>
                </a:effectLst>
              </a:rPr>
              <a:t>Dareia</a:t>
            </a:r>
            <a:r>
              <a:rPr lang="sk-SK" sz="1600" b="1" i="1" dirty="0" smtClean="0">
                <a:effectLst>
                  <a:outerShdw blurRad="38100" dist="38100" dir="2700000" algn="tl">
                    <a:srgbClr val="000000">
                      <a:alpha val="43137"/>
                    </a:srgbClr>
                  </a:outerShdw>
                </a:effectLst>
              </a:rPr>
              <a:t> I. Veľkého. </a:t>
            </a:r>
          </a:p>
          <a:p>
            <a:endParaRPr lang="sk-SK" sz="1600" b="1" i="1" dirty="0" smtClean="0">
              <a:effectLst>
                <a:outerShdw blurRad="38100" dist="38100" dir="2700000" algn="tl">
                  <a:srgbClr val="000000">
                    <a:alpha val="43137"/>
                  </a:srgbClr>
                </a:outerShdw>
              </a:effectLst>
            </a:endParaRPr>
          </a:p>
          <a:p>
            <a:endParaRPr lang="sk-SK" sz="1600" b="1" i="1" dirty="0" smtClean="0">
              <a:effectLst>
                <a:outerShdw blurRad="38100" dist="38100" dir="2700000" algn="tl">
                  <a:srgbClr val="000000">
                    <a:alpha val="43137"/>
                  </a:srgbClr>
                </a:outerShdw>
              </a:effectLst>
            </a:endParaRPr>
          </a:p>
          <a:p>
            <a:endParaRPr lang="sk-SK" sz="1600" b="1" i="1" dirty="0" smtClean="0">
              <a:effectLst>
                <a:outerShdw blurRad="38100" dist="38100" dir="2700000" algn="tl">
                  <a:srgbClr val="000000">
                    <a:alpha val="43137"/>
                  </a:srgbClr>
                </a:outerShdw>
              </a:effectLst>
            </a:endParaRPr>
          </a:p>
          <a:p>
            <a:endParaRPr lang="sk-SK" sz="1600" b="1" i="1" dirty="0" smtClean="0">
              <a:effectLst>
                <a:outerShdw blurRad="38100" dist="38100" dir="2700000" algn="tl">
                  <a:srgbClr val="000000">
                    <a:alpha val="43137"/>
                  </a:srgbClr>
                </a:outerShdw>
              </a:effectLst>
            </a:endParaRPr>
          </a:p>
          <a:p>
            <a:endParaRPr lang="sk-SK" sz="1600" b="1" i="1" dirty="0" smtClean="0">
              <a:effectLst>
                <a:outerShdw blurRad="38100" dist="38100" dir="2700000" algn="tl">
                  <a:srgbClr val="000000">
                    <a:alpha val="43137"/>
                  </a:srgbClr>
                </a:outerShdw>
              </a:effectLst>
            </a:endParaRPr>
          </a:p>
          <a:p>
            <a:endParaRPr lang="sk-SK" sz="1600" b="1" i="1" dirty="0" smtClean="0">
              <a:effectLst>
                <a:outerShdw blurRad="38100" dist="38100" dir="2700000" algn="tl">
                  <a:srgbClr val="000000">
                    <a:alpha val="43137"/>
                  </a:srgbClr>
                </a:outerShdw>
              </a:effectLst>
            </a:endParaRPr>
          </a:p>
          <a:p>
            <a:r>
              <a:rPr lang="sk-SK" sz="1600" b="1" i="1" dirty="0" smtClean="0">
                <a:effectLst>
                  <a:outerShdw blurRad="38100" dist="38100" dir="2700000" algn="tl">
                    <a:srgbClr val="000000">
                      <a:alpha val="43137"/>
                    </a:srgbClr>
                  </a:outerShdw>
                </a:effectLst>
              </a:rPr>
              <a:t>B.)  </a:t>
            </a:r>
            <a:r>
              <a:rPr lang="sk-SK" sz="1800" b="1" i="1" dirty="0" smtClean="0">
                <a:effectLst>
                  <a:outerShdw blurRad="38100" dist="38100" dir="2700000" algn="tl">
                    <a:srgbClr val="000000">
                      <a:alpha val="43137"/>
                    </a:srgbClr>
                  </a:outerShdw>
                </a:effectLst>
              </a:rPr>
              <a:t>Grécka historiografia – 1.) </a:t>
            </a:r>
            <a:r>
              <a:rPr lang="sk-SK" sz="1600" b="1" i="1" u="sng" dirty="0" smtClean="0">
                <a:effectLst>
                  <a:outerShdw blurRad="38100" dist="38100" dir="2700000" algn="tl">
                    <a:srgbClr val="000000">
                      <a:alpha val="43137"/>
                    </a:srgbClr>
                  </a:outerShdw>
                </a:effectLst>
              </a:rPr>
              <a:t>HERODOTOS (Dejiny) </a:t>
            </a:r>
          </a:p>
          <a:p>
            <a:r>
              <a:rPr lang="sk-SK" sz="1600" b="1" i="1" dirty="0" smtClean="0">
                <a:effectLst>
                  <a:outerShdw blurRad="38100" dist="38100" dir="2700000" algn="tl">
                    <a:srgbClr val="000000">
                      <a:alpha val="43137"/>
                    </a:srgbClr>
                  </a:outerShdw>
                </a:effectLst>
              </a:rPr>
              <a:t>– Najstaršie dejiny Peržanov (zvyky, tradície, organizácia spoločnosti...) </a:t>
            </a:r>
          </a:p>
          <a:p>
            <a:r>
              <a:rPr lang="sk-SK" sz="1600" b="1" i="1" dirty="0" smtClean="0">
                <a:effectLst>
                  <a:outerShdw blurRad="38100" dist="38100" dir="2700000" algn="tl">
                    <a:srgbClr val="000000">
                      <a:alpha val="43137"/>
                    </a:srgbClr>
                  </a:outerShdw>
                </a:effectLst>
              </a:rPr>
              <a:t>-  obdobie </a:t>
            </a:r>
            <a:r>
              <a:rPr lang="sk-SK" sz="1600" b="1" i="1" dirty="0" err="1" smtClean="0">
                <a:effectLst>
                  <a:outerShdw blurRad="38100" dist="38100" dir="2700000" algn="tl">
                    <a:srgbClr val="000000">
                      <a:alpha val="43137"/>
                    </a:srgbClr>
                  </a:outerShdw>
                </a:effectLst>
              </a:rPr>
              <a:t>médskej</a:t>
            </a:r>
            <a:r>
              <a:rPr lang="sk-SK" sz="1600" b="1" i="1" dirty="0" smtClean="0">
                <a:effectLst>
                  <a:outerShdw blurRad="38100" dist="38100" dir="2700000" algn="tl">
                    <a:srgbClr val="000000">
                      <a:alpha val="43137"/>
                    </a:srgbClr>
                  </a:outerShdw>
                </a:effectLst>
              </a:rPr>
              <a:t> nadvlády (</a:t>
            </a:r>
            <a:r>
              <a:rPr lang="sk-SK" sz="1600" b="1" i="1" dirty="0" err="1" smtClean="0">
                <a:effectLst>
                  <a:outerShdw blurRad="38100" dist="38100" dir="2700000" algn="tl">
                    <a:srgbClr val="000000">
                      <a:alpha val="43137"/>
                    </a:srgbClr>
                  </a:outerShdw>
                </a:effectLst>
              </a:rPr>
              <a:t>Kyaxares</a:t>
            </a:r>
            <a:r>
              <a:rPr lang="sk-SK" sz="1600" b="1" i="1" dirty="0" smtClean="0">
                <a:effectLst>
                  <a:outerShdw blurRad="38100" dist="38100" dir="2700000" algn="tl">
                    <a:srgbClr val="000000">
                      <a:alpha val="43137"/>
                    </a:srgbClr>
                  </a:outerShdw>
                </a:effectLst>
              </a:rPr>
              <a:t>, </a:t>
            </a:r>
            <a:r>
              <a:rPr lang="sk-SK" sz="1600" b="1" i="1" dirty="0" err="1" smtClean="0">
                <a:effectLst>
                  <a:outerShdw blurRad="38100" dist="38100" dir="2700000" algn="tl">
                    <a:srgbClr val="000000">
                      <a:alpha val="43137"/>
                    </a:srgbClr>
                  </a:outerShdw>
                </a:effectLst>
              </a:rPr>
              <a:t>Astyages</a:t>
            </a:r>
            <a:r>
              <a:rPr lang="sk-SK" sz="1600" b="1" i="1" dirty="0" smtClean="0">
                <a:effectLst>
                  <a:outerShdw blurRad="38100" dist="38100" dir="2700000" algn="tl">
                    <a:srgbClr val="000000">
                      <a:alpha val="43137"/>
                    </a:srgbClr>
                  </a:outerShdw>
                </a:effectLst>
              </a:rPr>
              <a:t>; 625-550) </a:t>
            </a:r>
          </a:p>
          <a:p>
            <a:r>
              <a:rPr lang="sk-SK" sz="1600" b="1" i="1" dirty="0" smtClean="0">
                <a:effectLst>
                  <a:outerShdw blurRad="38100" dist="38100" dir="2700000" algn="tl">
                    <a:srgbClr val="000000">
                      <a:alpha val="43137"/>
                    </a:srgbClr>
                  </a:outerShdw>
                </a:effectLst>
              </a:rPr>
              <a:t>- Vláda KÝRA II. VEĽKÉHO (553– 530) a jeho nástupcov  (KAMBYSES, DAREIOS I., XERXES)</a:t>
            </a:r>
          </a:p>
          <a:p>
            <a:endParaRPr lang="sk-SK" sz="1600" b="1" i="1" dirty="0" smtClean="0">
              <a:effectLst>
                <a:outerShdw blurRad="38100" dist="38100" dir="2700000" algn="tl">
                  <a:srgbClr val="000000">
                    <a:alpha val="43137"/>
                  </a:srgbClr>
                </a:outerShdw>
              </a:effectLst>
            </a:endParaRPr>
          </a:p>
          <a:p>
            <a:r>
              <a:rPr lang="sk-SK" sz="1600" b="1" i="1" dirty="0" smtClean="0">
                <a:effectLst>
                  <a:outerShdw blurRad="38100" dist="38100" dir="2700000" algn="tl">
                    <a:srgbClr val="000000">
                      <a:alpha val="43137"/>
                    </a:srgbClr>
                  </a:outerShdw>
                </a:effectLst>
              </a:rPr>
              <a:t> 2.)KTESIAS (Peržania) –komplexný pohľad na perzské dejiny od nástupu Kýra II. Veľkého</a:t>
            </a:r>
            <a:endParaRPr lang="sk-SK" sz="1800" dirty="0"/>
          </a:p>
        </p:txBody>
      </p:sp>
      <p:sp>
        <p:nvSpPr>
          <p:cNvPr id="3" name="Nadpis 2"/>
          <p:cNvSpPr>
            <a:spLocks noGrp="1"/>
          </p:cNvSpPr>
          <p:nvPr>
            <p:ph type="title"/>
          </p:nvPr>
        </p:nvSpPr>
        <p:spPr>
          <a:xfrm>
            <a:off x="457200" y="152400"/>
            <a:ext cx="8229600" cy="900336"/>
          </a:xfrm>
        </p:spPr>
        <p:txBody>
          <a:bodyPr anchor="ctr">
            <a:normAutofit/>
          </a:bodyPr>
          <a:lstStyle/>
          <a:p>
            <a:pPr algn="ctr"/>
            <a:r>
              <a:rPr lang="sk-SK" sz="2000" b="1" dirty="0" smtClean="0">
                <a:effectLst>
                  <a:outerShdw blurRad="38100" dist="38100" dir="2700000" algn="tl">
                    <a:srgbClr val="000000">
                      <a:alpha val="43137"/>
                    </a:srgbClr>
                  </a:outerShdw>
                </a:effectLst>
                <a:latin typeface="Cataneo BT" pitchFamily="66" charset="0"/>
              </a:rPr>
              <a:t>PRAMENE</a:t>
            </a:r>
            <a:endParaRPr lang="sk-SK" sz="2000" b="1" dirty="0">
              <a:effectLst>
                <a:outerShdw blurRad="38100" dist="38100" dir="2700000" algn="tl">
                  <a:srgbClr val="000000">
                    <a:alpha val="43137"/>
                  </a:srgbClr>
                </a:outerShdw>
              </a:effectLst>
              <a:latin typeface="Cataneo BT" pitchFamily="66" charset="0"/>
            </a:endParaRPr>
          </a:p>
        </p:txBody>
      </p:sp>
      <p:pic>
        <p:nvPicPr>
          <p:cNvPr id="2050" name="Picture 2" descr="C:\Users\User\Desktop\cyrus_cylinder.jpg"/>
          <p:cNvPicPr>
            <a:picLocks noChangeAspect="1" noChangeArrowheads="1"/>
          </p:cNvPicPr>
          <p:nvPr/>
        </p:nvPicPr>
        <p:blipFill>
          <a:blip r:embed="rId2" cstate="print"/>
          <a:srcRect/>
          <a:stretch>
            <a:fillRect/>
          </a:stretch>
        </p:blipFill>
        <p:spPr bwMode="auto">
          <a:xfrm>
            <a:off x="2627784" y="2780928"/>
            <a:ext cx="3832684" cy="180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88640"/>
            <a:ext cx="8229600" cy="5907360"/>
          </a:xfrm>
        </p:spPr>
        <p:txBody>
          <a:bodyPr>
            <a:normAutofit/>
          </a:bodyPr>
          <a:lstStyle/>
          <a:p>
            <a:pPr algn="ctr"/>
            <a:r>
              <a:rPr lang="cs-CZ" sz="1800" dirty="0" smtClean="0"/>
              <a:t>Výprava proti </a:t>
            </a:r>
            <a:r>
              <a:rPr lang="cs-CZ" sz="1800" dirty="0" err="1" smtClean="0"/>
              <a:t>Skýtom</a:t>
            </a:r>
            <a:r>
              <a:rPr lang="cs-CZ" sz="1800" dirty="0" smtClean="0"/>
              <a:t> (513-512)</a:t>
            </a:r>
          </a:p>
          <a:p>
            <a:r>
              <a:rPr lang="cs-CZ" sz="1800" dirty="0" err="1" smtClean="0"/>
              <a:t>Príčiny</a:t>
            </a:r>
            <a:r>
              <a:rPr lang="cs-CZ" sz="1800" dirty="0" smtClean="0"/>
              <a:t> – snaha </a:t>
            </a:r>
            <a:r>
              <a:rPr lang="cs-CZ" sz="1800" dirty="0" err="1" smtClean="0"/>
              <a:t>získať</a:t>
            </a:r>
            <a:r>
              <a:rPr lang="cs-CZ" sz="1800" dirty="0" smtClean="0"/>
              <a:t> kontrolu nad </a:t>
            </a:r>
            <a:r>
              <a:rPr lang="cs-CZ" sz="1800" dirty="0" err="1" smtClean="0"/>
              <a:t>obchodom</a:t>
            </a:r>
            <a:r>
              <a:rPr lang="cs-CZ" sz="1800" dirty="0" smtClean="0"/>
              <a:t> v </a:t>
            </a:r>
            <a:r>
              <a:rPr lang="cs-CZ" sz="1800" dirty="0" err="1" smtClean="0"/>
              <a:t>čiernomorskej</a:t>
            </a:r>
            <a:r>
              <a:rPr lang="cs-CZ" sz="1800" dirty="0" smtClean="0"/>
              <a:t> oblasti.</a:t>
            </a:r>
          </a:p>
          <a:p>
            <a:r>
              <a:rPr lang="cs-CZ" sz="1800" dirty="0" smtClean="0"/>
              <a:t>Organizačné a technické </a:t>
            </a:r>
            <a:r>
              <a:rPr lang="cs-CZ" sz="1800" dirty="0" err="1"/>
              <a:t>p</a:t>
            </a:r>
            <a:r>
              <a:rPr lang="cs-CZ" sz="1800" dirty="0" err="1" smtClean="0"/>
              <a:t>rípravy</a:t>
            </a:r>
            <a:r>
              <a:rPr lang="cs-CZ" sz="1800" dirty="0" smtClean="0"/>
              <a:t> na výpravu : </a:t>
            </a:r>
          </a:p>
          <a:p>
            <a:r>
              <a:rPr lang="cs-CZ" sz="1800" dirty="0" smtClean="0"/>
              <a:t>1.) všeobecná </a:t>
            </a:r>
            <a:r>
              <a:rPr lang="cs-CZ" sz="1800" dirty="0" err="1" smtClean="0"/>
              <a:t>mobilizácia</a:t>
            </a:r>
            <a:r>
              <a:rPr lang="cs-CZ" sz="1800" dirty="0" smtClean="0"/>
              <a:t> - 700 000 </a:t>
            </a:r>
            <a:r>
              <a:rPr lang="cs-CZ" sz="1800" dirty="0" err="1" smtClean="0"/>
              <a:t>mužov</a:t>
            </a:r>
            <a:r>
              <a:rPr lang="cs-CZ" sz="1800" dirty="0" smtClean="0"/>
              <a:t> + 600 lodí. </a:t>
            </a:r>
          </a:p>
          <a:p>
            <a:r>
              <a:rPr lang="cs-CZ" sz="1800" dirty="0" smtClean="0"/>
              <a:t>2.)</a:t>
            </a:r>
            <a:r>
              <a:rPr lang="cs-CZ" sz="1800" dirty="0" err="1" smtClean="0"/>
              <a:t>premostenie</a:t>
            </a:r>
            <a:r>
              <a:rPr lang="cs-CZ" sz="1800" dirty="0" smtClean="0"/>
              <a:t> Bosporu (</a:t>
            </a:r>
            <a:r>
              <a:rPr lang="cs-CZ" sz="1800" dirty="0" err="1" smtClean="0"/>
              <a:t>Mandrocles</a:t>
            </a:r>
            <a:r>
              <a:rPr lang="cs-CZ" sz="1800" dirty="0" smtClean="0"/>
              <a:t> </a:t>
            </a:r>
            <a:r>
              <a:rPr lang="cs-CZ" sz="1800" dirty="0" err="1" smtClean="0"/>
              <a:t>zo</a:t>
            </a:r>
            <a:r>
              <a:rPr lang="cs-CZ" sz="1800" dirty="0" smtClean="0"/>
              <a:t> Samu) a </a:t>
            </a:r>
            <a:r>
              <a:rPr lang="cs-CZ" sz="1800" dirty="0" err="1" smtClean="0"/>
              <a:t>Dunaja</a:t>
            </a:r>
            <a:r>
              <a:rPr lang="cs-CZ" sz="1800" dirty="0" smtClean="0"/>
              <a:t> .</a:t>
            </a:r>
          </a:p>
          <a:p>
            <a:r>
              <a:rPr lang="cs-CZ" sz="1800" dirty="0" err="1" smtClean="0"/>
              <a:t>Skýti</a:t>
            </a:r>
            <a:r>
              <a:rPr lang="cs-CZ" sz="1800" dirty="0" smtClean="0"/>
              <a:t> – taktika </a:t>
            </a:r>
            <a:r>
              <a:rPr lang="cs-CZ" sz="1800" dirty="0" err="1" smtClean="0"/>
              <a:t>spálenej</a:t>
            </a:r>
            <a:r>
              <a:rPr lang="cs-CZ" sz="1800" dirty="0" smtClean="0"/>
              <a:t> země – </a:t>
            </a:r>
            <a:r>
              <a:rPr lang="cs-CZ" sz="1800" dirty="0" err="1" smtClean="0"/>
              <a:t>vyhýbanie</a:t>
            </a:r>
            <a:r>
              <a:rPr lang="cs-CZ" sz="1800" dirty="0" smtClean="0"/>
              <a:t> </a:t>
            </a:r>
            <a:r>
              <a:rPr lang="cs-CZ" sz="1800" dirty="0" err="1" smtClean="0"/>
              <a:t>sa</a:t>
            </a:r>
            <a:r>
              <a:rPr lang="cs-CZ" sz="1800" dirty="0" smtClean="0"/>
              <a:t> </a:t>
            </a:r>
            <a:r>
              <a:rPr lang="cs-CZ" sz="1800" dirty="0" err="1" smtClean="0"/>
              <a:t>otvorenej</a:t>
            </a:r>
            <a:r>
              <a:rPr lang="cs-CZ" sz="1800" dirty="0" smtClean="0"/>
              <a:t> </a:t>
            </a:r>
            <a:r>
              <a:rPr lang="cs-CZ" sz="1800" dirty="0" err="1" smtClean="0"/>
              <a:t>konfrontácii</a:t>
            </a:r>
            <a:r>
              <a:rPr lang="cs-CZ" sz="1800" dirty="0" smtClean="0"/>
              <a:t>. </a:t>
            </a:r>
            <a:endParaRPr lang="sk-SK" sz="1800" dirty="0"/>
          </a:p>
        </p:txBody>
      </p:sp>
      <p:pic>
        <p:nvPicPr>
          <p:cNvPr id="1026" name="Picture 2" descr="D:\Users\404459\Desktop\Persian_Expedition_in_Scy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64904"/>
            <a:ext cx="6120680" cy="395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22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0"/>
            <a:ext cx="9144000" cy="6858000"/>
          </a:xfrm>
        </p:spPr>
        <p:txBody>
          <a:bodyPr>
            <a:normAutofit lnSpcReduction="10000"/>
          </a:bodyPr>
          <a:lstStyle/>
          <a:p>
            <a:pPr algn="ctr"/>
            <a:r>
              <a:rPr lang="sk-SK" sz="2000" dirty="0" smtClean="0">
                <a:latin typeface="Cataneo BT" pitchFamily="66" charset="0"/>
              </a:rPr>
              <a:t>Povstanie </a:t>
            </a:r>
            <a:r>
              <a:rPr lang="sk-SK" sz="2000" dirty="0" err="1" smtClean="0">
                <a:latin typeface="Cataneo BT" pitchFamily="66" charset="0"/>
              </a:rPr>
              <a:t>Maloázíjskych</a:t>
            </a:r>
            <a:r>
              <a:rPr lang="sk-SK" sz="2000" dirty="0" smtClean="0">
                <a:latin typeface="Cataneo BT" pitchFamily="66" charset="0"/>
              </a:rPr>
              <a:t> Grékov a jeho následky</a:t>
            </a:r>
          </a:p>
          <a:p>
            <a:endParaRPr lang="sk-SK" sz="1800" dirty="0" smtClean="0">
              <a:latin typeface="Cataneo BT" pitchFamily="66" charset="0"/>
            </a:endParaRPr>
          </a:p>
          <a:p>
            <a:pPr algn="ctr"/>
            <a:r>
              <a:rPr lang="sk-SK" sz="1800" dirty="0" err="1" smtClean="0">
                <a:latin typeface="Cataneo BT" pitchFamily="66" charset="0"/>
              </a:rPr>
              <a:t>Kýrová</a:t>
            </a:r>
            <a:r>
              <a:rPr lang="sk-SK" sz="1800" dirty="0" smtClean="0">
                <a:latin typeface="Cataneo BT" pitchFamily="66" charset="0"/>
              </a:rPr>
              <a:t> odpoveď Iónom na ich žiadosť o spojenectvo:</a:t>
            </a:r>
          </a:p>
          <a:p>
            <a:r>
              <a:rPr lang="sk-SK" sz="1800" dirty="0" smtClean="0">
                <a:latin typeface="Cataneo BT" pitchFamily="66" charset="0"/>
              </a:rPr>
              <a:t>„Prestaňte teraz! Keď som vám pískal, nechceli ste ísť von a tancovať.“ (Bájka o rybárovi)</a:t>
            </a:r>
          </a:p>
          <a:p>
            <a:endParaRPr lang="sk-SK" sz="1800" dirty="0" smtClean="0">
              <a:latin typeface="Cataneo BT" pitchFamily="66" charset="0"/>
            </a:endParaRPr>
          </a:p>
          <a:p>
            <a:r>
              <a:rPr lang="sk-SK" sz="1800" dirty="0" smtClean="0">
                <a:latin typeface="Cataneo BT" pitchFamily="66" charset="0"/>
              </a:rPr>
              <a:t>„Ostatní Iónovia, okrem </a:t>
            </a:r>
            <a:r>
              <a:rPr lang="sk-SK" sz="1800" dirty="0" err="1" smtClean="0">
                <a:latin typeface="Cataneo BT" pitchFamily="66" charset="0"/>
              </a:rPr>
              <a:t>Miléťanov</a:t>
            </a:r>
            <a:r>
              <a:rPr lang="sk-SK" sz="1800" dirty="0" smtClean="0">
                <a:latin typeface="Cataneo BT" pitchFamily="66" charset="0"/>
              </a:rPr>
              <a:t>, sa dostali s Kýrom do vojny. Nakoniec boli porazení a podrobení, ostali však všetci vo svojej krajine a robili to, čo sa im prikázalo. Keď takto pokoril Iónov na pevnine, ostrovní Iónovia sa báli podobného osudu a radšej sa dobrovoľne vzdali...Po podrobení </a:t>
            </a:r>
            <a:r>
              <a:rPr lang="sk-SK" sz="1800" dirty="0" err="1" smtClean="0">
                <a:latin typeface="Cataneo BT" pitchFamily="66" charset="0"/>
              </a:rPr>
              <a:t>Iónie</a:t>
            </a:r>
            <a:r>
              <a:rPr lang="sk-SK" sz="1800" dirty="0" smtClean="0">
                <a:latin typeface="Cataneo BT" pitchFamily="66" charset="0"/>
              </a:rPr>
              <a:t> podnikol výpravu proti Károm, </a:t>
            </a:r>
            <a:r>
              <a:rPr lang="sk-SK" sz="1800" dirty="0" err="1" smtClean="0">
                <a:latin typeface="Cataneo BT" pitchFamily="66" charset="0"/>
              </a:rPr>
              <a:t>Kaunom</a:t>
            </a:r>
            <a:r>
              <a:rPr lang="sk-SK" sz="1800" dirty="0" smtClean="0">
                <a:latin typeface="Cataneo BT" pitchFamily="66" charset="0"/>
              </a:rPr>
              <a:t>, a </a:t>
            </a:r>
            <a:r>
              <a:rPr lang="sk-SK" sz="1800" dirty="0" err="1" smtClean="0">
                <a:latin typeface="Cataneo BT" pitchFamily="66" charset="0"/>
              </a:rPr>
              <a:t>Lýkiom</a:t>
            </a:r>
            <a:r>
              <a:rPr lang="sk-SK" sz="1800" dirty="0" smtClean="0">
                <a:latin typeface="Cataneo BT" pitchFamily="66" charset="0"/>
              </a:rPr>
              <a:t>, pričom vo svojom vojsku mal už aj Iónov a </a:t>
            </a:r>
            <a:r>
              <a:rPr lang="sk-SK" sz="1800" dirty="0" err="1" smtClean="0">
                <a:latin typeface="Cataneo BT" pitchFamily="66" charset="0"/>
              </a:rPr>
              <a:t>Aiolov</a:t>
            </a:r>
            <a:r>
              <a:rPr lang="sk-SK" sz="1800" dirty="0" smtClean="0">
                <a:latin typeface="Cataneo BT" pitchFamily="66" charset="0"/>
              </a:rPr>
              <a:t>.“</a:t>
            </a:r>
          </a:p>
          <a:p>
            <a:endParaRPr lang="sk-SK" sz="1800" dirty="0" smtClean="0">
              <a:latin typeface="Cataneo BT" pitchFamily="66" charset="0"/>
            </a:endParaRPr>
          </a:p>
          <a:p>
            <a:pPr algn="ctr"/>
            <a:r>
              <a:rPr lang="sk-SK" sz="1800" dirty="0" err="1" smtClean="0">
                <a:latin typeface="Cataneo BT" pitchFamily="66" charset="0"/>
              </a:rPr>
              <a:t>Dopis</a:t>
            </a:r>
            <a:r>
              <a:rPr lang="sk-SK" sz="1800" dirty="0" smtClean="0">
                <a:latin typeface="Cataneo BT" pitchFamily="66" charset="0"/>
              </a:rPr>
              <a:t> </a:t>
            </a:r>
            <a:r>
              <a:rPr lang="sk-SK" sz="1800" dirty="0" err="1" smtClean="0">
                <a:latin typeface="Cataneo BT" pitchFamily="66" charset="0"/>
              </a:rPr>
              <a:t>Artaferna</a:t>
            </a:r>
            <a:r>
              <a:rPr lang="sk-SK" sz="1800" dirty="0" smtClean="0">
                <a:latin typeface="Cataneo BT" pitchFamily="66" charset="0"/>
              </a:rPr>
              <a:t> (satrapa Malej Ázie) </a:t>
            </a:r>
            <a:r>
              <a:rPr lang="sk-SK" sz="1800" dirty="0" err="1" smtClean="0">
                <a:latin typeface="Cataneo BT" pitchFamily="66" charset="0"/>
              </a:rPr>
              <a:t>Dareiovi</a:t>
            </a:r>
            <a:r>
              <a:rPr lang="sk-SK" sz="1800" dirty="0" smtClean="0">
                <a:latin typeface="Cataneo BT" pitchFamily="66" charset="0"/>
              </a:rPr>
              <a:t> :</a:t>
            </a:r>
          </a:p>
          <a:p>
            <a:r>
              <a:rPr lang="sk-SK" sz="1800" dirty="0" smtClean="0">
                <a:latin typeface="Cataneo BT" pitchFamily="66" charset="0"/>
              </a:rPr>
              <a:t>„Zatiaľ čo pre </a:t>
            </a:r>
            <a:r>
              <a:rPr lang="sk-SK" sz="1800" dirty="0" err="1" smtClean="0">
                <a:latin typeface="Cataneo BT" pitchFamily="66" charset="0"/>
              </a:rPr>
              <a:t>Lýdov</a:t>
            </a:r>
            <a:r>
              <a:rPr lang="sk-SK" sz="1800" dirty="0" smtClean="0">
                <a:latin typeface="Cataneo BT" pitchFamily="66" charset="0"/>
              </a:rPr>
              <a:t> je typické úradníctvo, pre Židov kňazstvo, u Grékov kráľ môj, nachádzam len zradné a neustále sa hašteriace politické frakcie, pričom presadzovaním záujmov jednej, sa dostávame do konfliktu s ostatnými, čím vystavujeme našu vládu nad touto krajinou veľkému nebezpečenstvu.“ </a:t>
            </a:r>
          </a:p>
          <a:p>
            <a:endParaRPr lang="sk-SK" sz="1800" dirty="0" smtClean="0">
              <a:latin typeface="Cataneo BT" pitchFamily="66" charset="0"/>
            </a:endParaRPr>
          </a:p>
          <a:p>
            <a:pPr algn="ctr"/>
            <a:r>
              <a:rPr lang="sk-SK" sz="1800" dirty="0" err="1" smtClean="0">
                <a:latin typeface="Cataneo BT" pitchFamily="66" charset="0"/>
              </a:rPr>
              <a:t>Aristagoras</a:t>
            </a:r>
            <a:r>
              <a:rPr lang="sk-SK" sz="1800" dirty="0" smtClean="0">
                <a:latin typeface="Cataneo BT" pitchFamily="66" charset="0"/>
              </a:rPr>
              <a:t> (</a:t>
            </a:r>
            <a:r>
              <a:rPr lang="sk-SK" sz="1800" dirty="0" err="1" smtClean="0">
                <a:latin typeface="Cataneo BT" pitchFamily="66" charset="0"/>
              </a:rPr>
              <a:t>milétsky</a:t>
            </a:r>
            <a:r>
              <a:rPr lang="sk-SK" sz="1800" dirty="0" smtClean="0">
                <a:latin typeface="Cataneo BT" pitchFamily="66" charset="0"/>
              </a:rPr>
              <a:t> tyran) a jeho rada </a:t>
            </a:r>
            <a:r>
              <a:rPr lang="sk-SK" sz="1800" dirty="0" err="1" smtClean="0">
                <a:latin typeface="Cataneo BT" pitchFamily="66" charset="0"/>
              </a:rPr>
              <a:t>Artafernovi</a:t>
            </a:r>
            <a:r>
              <a:rPr lang="sk-SK" sz="1800" dirty="0" smtClean="0">
                <a:latin typeface="Cataneo BT" pitchFamily="66" charset="0"/>
              </a:rPr>
              <a:t> :</a:t>
            </a:r>
          </a:p>
          <a:p>
            <a:r>
              <a:rPr lang="sk-SK" sz="1800" dirty="0" smtClean="0">
                <a:latin typeface="Cataneo BT" pitchFamily="66" charset="0"/>
              </a:rPr>
              <a:t>„Vyprav sa teda do tejto krajiny. Keď tak učiníš, máš u mňa pripravené veľké peniaze a náklady na vojsko. Získaš pre kráľa </a:t>
            </a:r>
            <a:r>
              <a:rPr lang="sk-SK" sz="1800" dirty="0" err="1" smtClean="0">
                <a:latin typeface="Cataneo BT" pitchFamily="66" charset="0"/>
              </a:rPr>
              <a:t>Naxos</a:t>
            </a:r>
            <a:r>
              <a:rPr lang="sk-SK" sz="1800" dirty="0" smtClean="0">
                <a:latin typeface="Cataneo BT" pitchFamily="66" charset="0"/>
              </a:rPr>
              <a:t> a spolu s ním i ostatné ostrovy, takzvané </a:t>
            </a:r>
            <a:r>
              <a:rPr lang="sk-SK" sz="1800" dirty="0" err="1" smtClean="0">
                <a:latin typeface="Cataneo BT" pitchFamily="66" charset="0"/>
              </a:rPr>
              <a:t>Kyklady</a:t>
            </a:r>
            <a:r>
              <a:rPr lang="sk-SK" sz="1800" dirty="0" smtClean="0">
                <a:latin typeface="Cataneo BT" pitchFamily="66" charset="0"/>
              </a:rPr>
              <a:t>. Odtiaľ potom ľahko môžeš urobiť výpravu na </a:t>
            </a:r>
            <a:r>
              <a:rPr lang="sk-SK" sz="1800" dirty="0" err="1" smtClean="0">
                <a:latin typeface="Cataneo BT" pitchFamily="66" charset="0"/>
              </a:rPr>
              <a:t>Eubóju</a:t>
            </a:r>
            <a:r>
              <a:rPr lang="sk-SK" sz="1800" dirty="0" smtClean="0">
                <a:latin typeface="Cataneo BT" pitchFamily="66" charset="0"/>
              </a:rPr>
              <a:t>, veľký a bohatý ostrov, nie menší ako Cyprus a bez námahy sa ho zmocníš.“</a:t>
            </a:r>
            <a:endParaRPr lang="sk-SK"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sk-SK"/>
          </a:p>
        </p:txBody>
      </p:sp>
      <p:sp>
        <p:nvSpPr>
          <p:cNvPr id="3" name="Nadpis 2"/>
          <p:cNvSpPr>
            <a:spLocks noGrp="1"/>
          </p:cNvSpPr>
          <p:nvPr>
            <p:ph type="title"/>
          </p:nvPr>
        </p:nvSpPr>
        <p:spPr/>
        <p:txBody>
          <a:bodyPr/>
          <a:lstStyle/>
          <a:p>
            <a:endParaRPr lang="sk-SK"/>
          </a:p>
        </p:txBody>
      </p:sp>
      <p:pic>
        <p:nvPicPr>
          <p:cNvPr id="4" name="Zástupný symbol obsahu 7" descr="Ionian_Revolt_Campaign_Map.png"/>
          <p:cNvPicPr>
            <a:picLocks noChangeAspect="1"/>
          </p:cNvPicPr>
          <p:nvPr/>
        </p:nvPicPr>
        <p:blipFill>
          <a:blip r:embed="rId2"/>
          <a:stretch>
            <a:fillRect/>
          </a:stretch>
        </p:blipFill>
        <p:spPr>
          <a:xfrm>
            <a:off x="0" y="-3092"/>
            <a:ext cx="9144000" cy="6912325"/>
          </a:xfrm>
          <a:prstGeom prst="rect">
            <a:avLst/>
          </a:prstGeom>
        </p:spPr>
      </p:pic>
    </p:spTree>
    <p:extLst>
      <p:ext uri="{BB962C8B-B14F-4D97-AF65-F5344CB8AC3E}">
        <p14:creationId xmlns:p14="http://schemas.microsoft.com/office/powerpoint/2010/main" val="376265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0"/>
            <a:ext cx="9144000" cy="6858000"/>
          </a:xfrm>
        </p:spPr>
        <p:txBody>
          <a:bodyPr>
            <a:normAutofit/>
          </a:bodyPr>
          <a:lstStyle/>
          <a:p>
            <a:pPr algn="ctr"/>
            <a:r>
              <a:rPr lang="sk-SK" sz="1800" dirty="0" smtClean="0">
                <a:latin typeface="Cataneo BT" pitchFamily="66" charset="0"/>
              </a:rPr>
              <a:t>Perzská politika voči porobeným iónskym mestám</a:t>
            </a:r>
          </a:p>
          <a:p>
            <a:pPr algn="ctr"/>
            <a:endParaRPr lang="sk-SK" sz="1800" dirty="0" smtClean="0">
              <a:latin typeface="Cataneo BT" pitchFamily="66" charset="0"/>
            </a:endParaRPr>
          </a:p>
          <a:p>
            <a:r>
              <a:rPr lang="sk-SK" sz="1800" dirty="0" smtClean="0">
                <a:latin typeface="Cataneo BT" pitchFamily="66" charset="0"/>
              </a:rPr>
              <a:t>„Do </a:t>
            </a:r>
            <a:r>
              <a:rPr lang="sk-SK" sz="1800" dirty="0" err="1" smtClean="0">
                <a:latin typeface="Cataneo BT" pitchFamily="66" charset="0"/>
              </a:rPr>
              <a:t>Sard</a:t>
            </a:r>
            <a:r>
              <a:rPr lang="sk-SK" sz="1800" dirty="0" smtClean="0">
                <a:latin typeface="Cataneo BT" pitchFamily="66" charset="0"/>
              </a:rPr>
              <a:t> boli zvolaní zástupcovia z jednotlivých iónskych miest a boli prinútení k prísahe, že budú na veky dodržiavať s kráľom priateľské vzťahy. Všetky spory medzi obcami mali byť riešené nie ozbrojeným konfliktom, ale prostredníctvom zmierovacích súdov, za prítomnosti perzských zástupcov. Táto zmena bola pre Iónov veľmi prospešná, ako sami uznali.“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612304"/>
          </a:xfrm>
        </p:spPr>
        <p:txBody>
          <a:bodyPr anchor="ctr">
            <a:normAutofit/>
          </a:bodyPr>
          <a:lstStyle/>
          <a:p>
            <a:pPr algn="ctr"/>
            <a:r>
              <a:rPr lang="sk-SK" sz="1800" b="1" dirty="0" smtClean="0">
                <a:effectLst>
                  <a:outerShdw blurRad="38100" dist="38100" dir="2700000" algn="tl">
                    <a:srgbClr val="000000">
                      <a:alpha val="43137"/>
                    </a:srgbClr>
                  </a:outerShdw>
                </a:effectLst>
                <a:latin typeface="Cataneo BT" pitchFamily="66" charset="0"/>
              </a:rPr>
              <a:t>DIFERENCIÁCIA  SPOLOČNOSTI</a:t>
            </a:r>
            <a:endParaRPr lang="sk-SK" sz="1800" b="1" dirty="0">
              <a:effectLst>
                <a:outerShdw blurRad="38100" dist="38100" dir="2700000" algn="tl">
                  <a:srgbClr val="000000">
                    <a:alpha val="43137"/>
                  </a:srgbClr>
                </a:outerShdw>
              </a:effectLst>
              <a:latin typeface="Cataneo BT" pitchFamily="66" charset="0"/>
            </a:endParaRPr>
          </a:p>
        </p:txBody>
      </p:sp>
      <p:sp>
        <p:nvSpPr>
          <p:cNvPr id="3" name="Zástupný symbol obsahu 2"/>
          <p:cNvSpPr>
            <a:spLocks noGrp="1"/>
          </p:cNvSpPr>
          <p:nvPr>
            <p:ph idx="1"/>
          </p:nvPr>
        </p:nvSpPr>
        <p:spPr>
          <a:xfrm>
            <a:off x="0" y="764704"/>
            <a:ext cx="9144000" cy="6093296"/>
          </a:xfrm>
        </p:spPr>
        <p:txBody>
          <a:bodyPr>
            <a:normAutofit/>
          </a:bodyPr>
          <a:lstStyle/>
          <a:p>
            <a:r>
              <a:rPr lang="sk-SK" sz="1800" dirty="0" smtClean="0">
                <a:effectLst>
                  <a:outerShdw blurRad="38100" dist="38100" dir="2700000" algn="tl">
                    <a:srgbClr val="000000">
                      <a:alpha val="43137"/>
                    </a:srgbClr>
                  </a:outerShdw>
                </a:effectLst>
                <a:latin typeface="Cataneo BT" pitchFamily="66" charset="0"/>
              </a:rPr>
              <a:t>1.) </a:t>
            </a:r>
            <a:r>
              <a:rPr lang="sk-SK" sz="1800" u="sng" dirty="0" smtClean="0">
                <a:effectLst>
                  <a:outerShdw blurRad="38100" dist="38100" dir="2700000" algn="tl">
                    <a:srgbClr val="000000">
                      <a:alpha val="43137"/>
                    </a:srgbClr>
                  </a:outerShdw>
                </a:effectLst>
                <a:latin typeface="Cataneo BT" pitchFamily="66" charset="0"/>
              </a:rPr>
              <a:t>Dvorská a vysoká štátna byrokracia </a:t>
            </a:r>
            <a:r>
              <a:rPr lang="sk-SK" sz="1800" dirty="0" smtClean="0">
                <a:effectLst>
                  <a:outerShdw blurRad="38100" dist="38100" dir="2700000" algn="tl">
                    <a:srgbClr val="000000">
                      <a:alpha val="43137"/>
                    </a:srgbClr>
                  </a:outerShdw>
                </a:effectLst>
                <a:latin typeface="Cataneo BT" pitchFamily="66" charset="0"/>
              </a:rPr>
              <a:t>– príslušníci kráľovského rodu resp. najvýznamnejších perzských rodov – pôsobenie na panovníckom dvore - každodenný styk s kráľom.</a:t>
            </a:r>
          </a:p>
          <a:p>
            <a:endParaRPr lang="sk-SK" sz="1800" dirty="0" smtClean="0">
              <a:effectLst>
                <a:outerShdw blurRad="38100" dist="38100" dir="2700000" algn="tl">
                  <a:srgbClr val="000000">
                    <a:alpha val="43137"/>
                  </a:srgbClr>
                </a:outerShdw>
              </a:effectLst>
              <a:latin typeface="Cataneo BT" pitchFamily="66" charset="0"/>
            </a:endParaRPr>
          </a:p>
          <a:p>
            <a:r>
              <a:rPr lang="sk-SK" sz="1800" dirty="0" smtClean="0">
                <a:effectLst>
                  <a:outerShdw blurRad="38100" dist="38100" dir="2700000" algn="tl">
                    <a:srgbClr val="000000">
                      <a:alpha val="43137"/>
                    </a:srgbClr>
                  </a:outerShdw>
                </a:effectLst>
                <a:latin typeface="Cataneo BT" pitchFamily="66" charset="0"/>
              </a:rPr>
              <a:t>2.) </a:t>
            </a:r>
            <a:r>
              <a:rPr lang="sk-SK" sz="1800" u="sng" dirty="0" smtClean="0">
                <a:effectLst>
                  <a:outerShdw blurRad="38100" dist="38100" dir="2700000" algn="tl">
                    <a:srgbClr val="000000">
                      <a:alpha val="43137"/>
                    </a:srgbClr>
                  </a:outerShdw>
                </a:effectLst>
                <a:latin typeface="Cataneo BT" pitchFamily="66" charset="0"/>
              </a:rPr>
              <a:t>Pozemková šľachta (aristokracia) </a:t>
            </a:r>
            <a:r>
              <a:rPr lang="sk-SK" sz="1800" dirty="0" smtClean="0">
                <a:effectLst>
                  <a:outerShdw blurRad="38100" dist="38100" dir="2700000" algn="tl">
                    <a:srgbClr val="000000">
                      <a:alpha val="43137"/>
                    </a:srgbClr>
                  </a:outerShdw>
                </a:effectLst>
                <a:latin typeface="Cataneo BT" pitchFamily="66" charset="0"/>
              </a:rPr>
              <a:t>– rozsiahle majetky v satrapiách, dedičná držba, tvorí hlavnú oporu panovníkovej moci v provinciách.</a:t>
            </a:r>
          </a:p>
          <a:p>
            <a:endParaRPr lang="sk-SK" sz="1800" dirty="0" smtClean="0">
              <a:effectLst>
                <a:outerShdw blurRad="38100" dist="38100" dir="2700000" algn="tl">
                  <a:srgbClr val="000000">
                    <a:alpha val="43137"/>
                  </a:srgbClr>
                </a:outerShdw>
              </a:effectLst>
              <a:latin typeface="Cataneo BT" pitchFamily="66" charset="0"/>
            </a:endParaRPr>
          </a:p>
          <a:p>
            <a:r>
              <a:rPr lang="sk-SK" sz="1800" dirty="0" smtClean="0">
                <a:effectLst>
                  <a:outerShdw blurRad="38100" dist="38100" dir="2700000" algn="tl">
                    <a:srgbClr val="000000">
                      <a:alpha val="43137"/>
                    </a:srgbClr>
                  </a:outerShdw>
                </a:effectLst>
                <a:latin typeface="Cataneo BT" pitchFamily="66" charset="0"/>
              </a:rPr>
              <a:t>3.) </a:t>
            </a:r>
            <a:r>
              <a:rPr lang="sk-SK" sz="1800" u="sng" dirty="0" smtClean="0">
                <a:effectLst>
                  <a:outerShdw blurRad="38100" dist="38100" dir="2700000" algn="tl">
                    <a:srgbClr val="000000">
                      <a:alpha val="43137"/>
                    </a:srgbClr>
                  </a:outerShdw>
                </a:effectLst>
                <a:latin typeface="Cataneo BT" pitchFamily="66" charset="0"/>
              </a:rPr>
              <a:t>Vysoké kňazstvo boha</a:t>
            </a:r>
            <a:r>
              <a:rPr lang="sk-SK" sz="1800" dirty="0" smtClean="0">
                <a:effectLst>
                  <a:outerShdw blurRad="38100" dist="38100" dir="2700000" algn="tl">
                    <a:srgbClr val="000000">
                      <a:alpha val="43137"/>
                    </a:srgbClr>
                  </a:outerShdw>
                </a:effectLst>
                <a:latin typeface="Cataneo BT" pitchFamily="66" charset="0"/>
              </a:rPr>
              <a:t> </a:t>
            </a:r>
            <a:r>
              <a:rPr lang="sk-SK" sz="1800" u="sng" dirty="0" err="1" smtClean="0">
                <a:effectLst>
                  <a:outerShdw blurRad="38100" dist="38100" dir="2700000" algn="tl">
                    <a:srgbClr val="000000">
                      <a:alpha val="43137"/>
                    </a:srgbClr>
                  </a:outerShdw>
                </a:effectLst>
                <a:latin typeface="Cataneo BT" pitchFamily="66" charset="0"/>
              </a:rPr>
              <a:t>Ahura</a:t>
            </a:r>
            <a:r>
              <a:rPr lang="sk-SK" sz="1800" u="sng" dirty="0" smtClean="0">
                <a:effectLst>
                  <a:outerShdw blurRad="38100" dist="38100" dir="2700000" algn="tl">
                    <a:srgbClr val="000000">
                      <a:alpha val="43137"/>
                    </a:srgbClr>
                  </a:outerShdw>
                </a:effectLst>
                <a:latin typeface="Cataneo BT" pitchFamily="66" charset="0"/>
              </a:rPr>
              <a:t> </a:t>
            </a:r>
            <a:r>
              <a:rPr lang="sk-SK" sz="1800" u="sng" dirty="0" err="1" smtClean="0">
                <a:effectLst>
                  <a:outerShdw blurRad="38100" dist="38100" dir="2700000" algn="tl">
                    <a:srgbClr val="000000">
                      <a:alpha val="43137"/>
                    </a:srgbClr>
                  </a:outerShdw>
                </a:effectLst>
                <a:latin typeface="Cataneo BT" pitchFamily="66" charset="0"/>
              </a:rPr>
              <a:t>Mazdy</a:t>
            </a:r>
            <a:r>
              <a:rPr lang="sk-SK" sz="1800" u="sng" dirty="0" smtClean="0">
                <a:effectLst>
                  <a:outerShdw blurRad="38100" dist="38100" dir="2700000" algn="tl">
                    <a:srgbClr val="000000">
                      <a:alpha val="43137"/>
                    </a:srgbClr>
                  </a:outerShdw>
                </a:effectLst>
                <a:latin typeface="Cataneo BT" pitchFamily="66" charset="0"/>
              </a:rPr>
              <a:t> </a:t>
            </a:r>
            <a:r>
              <a:rPr lang="sk-SK" sz="1800" dirty="0" smtClean="0">
                <a:effectLst>
                  <a:outerShdw blurRad="38100" dist="38100" dir="2700000" algn="tl">
                    <a:srgbClr val="000000">
                      <a:alpha val="43137"/>
                    </a:srgbClr>
                  </a:outerShdw>
                </a:effectLst>
                <a:latin typeface="Cataneo BT" pitchFamily="66" charset="0"/>
              </a:rPr>
              <a:t>– podpora legitimity panovníka a vládnucej dynastie (ako bohom vyvolenej a ochraňovanej), veľké majetky vo forme pôdy a rozličných sakrálnych pokladov.</a:t>
            </a:r>
          </a:p>
          <a:p>
            <a:endParaRPr lang="sk-SK" sz="1800" dirty="0" smtClean="0">
              <a:effectLst>
                <a:outerShdw blurRad="38100" dist="38100" dir="2700000" algn="tl">
                  <a:srgbClr val="000000">
                    <a:alpha val="43137"/>
                  </a:srgbClr>
                </a:outerShdw>
              </a:effectLst>
              <a:latin typeface="Cataneo BT" pitchFamily="66" charset="0"/>
            </a:endParaRPr>
          </a:p>
          <a:p>
            <a:r>
              <a:rPr lang="sk-SK" sz="1800" dirty="0" smtClean="0">
                <a:effectLst>
                  <a:outerShdw blurRad="38100" dist="38100" dir="2700000" algn="tl">
                    <a:srgbClr val="000000">
                      <a:alpha val="43137"/>
                    </a:srgbClr>
                  </a:outerShdw>
                </a:effectLst>
                <a:latin typeface="Cataneo BT" pitchFamily="66" charset="0"/>
              </a:rPr>
              <a:t>4.) </a:t>
            </a:r>
            <a:r>
              <a:rPr lang="sk-SK" sz="1800" u="sng" dirty="0" smtClean="0">
                <a:effectLst>
                  <a:outerShdw blurRad="38100" dist="38100" dir="2700000" algn="tl">
                    <a:srgbClr val="000000">
                      <a:alpha val="43137"/>
                    </a:srgbClr>
                  </a:outerShdw>
                </a:effectLst>
                <a:latin typeface="Cataneo BT" pitchFamily="66" charset="0"/>
              </a:rPr>
              <a:t>Roľníci</a:t>
            </a:r>
            <a:r>
              <a:rPr lang="sk-SK" sz="1800" dirty="0" smtClean="0">
                <a:effectLst>
                  <a:outerShdw blurRad="38100" dist="38100" dir="2700000" algn="tl">
                    <a:srgbClr val="000000">
                      <a:alpha val="43137"/>
                    </a:srgbClr>
                  </a:outerShdw>
                </a:effectLst>
                <a:latin typeface="Cataneo BT" pitchFamily="66" charset="0"/>
              </a:rPr>
              <a:t> – osobne slobodní, pripútaní k pôde – jej prenájom od bohatých veľkostatkárov za určitý výnos (prevažne vo forme naturálií).</a:t>
            </a:r>
          </a:p>
          <a:p>
            <a:endParaRPr lang="sk-SK" sz="1800" dirty="0" smtClean="0">
              <a:effectLst>
                <a:outerShdw blurRad="38100" dist="38100" dir="2700000" algn="tl">
                  <a:srgbClr val="000000">
                    <a:alpha val="43137"/>
                  </a:srgbClr>
                </a:outerShdw>
              </a:effectLst>
              <a:latin typeface="Cataneo BT" pitchFamily="66" charset="0"/>
            </a:endParaRPr>
          </a:p>
          <a:p>
            <a:r>
              <a:rPr lang="sk-SK" sz="1800" dirty="0" smtClean="0">
                <a:effectLst>
                  <a:outerShdw blurRad="38100" dist="38100" dir="2700000" algn="tl">
                    <a:srgbClr val="000000">
                      <a:alpha val="43137"/>
                    </a:srgbClr>
                  </a:outerShdw>
                </a:effectLst>
                <a:latin typeface="Cataneo BT" pitchFamily="66" charset="0"/>
              </a:rPr>
              <a:t>5.) </a:t>
            </a:r>
            <a:r>
              <a:rPr lang="sk-SK" sz="1800" u="sng" dirty="0" smtClean="0">
                <a:effectLst>
                  <a:outerShdw blurRad="38100" dist="38100" dir="2700000" algn="tl">
                    <a:srgbClr val="000000">
                      <a:alpha val="43137"/>
                    </a:srgbClr>
                  </a:outerShdw>
                </a:effectLst>
                <a:latin typeface="Cataneo BT" pitchFamily="66" charset="0"/>
              </a:rPr>
              <a:t>Otroci</a:t>
            </a:r>
            <a:r>
              <a:rPr lang="sk-SK" sz="1800" dirty="0" smtClean="0">
                <a:effectLst>
                  <a:outerShdw blurRad="38100" dist="38100" dir="2700000" algn="tl">
                    <a:srgbClr val="000000">
                      <a:alpha val="43137"/>
                    </a:srgbClr>
                  </a:outerShdw>
                </a:effectLst>
                <a:latin typeface="Cataneo BT" pitchFamily="66" charset="0"/>
              </a:rPr>
              <a:t> – práca na majetkoch bohatých vlastníkov pôdy, v remeselných dielňach, stavbách ciest, chrámov, palácov...</a:t>
            </a:r>
          </a:p>
          <a:p>
            <a:endParaRPr lang="sk-SK" sz="1800" dirty="0">
              <a:effectLst>
                <a:outerShdw blurRad="38100" dist="38100" dir="2700000" algn="tl">
                  <a:srgbClr val="000000">
                    <a:alpha val="43137"/>
                  </a:srgbClr>
                </a:outerShdw>
              </a:effectLst>
              <a:latin typeface="Cataneo BT"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836712"/>
            <a:ext cx="9144000" cy="6021288"/>
          </a:xfrm>
        </p:spPr>
        <p:txBody>
          <a:bodyPr>
            <a:normAutofit lnSpcReduction="10000"/>
          </a:bodyPr>
          <a:lstStyle/>
          <a:p>
            <a:r>
              <a:rPr lang="sk-SK" sz="1800" dirty="0" smtClean="0">
                <a:latin typeface="Cataneo BT" pitchFamily="66" charset="0"/>
              </a:rPr>
              <a:t>spočiatku – uctievanie veľkého množstva prírodných božstiev (tzv. </a:t>
            </a:r>
            <a:r>
              <a:rPr lang="sk-SK" sz="1800" u="sng" dirty="0" err="1" smtClean="0">
                <a:latin typeface="Cataneo BT" pitchFamily="66" charset="0"/>
              </a:rPr>
              <a:t>daivov</a:t>
            </a:r>
            <a:r>
              <a:rPr lang="sk-SK" sz="1800" dirty="0" smtClean="0">
                <a:latin typeface="Cataneo BT" pitchFamily="66" charset="0"/>
              </a:rPr>
              <a:t>) – majú charakter zosobnených živlov.</a:t>
            </a:r>
          </a:p>
          <a:p>
            <a:r>
              <a:rPr lang="sk-SK" sz="1800" dirty="0" smtClean="0">
                <a:latin typeface="Cataneo BT" pitchFamily="66" charset="0"/>
              </a:rPr>
              <a:t>viera v existenciu a uctievanie tzv. </a:t>
            </a:r>
            <a:r>
              <a:rPr lang="sk-SK" sz="1800" u="sng" dirty="0" smtClean="0">
                <a:latin typeface="Cataneo BT" pitchFamily="66" charset="0"/>
              </a:rPr>
              <a:t>ochranných duchov </a:t>
            </a:r>
            <a:r>
              <a:rPr lang="sk-SK" sz="1800" dirty="0" smtClean="0">
                <a:latin typeface="Cataneo BT" pitchFamily="66" charset="0"/>
              </a:rPr>
              <a:t>– duše zosnulých predkov, ktoré chránili členov svojho rodu. </a:t>
            </a:r>
          </a:p>
          <a:p>
            <a:endParaRPr lang="sk-SK" sz="1800" dirty="0" smtClean="0">
              <a:latin typeface="Cataneo BT" pitchFamily="66" charset="0"/>
            </a:endParaRPr>
          </a:p>
          <a:p>
            <a:pPr algn="ctr"/>
            <a:r>
              <a:rPr lang="sk-SK" sz="1800" dirty="0" smtClean="0">
                <a:latin typeface="Cataneo BT" pitchFamily="66" charset="0"/>
              </a:rPr>
              <a:t>Náboženská náuka – ZOROASTRIZMUS (</a:t>
            </a:r>
            <a:r>
              <a:rPr lang="sk-SK" sz="1800" dirty="0" err="1" smtClean="0">
                <a:latin typeface="Cataneo BT" pitchFamily="66" charset="0"/>
              </a:rPr>
              <a:t>Zoroaster</a:t>
            </a:r>
            <a:r>
              <a:rPr lang="sk-SK" sz="1800" dirty="0" smtClean="0">
                <a:latin typeface="Cataneo BT" pitchFamily="66" charset="0"/>
              </a:rPr>
              <a:t>, </a:t>
            </a:r>
            <a:r>
              <a:rPr lang="sk-SK" sz="1800" dirty="0" err="1" smtClean="0">
                <a:latin typeface="Cataneo BT" pitchFamily="66" charset="0"/>
              </a:rPr>
              <a:t>Zaratuštra</a:t>
            </a:r>
            <a:r>
              <a:rPr lang="sk-SK" sz="1800" dirty="0" smtClean="0">
                <a:latin typeface="Cataneo BT" pitchFamily="66" charset="0"/>
              </a:rPr>
              <a:t>) </a:t>
            </a:r>
          </a:p>
          <a:p>
            <a:pPr algn="ctr"/>
            <a:endParaRPr lang="sk-SK" sz="1800" dirty="0" smtClean="0">
              <a:latin typeface="Cataneo BT" pitchFamily="66" charset="0"/>
            </a:endParaRPr>
          </a:p>
          <a:p>
            <a:r>
              <a:rPr lang="sk-SK" sz="1800" dirty="0" smtClean="0">
                <a:latin typeface="Cataneo BT" pitchFamily="66" charset="0"/>
              </a:rPr>
              <a:t>Najvyššie a jediné božstvo – AHURA MAZDA – pán nebies, múdrosti, spravodlivosti </a:t>
            </a:r>
          </a:p>
          <a:p>
            <a:r>
              <a:rPr lang="sk-SK" sz="1800" dirty="0" smtClean="0">
                <a:latin typeface="Cataneo BT" pitchFamily="66" charset="0"/>
              </a:rPr>
              <a:t>štátny kult, ochranca panovníka a celej vládnucej dynastie, ako i všetkého ľudu na zemi.</a:t>
            </a:r>
          </a:p>
          <a:p>
            <a:r>
              <a:rPr lang="sk-SK" sz="1800" dirty="0" smtClean="0">
                <a:latin typeface="Cataneo BT" pitchFamily="66" charset="0"/>
              </a:rPr>
              <a:t>vychádza z teórie neustále boja medzi dobrom a zlom, svetlom a tmou, poriadkom a chaosom – dobro, svetlo, poriadok – AHURA MAZDA; zlo, tma, chaos – AHRIMAN + </a:t>
            </a:r>
            <a:r>
              <a:rPr lang="sk-SK" sz="1800" dirty="0" err="1" smtClean="0">
                <a:latin typeface="Cataneo BT" pitchFamily="66" charset="0"/>
              </a:rPr>
              <a:t>daivovia</a:t>
            </a:r>
            <a:r>
              <a:rPr lang="sk-SK" sz="1800" dirty="0" smtClean="0">
                <a:latin typeface="Cataneo BT" pitchFamily="66" charset="0"/>
              </a:rPr>
              <a:t>.</a:t>
            </a:r>
          </a:p>
          <a:p>
            <a:r>
              <a:rPr lang="sk-SK" sz="1800" dirty="0" smtClean="0">
                <a:latin typeface="Cataneo BT" pitchFamily="66" charset="0"/>
              </a:rPr>
              <a:t>Svet predstavuje zmes dobra a zla, ktoré neustále medzi sebou zápasia –  dobro nakoniec zvíťazí a zlo úplne zmizne.</a:t>
            </a:r>
          </a:p>
          <a:p>
            <a:r>
              <a:rPr lang="sk-SK" sz="1800" dirty="0" err="1" smtClean="0">
                <a:latin typeface="Cataneo BT" pitchFamily="66" charset="0"/>
              </a:rPr>
              <a:t>Zaratuštra</a:t>
            </a:r>
            <a:r>
              <a:rPr lang="sk-SK" sz="1800" dirty="0" smtClean="0">
                <a:latin typeface="Cataneo BT" pitchFamily="66" charset="0"/>
              </a:rPr>
              <a:t>  vo svojom učení zdôrazňuje ľudskú povinnosť konať dobro, dodržovať poriadok v spoločnosti a správať sa spravodlivo ku každému človeku bez ohľadu na jeho sociálne postavenie.</a:t>
            </a:r>
          </a:p>
          <a:p>
            <a:r>
              <a:rPr lang="sk-SK" sz="1800" dirty="0" smtClean="0">
                <a:latin typeface="Cataneo BT" pitchFamily="66" charset="0"/>
              </a:rPr>
              <a:t>Myšlienka dokonalého štátu na čele s panovníkom, ktorého úlohou je spravodlivo vládnuť, bojovať proti zlu a ochraňovať slabých pred bezprávím.   </a:t>
            </a:r>
          </a:p>
          <a:p>
            <a:r>
              <a:rPr lang="sk-SK" sz="1800" dirty="0" smtClean="0">
                <a:latin typeface="Cataneo BT" pitchFamily="66" charset="0"/>
              </a:rPr>
              <a:t>  </a:t>
            </a:r>
            <a:r>
              <a:rPr lang="sk-SK" sz="1800" dirty="0" smtClean="0"/>
              <a:t> </a:t>
            </a:r>
            <a:endParaRPr lang="sk-SK" sz="1800" dirty="0"/>
          </a:p>
        </p:txBody>
      </p:sp>
      <p:sp>
        <p:nvSpPr>
          <p:cNvPr id="3" name="Nadpis 2"/>
          <p:cNvSpPr>
            <a:spLocks noGrp="1"/>
          </p:cNvSpPr>
          <p:nvPr>
            <p:ph type="title"/>
          </p:nvPr>
        </p:nvSpPr>
        <p:spPr>
          <a:xfrm>
            <a:off x="457200" y="152400"/>
            <a:ext cx="8229600" cy="684312"/>
          </a:xfrm>
        </p:spPr>
        <p:txBody>
          <a:bodyPr anchor="ctr">
            <a:normAutofit/>
          </a:bodyPr>
          <a:lstStyle/>
          <a:p>
            <a:pPr algn="ctr"/>
            <a:r>
              <a:rPr lang="sk-SK" sz="1800" b="1" dirty="0" smtClean="0">
                <a:effectLst>
                  <a:outerShdw blurRad="38100" dist="38100" dir="2700000" algn="tl">
                    <a:srgbClr val="000000">
                      <a:alpha val="43137"/>
                    </a:srgbClr>
                  </a:outerShdw>
                </a:effectLst>
                <a:latin typeface="Cataneo BT" pitchFamily="66" charset="0"/>
              </a:rPr>
              <a:t>NÁBOŽENSTVO</a:t>
            </a:r>
            <a:endParaRPr lang="sk-SK" sz="1800" b="1" dirty="0">
              <a:effectLst>
                <a:outerShdw blurRad="38100" dist="38100" dir="2700000" algn="tl">
                  <a:srgbClr val="000000">
                    <a:alpha val="43137"/>
                  </a:srgbClr>
                </a:outerShdw>
              </a:effectLst>
              <a:latin typeface="Cataneo BT"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764704"/>
            <a:ext cx="9144000" cy="5904656"/>
          </a:xfrm>
        </p:spPr>
        <p:txBody>
          <a:bodyPr>
            <a:normAutofit/>
          </a:bodyPr>
          <a:lstStyle/>
          <a:p>
            <a:r>
              <a:rPr lang="sk-SK" sz="1600" b="1" i="1" dirty="0" smtClean="0">
                <a:effectLst>
                  <a:outerShdw blurRad="38100" dist="38100" dir="2700000" algn="tl">
                    <a:srgbClr val="000000">
                      <a:alpha val="43137"/>
                    </a:srgbClr>
                  </a:outerShdw>
                </a:effectLst>
              </a:rPr>
              <a:t>Prvá zmienka – </a:t>
            </a:r>
            <a:r>
              <a:rPr lang="sk-SK" sz="1600" b="1" i="1" u="sng" dirty="0" smtClean="0">
                <a:effectLst>
                  <a:outerShdw blurRad="38100" dist="38100" dir="2700000" algn="tl">
                    <a:srgbClr val="000000">
                      <a:alpha val="43137"/>
                    </a:srgbClr>
                  </a:outerShdw>
                </a:effectLst>
              </a:rPr>
              <a:t>Asýrska správa z roku 835 </a:t>
            </a:r>
            <a:r>
              <a:rPr lang="sk-SK" sz="1600" b="1" i="1" dirty="0" smtClean="0">
                <a:effectLst>
                  <a:outerShdw blurRad="38100" dist="38100" dir="2700000" algn="tl">
                    <a:srgbClr val="000000">
                      <a:alpha val="43137"/>
                    </a:srgbClr>
                  </a:outerShdw>
                </a:effectLst>
              </a:rPr>
              <a:t>– o zaplatení tribútu 27  náčelníkov z krajiny </a:t>
            </a:r>
            <a:r>
              <a:rPr lang="sk-SK" sz="1600" b="1" i="1" dirty="0" err="1" smtClean="0">
                <a:effectLst>
                  <a:outerShdw blurRad="38100" dist="38100" dir="2700000" algn="tl">
                    <a:srgbClr val="000000">
                      <a:alpha val="43137"/>
                    </a:srgbClr>
                  </a:outerShdw>
                </a:effectLst>
              </a:rPr>
              <a:t>Parsua</a:t>
            </a:r>
            <a:r>
              <a:rPr lang="sk-SK" sz="1600" b="1" i="1" dirty="0" smtClean="0">
                <a:effectLst>
                  <a:outerShdw blurRad="38100" dist="38100" dir="2700000" algn="tl">
                    <a:srgbClr val="000000">
                      <a:alpha val="43137"/>
                    </a:srgbClr>
                  </a:outerShdw>
                </a:effectLst>
              </a:rPr>
              <a:t> (</a:t>
            </a:r>
            <a:r>
              <a:rPr lang="sk-SK" sz="1600" b="1" i="1" dirty="0" err="1" smtClean="0">
                <a:effectLst>
                  <a:outerShdw blurRad="38100" dist="38100" dir="2700000" algn="tl">
                    <a:srgbClr val="000000">
                      <a:alpha val="43137"/>
                    </a:srgbClr>
                  </a:outerShdw>
                </a:effectLst>
              </a:rPr>
              <a:t>Persis</a:t>
            </a:r>
            <a:r>
              <a:rPr lang="sk-SK" sz="1600" b="1" i="1" dirty="0" smtClean="0">
                <a:effectLst>
                  <a:outerShdw blurRad="38100" dist="38100" dir="2700000" algn="tl">
                    <a:srgbClr val="000000">
                      <a:alpha val="43137"/>
                    </a:srgbClr>
                  </a:outerShdw>
                </a:effectLst>
              </a:rPr>
              <a:t>) asýrskemu kráľovi </a:t>
            </a:r>
            <a:r>
              <a:rPr lang="sk-SK" sz="1600" b="1" i="1" dirty="0" err="1" smtClean="0">
                <a:effectLst>
                  <a:outerShdw blurRad="38100" dist="38100" dir="2700000" algn="tl">
                    <a:srgbClr val="000000">
                      <a:alpha val="43137"/>
                    </a:srgbClr>
                  </a:outerShdw>
                </a:effectLst>
              </a:rPr>
              <a:t>Salmanassarovi</a:t>
            </a:r>
            <a:r>
              <a:rPr lang="sk-SK" sz="1600" b="1" i="1" dirty="0" smtClean="0">
                <a:effectLst>
                  <a:outerShdw blurRad="38100" dist="38100" dir="2700000" algn="tl">
                    <a:srgbClr val="000000">
                      <a:alpha val="43137"/>
                    </a:srgbClr>
                  </a:outerShdw>
                </a:effectLst>
              </a:rPr>
              <a:t> III. </a:t>
            </a:r>
          </a:p>
          <a:p>
            <a:r>
              <a:rPr lang="sk-SK" sz="1600" b="1" i="1" dirty="0" smtClean="0">
                <a:effectLst>
                  <a:outerShdw blurRad="38100" dist="38100" dir="2700000" algn="tl">
                    <a:srgbClr val="000000">
                      <a:alpha val="43137"/>
                    </a:srgbClr>
                  </a:outerShdw>
                </a:effectLst>
              </a:rPr>
              <a:t>Usadenie sa v JV časti dnešného Iránu – kvôli tlaku Asýrčanov</a:t>
            </a:r>
          </a:p>
          <a:p>
            <a:r>
              <a:rPr lang="sk-SK" sz="1600" b="1" i="1" dirty="0" smtClean="0">
                <a:effectLst>
                  <a:outerShdw blurRad="38100" dist="38100" dir="2700000" algn="tl">
                    <a:srgbClr val="000000">
                      <a:alpha val="43137"/>
                    </a:srgbClr>
                  </a:outerShdw>
                </a:effectLst>
              </a:rPr>
              <a:t>panovnícka dynastia  ACHAIMENOVCOV - sídelné mesto– </a:t>
            </a:r>
            <a:r>
              <a:rPr lang="sk-SK" sz="1600" b="1" i="1" dirty="0" err="1" smtClean="0">
                <a:effectLst>
                  <a:outerShdw blurRad="38100" dist="38100" dir="2700000" algn="tl">
                    <a:srgbClr val="000000">
                      <a:alpha val="43137"/>
                    </a:srgbClr>
                  </a:outerShdw>
                </a:effectLst>
              </a:rPr>
              <a:t>Pasagardy</a:t>
            </a:r>
            <a:r>
              <a:rPr lang="sk-SK" sz="1600" b="1" i="1" dirty="0" smtClean="0">
                <a:effectLst>
                  <a:outerShdw blurRad="38100" dist="38100" dir="2700000" algn="tl">
                    <a:srgbClr val="000000">
                      <a:alpha val="43137"/>
                    </a:srgbClr>
                  </a:outerShdw>
                </a:effectLst>
              </a:rPr>
              <a:t>.</a:t>
            </a:r>
          </a:p>
          <a:p>
            <a:r>
              <a:rPr lang="sk-SK" sz="1600" b="1" i="1" dirty="0" smtClean="0">
                <a:effectLst>
                  <a:outerShdw blurRad="38100" dist="38100" dir="2700000" algn="tl">
                    <a:srgbClr val="000000">
                      <a:alpha val="43137"/>
                    </a:srgbClr>
                  </a:outerShdw>
                </a:effectLst>
              </a:rPr>
              <a:t>Pred zjednotením -10 kmeňov – najvýznamnejší boli </a:t>
            </a:r>
            <a:r>
              <a:rPr lang="sk-SK" sz="1600" b="1" i="1" u="sng" dirty="0" err="1" smtClean="0">
                <a:effectLst>
                  <a:outerShdw blurRad="38100" dist="38100" dir="2700000" algn="tl">
                    <a:srgbClr val="000000">
                      <a:alpha val="43137"/>
                    </a:srgbClr>
                  </a:outerShdw>
                </a:effectLst>
              </a:rPr>
              <a:t>Pasagardovia</a:t>
            </a:r>
            <a:r>
              <a:rPr lang="sk-SK" sz="1600" b="1" i="1" dirty="0" smtClean="0">
                <a:effectLst>
                  <a:outerShdw blurRad="38100" dist="38100" dir="2700000" algn="tl">
                    <a:srgbClr val="000000">
                      <a:alpha val="43137"/>
                    </a:srgbClr>
                  </a:outerShdw>
                </a:effectLst>
              </a:rPr>
              <a:t> – rod </a:t>
            </a:r>
            <a:r>
              <a:rPr lang="sk-SK" sz="1600" b="1" i="1" dirty="0" err="1" smtClean="0">
                <a:effectLst>
                  <a:outerShdw blurRad="38100" dist="38100" dir="2700000" algn="tl">
                    <a:srgbClr val="000000">
                      <a:alpha val="43137"/>
                    </a:srgbClr>
                  </a:outerShdw>
                </a:effectLst>
              </a:rPr>
              <a:t>Achaimenovcov</a:t>
            </a:r>
            <a:endParaRPr lang="sk-SK" sz="1600" b="1" i="1" dirty="0" smtClean="0">
              <a:effectLst>
                <a:outerShdw blurRad="38100" dist="38100" dir="2700000" algn="tl">
                  <a:srgbClr val="000000">
                    <a:alpha val="43137"/>
                  </a:srgbClr>
                </a:outerShdw>
              </a:effectLst>
            </a:endParaRPr>
          </a:p>
          <a:p>
            <a:r>
              <a:rPr lang="sk-SK" sz="1600" b="1" i="1" dirty="0" smtClean="0">
                <a:effectLst>
                  <a:outerShdw blurRad="38100" dist="38100" dir="2700000" algn="tl">
                    <a:srgbClr val="000000">
                      <a:alpha val="43137"/>
                    </a:srgbClr>
                  </a:outerShdw>
                </a:effectLst>
              </a:rPr>
              <a:t>Po páde Asýrskej ríše (612) sa Peržania dostávajú pod nadvládu </a:t>
            </a:r>
            <a:r>
              <a:rPr lang="sk-SK" sz="1600" b="1" i="1" dirty="0" err="1" smtClean="0">
                <a:effectLst>
                  <a:outerShdw blurRad="38100" dist="38100" dir="2700000" algn="tl">
                    <a:srgbClr val="000000">
                      <a:alpha val="43137"/>
                    </a:srgbClr>
                  </a:outerShdw>
                </a:effectLst>
              </a:rPr>
              <a:t>Médov</a:t>
            </a:r>
            <a:r>
              <a:rPr lang="sk-SK" sz="1600" b="1" i="1" dirty="0" smtClean="0">
                <a:effectLst>
                  <a:outerShdw blurRad="38100" dist="38100" dir="2700000" algn="tl">
                    <a:srgbClr val="000000">
                      <a:alpha val="43137"/>
                    </a:srgbClr>
                  </a:outerShdw>
                </a:effectLst>
              </a:rPr>
              <a:t> (</a:t>
            </a:r>
            <a:r>
              <a:rPr lang="sk-SK" sz="1600" b="1" i="1" dirty="0" err="1" smtClean="0">
                <a:effectLst>
                  <a:outerShdw blurRad="38100" dist="38100" dir="2700000" algn="tl">
                    <a:srgbClr val="000000">
                      <a:alpha val="43137"/>
                    </a:srgbClr>
                  </a:outerShdw>
                </a:effectLst>
              </a:rPr>
              <a:t>Kyaxares</a:t>
            </a:r>
            <a:r>
              <a:rPr lang="sk-SK" sz="1600" b="1" i="1" dirty="0" smtClean="0">
                <a:effectLst>
                  <a:outerShdw blurRad="38100" dist="38100" dir="2700000" algn="tl">
                    <a:srgbClr val="000000">
                      <a:alpha val="43137"/>
                    </a:srgbClr>
                  </a:outerShdw>
                </a:effectLst>
              </a:rPr>
              <a:t>, </a:t>
            </a:r>
            <a:r>
              <a:rPr lang="sk-SK" sz="1600" b="1" i="1" dirty="0" err="1" smtClean="0">
                <a:effectLst>
                  <a:outerShdw blurRad="38100" dist="38100" dir="2700000" algn="tl">
                    <a:srgbClr val="000000">
                      <a:alpha val="43137"/>
                    </a:srgbClr>
                  </a:outerShdw>
                </a:effectLst>
              </a:rPr>
              <a:t>Astyages</a:t>
            </a:r>
            <a:r>
              <a:rPr lang="sk-SK" sz="1600" b="1" i="1" dirty="0" smtClean="0">
                <a:effectLst>
                  <a:outerShdw blurRad="38100" dist="38100" dir="2700000" algn="tl">
                    <a:srgbClr val="000000">
                      <a:alpha val="43137"/>
                    </a:srgbClr>
                  </a:outerShdw>
                </a:effectLst>
              </a:rPr>
              <a:t>).</a:t>
            </a:r>
          </a:p>
          <a:p>
            <a:endParaRPr lang="sk-SK" sz="1600" b="1" i="1" dirty="0">
              <a:effectLst>
                <a:outerShdw blurRad="38100" dist="38100" dir="2700000" algn="tl">
                  <a:srgbClr val="000000">
                    <a:alpha val="43137"/>
                  </a:srgbClr>
                </a:outerShdw>
              </a:effectLst>
            </a:endParaRPr>
          </a:p>
        </p:txBody>
      </p:sp>
      <p:sp>
        <p:nvSpPr>
          <p:cNvPr id="3" name="Nadpis 2"/>
          <p:cNvSpPr>
            <a:spLocks noGrp="1"/>
          </p:cNvSpPr>
          <p:nvPr>
            <p:ph type="title"/>
          </p:nvPr>
        </p:nvSpPr>
        <p:spPr>
          <a:xfrm>
            <a:off x="467544" y="188640"/>
            <a:ext cx="8229600" cy="612304"/>
          </a:xfrm>
        </p:spPr>
        <p:txBody>
          <a:bodyPr anchor="ctr">
            <a:normAutofit/>
          </a:bodyPr>
          <a:lstStyle/>
          <a:p>
            <a:pPr algn="ctr"/>
            <a:r>
              <a:rPr lang="sk-SK" sz="2000" b="1" i="1" dirty="0" smtClean="0">
                <a:effectLst>
                  <a:outerShdw blurRad="38100" dist="38100" dir="2700000" algn="tl">
                    <a:srgbClr val="000000">
                      <a:alpha val="43137"/>
                    </a:srgbClr>
                  </a:outerShdw>
                </a:effectLst>
              </a:rPr>
              <a:t>Najstaršie dejiny Peržanov</a:t>
            </a:r>
            <a:endParaRPr lang="sk-SK" sz="2000" b="1" i="1" dirty="0">
              <a:effectLst>
                <a:outerShdw blurRad="38100" dist="38100" dir="2700000" algn="tl">
                  <a:srgbClr val="000000">
                    <a:alpha val="43137"/>
                  </a:srgbClr>
                </a:outerShdw>
              </a:effectLst>
            </a:endParaRPr>
          </a:p>
        </p:txBody>
      </p:sp>
      <p:pic>
        <p:nvPicPr>
          <p:cNvPr id="1026" name="Picture 2" descr="C:\Users\User\Desktop\800px-Median_Empire.jpg"/>
          <p:cNvPicPr>
            <a:picLocks noChangeAspect="1" noChangeArrowheads="1"/>
          </p:cNvPicPr>
          <p:nvPr/>
        </p:nvPicPr>
        <p:blipFill>
          <a:blip r:embed="rId2" cstate="print"/>
          <a:srcRect/>
          <a:stretch>
            <a:fillRect/>
          </a:stretch>
        </p:blipFill>
        <p:spPr bwMode="auto">
          <a:xfrm>
            <a:off x="997016" y="2852936"/>
            <a:ext cx="7247392" cy="38164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620688"/>
            <a:ext cx="9144000" cy="5976664"/>
          </a:xfrm>
        </p:spPr>
        <p:txBody>
          <a:bodyPr>
            <a:normAutofit/>
          </a:bodyPr>
          <a:lstStyle/>
          <a:p>
            <a:r>
              <a:rPr lang="sk-SK" sz="1600" b="1" dirty="0" smtClean="0">
                <a:effectLst>
                  <a:outerShdw blurRad="38100" dist="38100" dir="2700000" algn="tl">
                    <a:srgbClr val="000000">
                      <a:alpha val="43137"/>
                    </a:srgbClr>
                  </a:outerShdw>
                </a:effectLst>
              </a:rPr>
              <a:t>Obdobie od 559 – 553 – </a:t>
            </a:r>
            <a:r>
              <a:rPr lang="sk-SK" sz="1600" b="1" dirty="0" err="1" smtClean="0">
                <a:effectLst>
                  <a:outerShdw blurRad="38100" dist="38100" dir="2700000" algn="tl">
                    <a:srgbClr val="000000">
                      <a:alpha val="43137"/>
                    </a:srgbClr>
                  </a:outerShdw>
                </a:effectLst>
              </a:rPr>
              <a:t>Kýros</a:t>
            </a:r>
            <a:r>
              <a:rPr lang="sk-SK" sz="1600" b="1" dirty="0" smtClean="0">
                <a:effectLst>
                  <a:outerShdw blurRad="38100" dist="38100" dir="2700000" algn="tl">
                    <a:srgbClr val="000000">
                      <a:alpha val="43137"/>
                    </a:srgbClr>
                  </a:outerShdw>
                </a:effectLst>
              </a:rPr>
              <a:t> sa stáva vládcom a postupne zjednocuje perzské kmene – spočiatku panuje iba ako vazal </a:t>
            </a:r>
            <a:r>
              <a:rPr lang="sk-SK" sz="1600" b="1" dirty="0" err="1" smtClean="0">
                <a:effectLst>
                  <a:outerShdw blurRad="38100" dist="38100" dir="2700000" algn="tl">
                    <a:srgbClr val="000000">
                      <a:alpha val="43137"/>
                    </a:srgbClr>
                  </a:outerShdw>
                </a:effectLst>
              </a:rPr>
              <a:t>Médov</a:t>
            </a:r>
            <a:r>
              <a:rPr lang="sk-SK" sz="1600" b="1" dirty="0" smtClean="0">
                <a:effectLst>
                  <a:outerShdw blurRad="38100" dist="38100" dir="2700000" algn="tl">
                    <a:srgbClr val="000000">
                      <a:alpha val="43137"/>
                    </a:srgbClr>
                  </a:outerShdw>
                </a:effectLst>
              </a:rPr>
              <a:t> (</a:t>
            </a:r>
            <a:r>
              <a:rPr lang="sk-SK" sz="1600" b="1" dirty="0" err="1" smtClean="0">
                <a:effectLst>
                  <a:outerShdw blurRad="38100" dist="38100" dir="2700000" algn="tl">
                    <a:srgbClr val="000000">
                      <a:alpha val="43137"/>
                    </a:srgbClr>
                  </a:outerShdw>
                </a:effectLst>
              </a:rPr>
              <a:t>Astyages</a:t>
            </a:r>
            <a:r>
              <a:rPr lang="sk-SK" sz="1600" b="1" dirty="0" smtClean="0">
                <a:effectLst>
                  <a:outerShdw blurRad="38100" dist="38100" dir="2700000" algn="tl">
                    <a:srgbClr val="000000">
                      <a:alpha val="43137"/>
                    </a:srgbClr>
                  </a:outerShdw>
                </a:effectLst>
              </a:rPr>
              <a:t>).</a:t>
            </a:r>
          </a:p>
          <a:p>
            <a:r>
              <a:rPr lang="sk-SK" sz="1800" b="1" dirty="0" smtClean="0">
                <a:effectLst>
                  <a:outerShdw blurRad="38100" dist="38100" dir="2700000" algn="tl">
                    <a:srgbClr val="000000">
                      <a:alpha val="43137"/>
                    </a:srgbClr>
                  </a:outerShdw>
                </a:effectLst>
              </a:rPr>
              <a:t>1.) 553 – 549 – </a:t>
            </a:r>
            <a:r>
              <a:rPr lang="sk-SK" sz="1600" b="1" dirty="0" smtClean="0">
                <a:effectLst>
                  <a:outerShdw blurRad="38100" dist="38100" dir="2700000" algn="tl">
                    <a:srgbClr val="000000">
                      <a:alpha val="43137"/>
                    </a:srgbClr>
                  </a:outerShdw>
                </a:effectLst>
              </a:rPr>
              <a:t>vypuknutie vzbury – </a:t>
            </a:r>
            <a:r>
              <a:rPr lang="sk-SK" sz="1600" b="1" dirty="0" err="1" smtClean="0">
                <a:effectLst>
                  <a:outerShdw blurRad="38100" dist="38100" dir="2700000" algn="tl">
                    <a:srgbClr val="000000">
                      <a:alpha val="43137"/>
                    </a:srgbClr>
                  </a:outerShdw>
                </a:effectLst>
              </a:rPr>
              <a:t>Kýros</a:t>
            </a:r>
            <a:r>
              <a:rPr lang="sk-SK" sz="1600" b="1" dirty="0" smtClean="0">
                <a:effectLst>
                  <a:outerShdw blurRad="38100" dist="38100" dir="2700000" algn="tl">
                    <a:srgbClr val="000000">
                      <a:alpha val="43137"/>
                    </a:srgbClr>
                  </a:outerShdw>
                </a:effectLst>
              </a:rPr>
              <a:t> poráža </a:t>
            </a:r>
            <a:r>
              <a:rPr lang="sk-SK" sz="1600" b="1" dirty="0" err="1" smtClean="0">
                <a:effectLst>
                  <a:outerShdw blurRad="38100" dist="38100" dir="2700000" algn="tl">
                    <a:srgbClr val="000000">
                      <a:alpha val="43137"/>
                    </a:srgbClr>
                  </a:outerShdw>
                </a:effectLst>
              </a:rPr>
              <a:t>Astyaga</a:t>
            </a:r>
            <a:r>
              <a:rPr lang="sk-SK" sz="1600" b="1" dirty="0">
                <a:effectLst>
                  <a:outerShdw blurRad="38100" dist="38100" dir="2700000" algn="tl">
                    <a:srgbClr val="000000">
                      <a:alpha val="43137"/>
                    </a:srgbClr>
                  </a:outerShdw>
                </a:effectLst>
              </a:rPr>
              <a:t> a dobýja </a:t>
            </a:r>
            <a:r>
              <a:rPr lang="sk-SK" sz="1600" b="1" dirty="0" smtClean="0">
                <a:effectLst>
                  <a:outerShdw blurRad="38100" dist="38100" dir="2700000" algn="tl">
                    <a:srgbClr val="000000">
                      <a:alpha val="43137"/>
                    </a:srgbClr>
                  </a:outerShdw>
                </a:effectLst>
              </a:rPr>
              <a:t>hlavné mesto </a:t>
            </a:r>
            <a:r>
              <a:rPr lang="sk-SK" sz="1600" b="1" dirty="0" err="1" smtClean="0">
                <a:effectLst>
                  <a:outerShdw blurRad="38100" dist="38100" dir="2700000" algn="tl">
                    <a:srgbClr val="000000">
                      <a:alpha val="43137"/>
                    </a:srgbClr>
                  </a:outerShdw>
                </a:effectLst>
              </a:rPr>
              <a:t>médskej</a:t>
            </a:r>
            <a:r>
              <a:rPr lang="sk-SK" sz="1600" b="1" dirty="0" smtClean="0">
                <a:effectLst>
                  <a:outerShdw blurRad="38100" dist="38100" dir="2700000" algn="tl">
                    <a:srgbClr val="000000">
                      <a:alpha val="43137"/>
                    </a:srgbClr>
                  </a:outerShdw>
                </a:effectLst>
              </a:rPr>
              <a:t> ríše </a:t>
            </a:r>
            <a:r>
              <a:rPr lang="sk-SK" sz="1600" b="1" dirty="0" err="1" smtClean="0">
                <a:effectLst>
                  <a:outerShdw blurRad="38100" dist="38100" dir="2700000" algn="tl">
                    <a:srgbClr val="000000">
                      <a:alpha val="43137"/>
                    </a:srgbClr>
                  </a:outerShdw>
                </a:effectLst>
              </a:rPr>
              <a:t>Ekbatanu</a:t>
            </a:r>
            <a:r>
              <a:rPr lang="sk-SK" sz="1600" b="1" dirty="0" smtClean="0">
                <a:effectLst>
                  <a:outerShdw blurRad="38100" dist="38100" dir="2700000" algn="tl">
                    <a:srgbClr val="000000">
                      <a:alpha val="43137"/>
                    </a:srgbClr>
                  </a:outerShdw>
                </a:effectLst>
              </a:rPr>
              <a:t> – vymanenie sa spod </a:t>
            </a:r>
            <a:r>
              <a:rPr lang="sk-SK" sz="1600" b="1" dirty="0" err="1" smtClean="0">
                <a:effectLst>
                  <a:outerShdw blurRad="38100" dist="38100" dir="2700000" algn="tl">
                    <a:srgbClr val="000000">
                      <a:alpha val="43137"/>
                    </a:srgbClr>
                  </a:outerShdw>
                </a:effectLst>
              </a:rPr>
              <a:t>médskej</a:t>
            </a:r>
            <a:r>
              <a:rPr lang="sk-SK" sz="1600" b="1" dirty="0" smtClean="0">
                <a:effectLst>
                  <a:outerShdw blurRad="38100" dist="38100" dir="2700000" algn="tl">
                    <a:srgbClr val="000000">
                      <a:alpha val="43137"/>
                    </a:srgbClr>
                  </a:outerShdw>
                </a:effectLst>
              </a:rPr>
              <a:t> nadvlády – počiatky budovania ríše – nástup expanzívnej politiky.</a:t>
            </a:r>
          </a:p>
          <a:p>
            <a:r>
              <a:rPr lang="sk-SK" sz="1600" b="1" dirty="0">
                <a:effectLst>
                  <a:outerShdw blurRad="38100" dist="38100" dir="2700000" algn="tl">
                    <a:srgbClr val="000000">
                      <a:alpha val="43137"/>
                    </a:srgbClr>
                  </a:outerShdw>
                </a:effectLst>
              </a:rPr>
              <a:t>2</a:t>
            </a:r>
            <a:r>
              <a:rPr lang="sk-SK" sz="1600" b="1" dirty="0" smtClean="0">
                <a:effectLst>
                  <a:outerShdw blurRad="38100" dist="38100" dir="2700000" algn="tl">
                    <a:srgbClr val="000000">
                      <a:alpha val="43137"/>
                    </a:srgbClr>
                  </a:outerShdw>
                </a:effectLst>
              </a:rPr>
              <a:t>.) 547 - 546 – Vojna proti LÝDSKEJ RÍŠI (</a:t>
            </a:r>
            <a:r>
              <a:rPr lang="sk-SK" sz="1600" b="1" dirty="0" err="1" smtClean="0">
                <a:effectLst>
                  <a:outerShdw blurRad="38100" dist="38100" dir="2700000" algn="tl">
                    <a:srgbClr val="000000">
                      <a:alpha val="43137"/>
                    </a:srgbClr>
                  </a:outerShdw>
                </a:effectLst>
              </a:rPr>
              <a:t>Kroisos</a:t>
            </a:r>
            <a:r>
              <a:rPr lang="sk-SK" sz="1600" b="1" dirty="0" smtClean="0">
                <a:effectLst>
                  <a:outerShdw blurRad="38100" dist="38100" dir="2700000" algn="tl">
                    <a:srgbClr val="000000">
                      <a:alpha val="43137"/>
                    </a:srgbClr>
                  </a:outerShdw>
                </a:effectLst>
              </a:rPr>
              <a:t>) – Bitka pri </a:t>
            </a:r>
            <a:r>
              <a:rPr lang="sk-SK" sz="1600" b="1" dirty="0" err="1" smtClean="0">
                <a:effectLst>
                  <a:outerShdw blurRad="38100" dist="38100" dir="2700000" algn="tl">
                    <a:srgbClr val="000000">
                      <a:alpha val="43137"/>
                    </a:srgbClr>
                  </a:outerShdw>
                </a:effectLst>
              </a:rPr>
              <a:t>Thymbre</a:t>
            </a:r>
            <a:r>
              <a:rPr lang="sk-SK" sz="1600" b="1" dirty="0" smtClean="0">
                <a:effectLst>
                  <a:outerShdw blurRad="38100" dist="38100" dir="2700000" algn="tl">
                    <a:srgbClr val="000000">
                      <a:alpha val="43137"/>
                    </a:srgbClr>
                  </a:outerShdw>
                </a:effectLst>
              </a:rPr>
              <a:t> – dobytie </a:t>
            </a:r>
            <a:r>
              <a:rPr lang="sk-SK" sz="1600" b="1" dirty="0" err="1" smtClean="0">
                <a:effectLst>
                  <a:outerShdw blurRad="38100" dist="38100" dir="2700000" algn="tl">
                    <a:srgbClr val="000000">
                      <a:alpha val="43137"/>
                    </a:srgbClr>
                  </a:outerShdw>
                </a:effectLst>
              </a:rPr>
              <a:t>Sárd</a:t>
            </a:r>
            <a:r>
              <a:rPr lang="sk-SK" sz="1600" b="1" dirty="0" smtClean="0">
                <a:effectLst>
                  <a:outerShdw blurRad="38100" dist="38100" dir="2700000" algn="tl">
                    <a:srgbClr val="000000">
                      <a:alpha val="43137"/>
                    </a:srgbClr>
                  </a:outerShdw>
                </a:effectLst>
              </a:rPr>
              <a:t> – Lýdia sa stáva perzskou </a:t>
            </a:r>
            <a:r>
              <a:rPr lang="sk-SK" sz="1600" b="1" dirty="0" err="1" smtClean="0">
                <a:effectLst>
                  <a:outerShdw blurRad="38100" dist="38100" dir="2700000" algn="tl">
                    <a:srgbClr val="000000">
                      <a:alpha val="43137"/>
                    </a:srgbClr>
                  </a:outerShdw>
                </a:effectLst>
              </a:rPr>
              <a:t>satrapiou</a:t>
            </a:r>
            <a:r>
              <a:rPr lang="sk-SK" sz="1600" b="1" dirty="0" smtClean="0">
                <a:effectLst>
                  <a:outerShdw blurRad="38100" dist="38100" dir="2700000" algn="tl">
                    <a:srgbClr val="000000">
                      <a:alpha val="43137"/>
                    </a:srgbClr>
                  </a:outerShdw>
                </a:effectLst>
              </a:rPr>
              <a:t>. </a:t>
            </a:r>
          </a:p>
          <a:p>
            <a:r>
              <a:rPr lang="sk-SK" sz="1600" b="1" dirty="0" smtClean="0">
                <a:effectLst>
                  <a:outerShdw blurRad="38100" dist="38100" dir="2700000" algn="tl">
                    <a:srgbClr val="000000">
                      <a:alpha val="43137"/>
                    </a:srgbClr>
                  </a:outerShdw>
                </a:effectLst>
              </a:rPr>
              <a:t>3.) Počas konfliktu s </a:t>
            </a:r>
            <a:r>
              <a:rPr lang="sk-SK" sz="1600" b="1" dirty="0" err="1" smtClean="0">
                <a:effectLst>
                  <a:outerShdw blurRad="38100" dist="38100" dir="2700000" algn="tl">
                    <a:srgbClr val="000000">
                      <a:alpha val="43137"/>
                    </a:srgbClr>
                  </a:outerShdw>
                </a:effectLst>
              </a:rPr>
              <a:t>Kroisom</a:t>
            </a:r>
            <a:r>
              <a:rPr lang="sk-SK" sz="1600" b="1" dirty="0" smtClean="0">
                <a:effectLst>
                  <a:outerShdw blurRad="38100" dist="38100" dir="2700000" algn="tl">
                    <a:srgbClr val="000000">
                      <a:alpha val="43137"/>
                    </a:srgbClr>
                  </a:outerShdw>
                </a:effectLst>
              </a:rPr>
              <a:t> - prvé kontakty Peržanov s Maloázijskými Grékmi – odmietajú Kýrov návrh na spojenectvo -  po dobytí </a:t>
            </a:r>
            <a:r>
              <a:rPr lang="sk-SK" sz="1600" b="1" dirty="0" err="1" smtClean="0">
                <a:effectLst>
                  <a:outerShdw blurRad="38100" dist="38100" dir="2700000" algn="tl">
                    <a:srgbClr val="000000">
                      <a:alpha val="43137"/>
                    </a:srgbClr>
                  </a:outerShdw>
                </a:effectLst>
              </a:rPr>
              <a:t>Sárd</a:t>
            </a:r>
            <a:r>
              <a:rPr lang="sk-SK" sz="1600" b="1" dirty="0" smtClean="0">
                <a:effectLst>
                  <a:outerShdw blurRad="38100" dist="38100" dir="2700000" algn="tl">
                    <a:srgbClr val="000000">
                      <a:alpha val="43137"/>
                    </a:srgbClr>
                  </a:outerShdw>
                </a:effectLst>
              </a:rPr>
              <a:t> si ich </a:t>
            </a:r>
            <a:r>
              <a:rPr lang="sk-SK" sz="1600" b="1" dirty="0" err="1" smtClean="0">
                <a:effectLst>
                  <a:outerShdw blurRad="38100" dist="38100" dir="2700000" algn="tl">
                    <a:srgbClr val="000000">
                      <a:alpha val="43137"/>
                    </a:srgbClr>
                  </a:outerShdw>
                </a:effectLst>
              </a:rPr>
              <a:t>Kýros</a:t>
            </a:r>
            <a:r>
              <a:rPr lang="sk-SK" sz="1600" b="1" dirty="0" smtClean="0">
                <a:effectLst>
                  <a:outerShdw blurRad="38100" dist="38100" dir="2700000" algn="tl">
                    <a:srgbClr val="000000">
                      <a:alpha val="43137"/>
                    </a:srgbClr>
                  </a:outerShdw>
                </a:effectLst>
              </a:rPr>
              <a:t> postupne podrobuje (</a:t>
            </a:r>
            <a:r>
              <a:rPr lang="sk-SK" sz="1600" b="1" dirty="0" err="1" smtClean="0">
                <a:effectLst>
                  <a:outerShdw blurRad="38100" dist="38100" dir="2700000" algn="tl">
                    <a:srgbClr val="000000">
                      <a:alpha val="43137"/>
                    </a:srgbClr>
                  </a:outerShdw>
                </a:effectLst>
              </a:rPr>
              <a:t>Mazares</a:t>
            </a:r>
            <a:r>
              <a:rPr lang="sk-SK" sz="1600" b="1" dirty="0" smtClean="0">
                <a:effectLst>
                  <a:outerShdw blurRad="38100" dist="38100" dir="2700000" algn="tl">
                    <a:srgbClr val="000000">
                      <a:alpha val="43137"/>
                    </a:srgbClr>
                  </a:outerShdw>
                </a:effectLst>
              </a:rPr>
              <a:t>, </a:t>
            </a:r>
            <a:r>
              <a:rPr lang="sk-SK" sz="1600" b="1" dirty="0" err="1" smtClean="0">
                <a:effectLst>
                  <a:outerShdw blurRad="38100" dist="38100" dir="2700000" algn="tl">
                    <a:srgbClr val="000000">
                      <a:alpha val="43137"/>
                    </a:srgbClr>
                  </a:outerShdw>
                </a:effectLst>
              </a:rPr>
              <a:t>Harpagos</a:t>
            </a:r>
            <a:r>
              <a:rPr lang="sk-SK" sz="1600" b="1" dirty="0">
                <a:effectLst>
                  <a:outerShdw blurRad="38100" dist="38100" dir="2700000" algn="tl">
                    <a:srgbClr val="000000">
                      <a:alpha val="43137"/>
                    </a:srgbClr>
                  </a:outerShdw>
                </a:effectLst>
              </a:rPr>
              <a:t>;</a:t>
            </a:r>
            <a:r>
              <a:rPr lang="sk-SK" sz="1600" b="1" dirty="0" smtClean="0">
                <a:effectLst>
                  <a:outerShdw blurRad="38100" dist="38100" dir="2700000" algn="tl">
                    <a:srgbClr val="000000">
                      <a:alpha val="43137"/>
                    </a:srgbClr>
                  </a:outerShdw>
                </a:effectLst>
              </a:rPr>
              <a:t> 546-542).</a:t>
            </a:r>
          </a:p>
          <a:p>
            <a:endParaRPr lang="sk-SK" sz="1600" b="1" dirty="0" smtClean="0">
              <a:effectLst>
                <a:outerShdw blurRad="38100" dist="38100" dir="2700000" algn="tl">
                  <a:srgbClr val="000000">
                    <a:alpha val="43137"/>
                  </a:srgbClr>
                </a:outerShdw>
              </a:effectLst>
            </a:endParaRPr>
          </a:p>
          <a:p>
            <a:r>
              <a:rPr lang="sk-SK" sz="1600" i="1" dirty="0">
                <a:latin typeface="Cataneo BT" pitchFamily="66" charset="0"/>
              </a:rPr>
              <a:t>„Chystáš sa kráľ na výpravu proti takým ľuďom, ktorí nosia odev z kože, nejedia toľko, koľko chcú, ale toľko, koľko majú, pretože obývajú drsnú krajinu. Ak nad nimi zvíťazíš, čo im vezmeš, keď nič nemajú? No ak ťa porazia, uvedom si, koľko dobrého stratíš. Ak totiž okúsia naše dobroty, budú sa ich pevne držať a nedajú sa od nich odohnať</a:t>
            </a:r>
            <a:r>
              <a:rPr lang="sk-SK" sz="1600" i="1" dirty="0" smtClean="0">
                <a:latin typeface="Cataneo BT" pitchFamily="66" charset="0"/>
              </a:rPr>
              <a:t>.“</a:t>
            </a:r>
          </a:p>
          <a:p>
            <a:endParaRPr lang="cs-CZ" sz="1600" b="1" i="1" dirty="0">
              <a:effectLst>
                <a:outerShdw blurRad="38100" dist="38100" dir="2700000" algn="tl">
                  <a:srgbClr val="000000">
                    <a:alpha val="43137"/>
                  </a:srgbClr>
                </a:outerShdw>
              </a:effectLst>
            </a:endParaRPr>
          </a:p>
          <a:p>
            <a:r>
              <a:rPr lang="sk-SK" sz="1600" i="1" dirty="0">
                <a:latin typeface="Cataneo BT" pitchFamily="66" charset="0"/>
              </a:rPr>
              <a:t>„Ostatní Iónovia, okrem </a:t>
            </a:r>
            <a:r>
              <a:rPr lang="sk-SK" sz="1600" i="1" dirty="0" err="1">
                <a:latin typeface="Cataneo BT" pitchFamily="66" charset="0"/>
              </a:rPr>
              <a:t>Miléťanov</a:t>
            </a:r>
            <a:r>
              <a:rPr lang="sk-SK" sz="1600" i="1" dirty="0">
                <a:latin typeface="Cataneo BT" pitchFamily="66" charset="0"/>
              </a:rPr>
              <a:t>, sa dostali s Kýrom do vojny. Nakoniec boli porazení a podrobení, ostali však všetci vo svojej krajine a robili to, čo sa im prikázalo. Keď takto pokoril Iónov na pevnine, ostrovní Iónovia sa báli podobného osudu a radšej sa dobrovoľne vzdali...Po podrobení </a:t>
            </a:r>
            <a:r>
              <a:rPr lang="sk-SK" sz="1600" i="1" dirty="0" err="1">
                <a:latin typeface="Cataneo BT" pitchFamily="66" charset="0"/>
              </a:rPr>
              <a:t>Iónie</a:t>
            </a:r>
            <a:r>
              <a:rPr lang="sk-SK" sz="1600" i="1" dirty="0">
                <a:latin typeface="Cataneo BT" pitchFamily="66" charset="0"/>
              </a:rPr>
              <a:t> podnikol výpravu proti Károm, </a:t>
            </a:r>
            <a:r>
              <a:rPr lang="sk-SK" sz="1600" i="1" dirty="0" err="1">
                <a:latin typeface="Cataneo BT" pitchFamily="66" charset="0"/>
              </a:rPr>
              <a:t>Kaunom</a:t>
            </a:r>
            <a:r>
              <a:rPr lang="sk-SK" sz="1600" i="1" dirty="0">
                <a:latin typeface="Cataneo BT" pitchFamily="66" charset="0"/>
              </a:rPr>
              <a:t>, a </a:t>
            </a:r>
            <a:r>
              <a:rPr lang="sk-SK" sz="1600" i="1" dirty="0" err="1">
                <a:latin typeface="Cataneo BT" pitchFamily="66" charset="0"/>
              </a:rPr>
              <a:t>Lýkiom</a:t>
            </a:r>
            <a:r>
              <a:rPr lang="sk-SK" sz="1600" i="1" dirty="0">
                <a:latin typeface="Cataneo BT" pitchFamily="66" charset="0"/>
              </a:rPr>
              <a:t>, pričom vo svojom vojsku mal už aj Iónov a </a:t>
            </a:r>
            <a:r>
              <a:rPr lang="sk-SK" sz="1600" i="1" dirty="0" err="1">
                <a:latin typeface="Cataneo BT" pitchFamily="66" charset="0"/>
              </a:rPr>
              <a:t>Aiolov</a:t>
            </a:r>
            <a:r>
              <a:rPr lang="sk-SK" sz="1600" i="1" dirty="0">
                <a:latin typeface="Cataneo BT" pitchFamily="66" charset="0"/>
              </a:rPr>
              <a:t>.“</a:t>
            </a:r>
          </a:p>
          <a:p>
            <a:endParaRPr lang="sk-SK" sz="1600" b="1" dirty="0" smtClean="0">
              <a:effectLst>
                <a:outerShdw blurRad="38100" dist="38100" dir="2700000" algn="tl">
                  <a:srgbClr val="000000">
                    <a:alpha val="43137"/>
                  </a:srgbClr>
                </a:outerShdw>
              </a:effectLst>
            </a:endParaRPr>
          </a:p>
          <a:p>
            <a:endParaRPr lang="sk-SK" sz="1600" b="1" dirty="0" smtClean="0">
              <a:effectLst>
                <a:outerShdw blurRad="38100" dist="38100" dir="2700000" algn="tl">
                  <a:srgbClr val="000000">
                    <a:alpha val="43137"/>
                  </a:srgbClr>
                </a:outerShdw>
              </a:effectLst>
            </a:endParaRPr>
          </a:p>
          <a:p>
            <a:endParaRPr lang="sk-SK" sz="1800" b="1" dirty="0">
              <a:effectLst>
                <a:outerShdw blurRad="38100" dist="38100" dir="2700000" algn="tl">
                  <a:srgbClr val="000000">
                    <a:alpha val="43137"/>
                  </a:srgbClr>
                </a:outerShdw>
              </a:effectLst>
            </a:endParaRPr>
          </a:p>
        </p:txBody>
      </p:sp>
      <p:sp>
        <p:nvSpPr>
          <p:cNvPr id="3" name="Nadpis 2"/>
          <p:cNvSpPr>
            <a:spLocks noGrp="1"/>
          </p:cNvSpPr>
          <p:nvPr>
            <p:ph type="title"/>
          </p:nvPr>
        </p:nvSpPr>
        <p:spPr>
          <a:xfrm>
            <a:off x="0" y="0"/>
            <a:ext cx="9144000" cy="764704"/>
          </a:xfrm>
        </p:spPr>
        <p:txBody>
          <a:bodyPr anchor="ctr">
            <a:normAutofit/>
          </a:bodyPr>
          <a:lstStyle/>
          <a:p>
            <a:pPr algn="ctr"/>
            <a:r>
              <a:rPr lang="sk-SK" sz="1800" b="1" dirty="0" smtClean="0">
                <a:effectLst>
                  <a:outerShdw blurRad="38100" dist="38100" dir="2700000" algn="tl">
                    <a:srgbClr val="000000">
                      <a:alpha val="43137"/>
                    </a:srgbClr>
                  </a:outerShdw>
                </a:effectLst>
                <a:latin typeface="Cataneo BT" pitchFamily="66" charset="0"/>
              </a:rPr>
              <a:t>NÁSTUP KÝRA II. VEĽKÉHO (559) – ZJEDNOTENIE PERŽANOV A POČIATKY BUDOVANIA RÍŠE</a:t>
            </a:r>
            <a:endParaRPr lang="sk-SK" sz="1800" b="1" dirty="0">
              <a:effectLst>
                <a:outerShdw blurRad="38100" dist="38100" dir="2700000" algn="tl">
                  <a:srgbClr val="000000">
                    <a:alpha val="43137"/>
                  </a:srgbClr>
                </a:outerShdw>
              </a:effectLst>
              <a:latin typeface="Cataneo BT"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116632"/>
            <a:ext cx="8640960" cy="4572000"/>
          </a:xfrm>
        </p:spPr>
        <p:txBody>
          <a:bodyPr>
            <a:normAutofit/>
          </a:bodyPr>
          <a:lstStyle/>
          <a:p>
            <a:r>
              <a:rPr lang="sk-SK" sz="1600" b="1" dirty="0">
                <a:effectLst>
                  <a:outerShdw blurRad="38100" dist="38100" dir="2700000" algn="tl">
                    <a:srgbClr val="000000">
                      <a:alpha val="43137"/>
                    </a:srgbClr>
                  </a:outerShdw>
                </a:effectLst>
              </a:rPr>
              <a:t>2.) 539 – dobytie BABYLONU – zánik </a:t>
            </a:r>
            <a:r>
              <a:rPr lang="sk-SK" sz="1600" b="1" dirty="0" err="1">
                <a:effectLst>
                  <a:outerShdw blurRad="38100" dist="38100" dir="2700000" algn="tl">
                    <a:srgbClr val="000000">
                      <a:alpha val="43137"/>
                    </a:srgbClr>
                  </a:outerShdw>
                </a:effectLst>
              </a:rPr>
              <a:t>Novobabylonskej</a:t>
            </a:r>
            <a:r>
              <a:rPr lang="sk-SK" sz="1600" b="1" dirty="0">
                <a:effectLst>
                  <a:outerShdw blurRad="38100" dist="38100" dir="2700000" algn="tl">
                    <a:srgbClr val="000000">
                      <a:alpha val="43137"/>
                    </a:srgbClr>
                  </a:outerShdw>
                </a:effectLst>
              </a:rPr>
              <a:t> (tzv. Chaldejskej) ríše (NABONID).</a:t>
            </a:r>
          </a:p>
          <a:p>
            <a:r>
              <a:rPr lang="sk-SK" sz="1600" i="1" dirty="0">
                <a:latin typeface="Cataneo BT" pitchFamily="66" charset="0"/>
              </a:rPr>
              <a:t>„Jednu časť vojska rozostavil pred hradbami mesta a druhej prikázal kopať priekopu, ktorá by odviedla rieku z jej koryta do neďalekého jazera... Keď potom voda v koryte rieky </a:t>
            </a:r>
            <a:r>
              <a:rPr lang="sk-SK" sz="1600" i="1" dirty="0" smtClean="0">
                <a:latin typeface="Cataneo BT" pitchFamily="66" charset="0"/>
              </a:rPr>
              <a:t>opadla a siahala vojakom do výšky pásu, </a:t>
            </a:r>
            <a:r>
              <a:rPr lang="sk-SK" sz="1600" i="1" dirty="0">
                <a:latin typeface="Cataneo BT" pitchFamily="66" charset="0"/>
              </a:rPr>
              <a:t>Peržania prenikli do Babylonu.“ </a:t>
            </a:r>
            <a:endParaRPr lang="sk-SK" sz="1600" i="1" dirty="0" smtClean="0">
              <a:latin typeface="Cataneo BT" pitchFamily="66" charset="0"/>
            </a:endParaRPr>
          </a:p>
          <a:p>
            <a:r>
              <a:rPr lang="cs-CZ" sz="1600" dirty="0" smtClean="0">
                <a:effectLst>
                  <a:outerShdw blurRad="38100" dist="38100" dir="2700000" algn="tl">
                    <a:srgbClr val="000000">
                      <a:alpha val="43137"/>
                    </a:srgbClr>
                  </a:outerShdw>
                </a:effectLst>
              </a:rPr>
              <a:t>Po dobytí Babylonu </a:t>
            </a:r>
            <a:r>
              <a:rPr lang="cs-CZ" sz="1600" dirty="0" err="1" smtClean="0">
                <a:effectLst>
                  <a:outerShdw blurRad="38100" dist="38100" dir="2700000" algn="tl">
                    <a:srgbClr val="000000">
                      <a:alpha val="43137"/>
                    </a:srgbClr>
                  </a:outerShdw>
                </a:effectLst>
              </a:rPr>
              <a:t>sa</a:t>
            </a:r>
            <a:r>
              <a:rPr lang="cs-CZ" sz="1600" dirty="0" smtClean="0">
                <a:effectLst>
                  <a:outerShdw blurRad="38100" dist="38100" dir="2700000" algn="tl">
                    <a:srgbClr val="000000">
                      <a:alpha val="43137"/>
                    </a:srgbClr>
                  </a:outerShdw>
                </a:effectLst>
              </a:rPr>
              <a:t> </a:t>
            </a:r>
            <a:r>
              <a:rPr lang="cs-CZ" sz="1600" dirty="0" err="1" smtClean="0">
                <a:effectLst>
                  <a:outerShdw blurRad="38100" dist="38100" dir="2700000" algn="tl">
                    <a:srgbClr val="000000">
                      <a:alpha val="43137"/>
                    </a:srgbClr>
                  </a:outerShdw>
                </a:effectLst>
              </a:rPr>
              <a:t>Kýros</a:t>
            </a:r>
            <a:r>
              <a:rPr lang="cs-CZ" sz="1600" dirty="0" smtClean="0">
                <a:effectLst>
                  <a:outerShdw blurRad="38100" dist="38100" dir="2700000" algn="tl">
                    <a:srgbClr val="000000">
                      <a:alpha val="43137"/>
                    </a:srgbClr>
                  </a:outerShdw>
                </a:effectLst>
              </a:rPr>
              <a:t> začal </a:t>
            </a:r>
            <a:r>
              <a:rPr lang="cs-CZ" sz="1600" dirty="0" err="1" smtClean="0">
                <a:effectLst>
                  <a:outerShdw blurRad="38100" dist="38100" dir="2700000" algn="tl">
                    <a:srgbClr val="000000">
                      <a:alpha val="43137"/>
                    </a:srgbClr>
                  </a:outerShdw>
                </a:effectLst>
              </a:rPr>
              <a:t>titulovať</a:t>
            </a:r>
            <a:r>
              <a:rPr lang="cs-CZ" sz="1600" dirty="0" smtClean="0">
                <a:effectLst>
                  <a:outerShdw blurRad="38100" dist="38100" dir="2700000" algn="tl">
                    <a:srgbClr val="000000">
                      <a:alpha val="43137"/>
                    </a:srgbClr>
                  </a:outerShdw>
                </a:effectLst>
              </a:rPr>
              <a:t> jako „</a:t>
            </a:r>
            <a:r>
              <a:rPr lang="cs-CZ" sz="1600" dirty="0" err="1" smtClean="0">
                <a:effectLst>
                  <a:outerShdw blurRad="38100" dist="38100" dir="2700000" algn="tl">
                    <a:srgbClr val="000000">
                      <a:alpha val="43137"/>
                    </a:srgbClr>
                  </a:outerShdw>
                </a:effectLst>
              </a:rPr>
              <a:t>kráľ</a:t>
            </a:r>
            <a:r>
              <a:rPr lang="cs-CZ" sz="1600" dirty="0" smtClean="0">
                <a:effectLst>
                  <a:outerShdw blurRad="38100" dist="38100" dir="2700000" algn="tl">
                    <a:srgbClr val="000000">
                      <a:alpha val="43137"/>
                    </a:srgbClr>
                  </a:outerShdw>
                </a:effectLst>
              </a:rPr>
              <a:t> </a:t>
            </a:r>
            <a:r>
              <a:rPr lang="cs-CZ" sz="1600" dirty="0" err="1" smtClean="0">
                <a:effectLst>
                  <a:outerShdw blurRad="38100" dist="38100" dir="2700000" algn="tl">
                    <a:srgbClr val="000000">
                      <a:alpha val="43137"/>
                    </a:srgbClr>
                  </a:outerShdw>
                </a:effectLst>
              </a:rPr>
              <a:t>štyroch</a:t>
            </a:r>
            <a:r>
              <a:rPr lang="cs-CZ" sz="1600" dirty="0" smtClean="0">
                <a:effectLst>
                  <a:outerShdw blurRad="38100" dist="38100" dir="2700000" algn="tl">
                    <a:srgbClr val="000000">
                      <a:alpha val="43137"/>
                    </a:srgbClr>
                  </a:outerShdw>
                </a:effectLst>
              </a:rPr>
              <a:t> </a:t>
            </a:r>
            <a:r>
              <a:rPr lang="cs-CZ" sz="1600" dirty="0" err="1" smtClean="0">
                <a:effectLst>
                  <a:outerShdw blurRad="38100" dist="38100" dir="2700000" algn="tl">
                    <a:srgbClr val="000000">
                      <a:alpha val="43137"/>
                    </a:srgbClr>
                  </a:outerShdw>
                </a:effectLst>
              </a:rPr>
              <a:t>svetových</a:t>
            </a:r>
            <a:r>
              <a:rPr lang="cs-CZ" sz="1600" dirty="0" smtClean="0">
                <a:effectLst>
                  <a:outerShdw blurRad="38100" dist="38100" dir="2700000" algn="tl">
                    <a:srgbClr val="000000">
                      <a:alpha val="43137"/>
                    </a:srgbClr>
                  </a:outerShdw>
                </a:effectLst>
              </a:rPr>
              <a:t> </a:t>
            </a:r>
            <a:r>
              <a:rPr lang="cs-CZ" sz="1600" dirty="0" err="1" smtClean="0">
                <a:effectLst>
                  <a:outerShdw blurRad="38100" dist="38100" dir="2700000" algn="tl">
                    <a:srgbClr val="000000">
                      <a:alpha val="43137"/>
                    </a:srgbClr>
                  </a:outerShdw>
                </a:effectLst>
              </a:rPr>
              <a:t>strán</a:t>
            </a:r>
            <a:r>
              <a:rPr lang="cs-CZ" sz="1600" dirty="0" smtClean="0">
                <a:effectLst>
                  <a:outerShdw blurRad="38100" dist="38100" dir="2700000" algn="tl">
                    <a:srgbClr val="000000">
                      <a:alpha val="43137"/>
                    </a:srgbClr>
                  </a:outerShdw>
                </a:effectLst>
              </a:rPr>
              <a:t>“ (tj. pán světa)</a:t>
            </a:r>
            <a:endParaRPr lang="sk-SK" sz="1600" dirty="0">
              <a:effectLst>
                <a:outerShdw blurRad="38100" dist="38100" dir="2700000" algn="tl">
                  <a:srgbClr val="000000">
                    <a:alpha val="43137"/>
                  </a:srgbClr>
                </a:outerShdw>
              </a:effectLst>
            </a:endParaRPr>
          </a:p>
          <a:p>
            <a:r>
              <a:rPr lang="sk-SK" sz="1600" b="1" dirty="0">
                <a:effectLst>
                  <a:outerShdw blurRad="38100" dist="38100" dir="2700000" algn="tl">
                    <a:srgbClr val="000000">
                      <a:alpha val="43137"/>
                    </a:srgbClr>
                  </a:outerShdw>
                </a:effectLst>
              </a:rPr>
              <a:t>3.) 530 - expanzia na Východ – boje proti kočovným etnikám – MASSAGÉTI (TOMYRIS) – </a:t>
            </a:r>
            <a:r>
              <a:rPr lang="sk-SK" sz="1600" b="1" dirty="0" err="1" smtClean="0">
                <a:effectLst>
                  <a:outerShdw blurRad="38100" dist="38100" dir="2700000" algn="tl">
                    <a:srgbClr val="000000">
                      <a:alpha val="43137"/>
                    </a:srgbClr>
                  </a:outerShdw>
                </a:effectLst>
              </a:rPr>
              <a:t>Kýrová</a:t>
            </a:r>
            <a:r>
              <a:rPr lang="sk-SK" sz="1600" b="1" dirty="0" smtClean="0">
                <a:effectLst>
                  <a:outerShdw blurRad="38100" dist="38100" dir="2700000" algn="tl">
                    <a:srgbClr val="000000">
                      <a:alpha val="43137"/>
                    </a:srgbClr>
                  </a:outerShdw>
                </a:effectLst>
              </a:rPr>
              <a:t> </a:t>
            </a:r>
            <a:r>
              <a:rPr lang="sk-SK" sz="1600" b="1" dirty="0">
                <a:effectLst>
                  <a:outerShdw blurRad="38100" dist="38100" dir="2700000" algn="tl">
                    <a:srgbClr val="000000">
                      <a:alpha val="43137"/>
                    </a:srgbClr>
                  </a:outerShdw>
                </a:effectLst>
              </a:rPr>
              <a:t>smrť (530).</a:t>
            </a:r>
          </a:p>
          <a:p>
            <a:r>
              <a:rPr lang="sk-SK" sz="1600" i="1" dirty="0">
                <a:latin typeface="Cataneo BT" pitchFamily="66" charset="0"/>
              </a:rPr>
              <a:t>„Keď </a:t>
            </a:r>
            <a:r>
              <a:rPr lang="sk-SK" sz="1600" i="1" dirty="0" err="1">
                <a:latin typeface="Cataneo BT" pitchFamily="66" charset="0"/>
              </a:rPr>
              <a:t>Kýros</a:t>
            </a:r>
            <a:r>
              <a:rPr lang="sk-SK" sz="1600" i="1" dirty="0">
                <a:latin typeface="Cataneo BT" pitchFamily="66" charset="0"/>
              </a:rPr>
              <a:t> neposlúchol </a:t>
            </a:r>
            <a:r>
              <a:rPr lang="sk-SK" sz="1600" i="1" dirty="0" err="1">
                <a:latin typeface="Cataneo BT" pitchFamily="66" charset="0"/>
              </a:rPr>
              <a:t>Tomyridine</a:t>
            </a:r>
            <a:r>
              <a:rPr lang="sk-SK" sz="1600" i="1" dirty="0">
                <a:latin typeface="Cataneo BT" pitchFamily="66" charset="0"/>
              </a:rPr>
              <a:t> výzvy, tá zhromaždila všetko svoje vojsko a vybojovala sním bitku, ktorá bola najväčšou, aká sa dovtedy medzi barbarmi odohrala. </a:t>
            </a:r>
            <a:r>
              <a:rPr lang="sk-SK" sz="1600" i="1" dirty="0" err="1">
                <a:latin typeface="Cataneo BT" pitchFamily="66" charset="0"/>
              </a:rPr>
              <a:t>Massageti</a:t>
            </a:r>
            <a:r>
              <a:rPr lang="sk-SK" sz="1600" i="1" dirty="0">
                <a:latin typeface="Cataneo BT" pitchFamily="66" charset="0"/>
              </a:rPr>
              <a:t> nakoniec zvíťazili a väčšina perzského vojska tam zahynula. Padol i sám </a:t>
            </a:r>
            <a:r>
              <a:rPr lang="sk-SK" sz="1600" i="1" dirty="0" err="1">
                <a:latin typeface="Cataneo BT" pitchFamily="66" charset="0"/>
              </a:rPr>
              <a:t>Kýros</a:t>
            </a:r>
            <a:r>
              <a:rPr lang="sk-SK" sz="1600" i="1" dirty="0" smtClean="0">
                <a:latin typeface="Cataneo BT" pitchFamily="66" charset="0"/>
              </a:rPr>
              <a:t>.“</a:t>
            </a:r>
          </a:p>
          <a:p>
            <a:endParaRPr lang="sk-SK" sz="1600" i="1" dirty="0">
              <a:latin typeface="Cataneo BT" pitchFamily="66" charset="0"/>
            </a:endParaRPr>
          </a:p>
          <a:p>
            <a:endParaRPr lang="sk-SK" sz="2100" dirty="0"/>
          </a:p>
        </p:txBody>
      </p:sp>
    </p:spTree>
    <p:extLst>
      <p:ext uri="{BB962C8B-B14F-4D97-AF65-F5344CB8AC3E}">
        <p14:creationId xmlns:p14="http://schemas.microsoft.com/office/powerpoint/2010/main" val="173677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sk-SK"/>
          </a:p>
        </p:txBody>
      </p:sp>
      <p:sp>
        <p:nvSpPr>
          <p:cNvPr id="3" name="Nadpis 2"/>
          <p:cNvSpPr>
            <a:spLocks noGrp="1"/>
          </p:cNvSpPr>
          <p:nvPr>
            <p:ph type="title"/>
          </p:nvPr>
        </p:nvSpPr>
        <p:spPr/>
        <p:txBody>
          <a:bodyPr/>
          <a:lstStyle/>
          <a:p>
            <a:endParaRPr lang="sk-SK"/>
          </a:p>
        </p:txBody>
      </p:sp>
      <p:pic>
        <p:nvPicPr>
          <p:cNvPr id="4" name="Picture 2" descr="C:\Users\User\Desktop\persia500tbc.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extLst>
      <p:ext uri="{BB962C8B-B14F-4D97-AF65-F5344CB8AC3E}">
        <p14:creationId xmlns:p14="http://schemas.microsoft.com/office/powerpoint/2010/main" val="33517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3528" y="404664"/>
            <a:ext cx="8820472" cy="6165304"/>
          </a:xfrm>
        </p:spPr>
        <p:txBody>
          <a:bodyPr>
            <a:normAutofit/>
          </a:bodyPr>
          <a:lstStyle/>
          <a:p>
            <a:pPr marL="0" indent="0">
              <a:buNone/>
            </a:pPr>
            <a:endParaRPr lang="sk-SK" sz="1600" dirty="0"/>
          </a:p>
          <a:p>
            <a:r>
              <a:rPr lang="sk-SK" sz="1600" dirty="0" smtClean="0"/>
              <a:t>kmeňová </a:t>
            </a:r>
            <a:r>
              <a:rPr lang="sk-SK" sz="1600" dirty="0"/>
              <a:t>úroveň – elitu tvorí </a:t>
            </a:r>
            <a:r>
              <a:rPr lang="sk-SK" sz="1600" dirty="0" smtClean="0"/>
              <a:t>aristokracia (ťažká jazda) </a:t>
            </a:r>
            <a:r>
              <a:rPr lang="sk-SK" sz="1600" dirty="0"/>
              <a:t>- slúži ako panovníkova osobná </a:t>
            </a:r>
            <a:r>
              <a:rPr lang="sk-SK" sz="1600" dirty="0" smtClean="0"/>
              <a:t>garda.</a:t>
            </a:r>
            <a:endParaRPr lang="sk-SK" sz="1600" dirty="0"/>
          </a:p>
          <a:p>
            <a:r>
              <a:rPr lang="sk-SK" sz="1600" dirty="0"/>
              <a:t>Vojenská služba - povinná pre všetkých dospelých príslušníkov kmeňa (oslobodiť od nej mohol iba samotný panovník).</a:t>
            </a:r>
          </a:p>
          <a:p>
            <a:pPr marL="0" indent="0" algn="ctr">
              <a:buNone/>
            </a:pPr>
            <a:endParaRPr lang="sk-SK" sz="1600" dirty="0"/>
          </a:p>
          <a:p>
            <a:r>
              <a:rPr lang="sk-SK" sz="1600" i="1" dirty="0"/>
              <a:t>„Do 5 rokov sa chlapec nemohol stýkať zo svojim otcom a výchovy sa mu dostávalo výlučne od matky. Následne od 5 do 20 roku života získaval základy vojenskej výchovy.  Postupne sa učil jazde na koni, lukostreľbe a hovoriť pravdu“.  </a:t>
            </a:r>
          </a:p>
          <a:p>
            <a:pPr algn="r"/>
            <a:r>
              <a:rPr lang="sk-SK" sz="1600" i="1" dirty="0"/>
              <a:t>                                         </a:t>
            </a:r>
            <a:r>
              <a:rPr lang="sk-SK" sz="1600" i="1" dirty="0" err="1"/>
              <a:t>Hdt</a:t>
            </a:r>
            <a:r>
              <a:rPr lang="sk-SK" sz="1600" i="1" dirty="0"/>
              <a:t>, I. 136.</a:t>
            </a:r>
          </a:p>
          <a:p>
            <a:r>
              <a:rPr lang="sk-SK" sz="1600" i="1" dirty="0"/>
              <a:t>„Chlapci boli pri výchove rozdelení do skupín po 50. Dozor nad každou skupinou mal jeden z členov nobility, ktorý bol zodpovedný za ich výcvik správnu výchovu. Výcvik trval do ich 24 rokov. Po jeho ukončení sa stávali plnoprávnymi príslušníkmi kmeňa a v prípade potreby boli povinní vykonávať vojenskú službu až do dosiahnutia 50 roku života“.</a:t>
            </a:r>
          </a:p>
          <a:p>
            <a:pPr algn="r"/>
            <a:r>
              <a:rPr lang="sk-SK" sz="1600" i="1" dirty="0" err="1"/>
              <a:t>Strabón</a:t>
            </a:r>
            <a:r>
              <a:rPr lang="sk-SK" sz="1600" i="1" dirty="0"/>
              <a:t>, XV, 3, 18-19</a:t>
            </a:r>
            <a:r>
              <a:rPr lang="sk-SK" sz="1600" i="1" dirty="0" smtClean="0"/>
              <a:t>.</a:t>
            </a:r>
          </a:p>
          <a:p>
            <a:pPr algn="r"/>
            <a:endParaRPr lang="sk-SK" sz="1600" i="1" dirty="0" smtClean="0"/>
          </a:p>
          <a:p>
            <a:r>
              <a:rPr lang="sk-SK" sz="1600" dirty="0"/>
              <a:t>Po ukončení výcviku – rozdelení do skupín po:</a:t>
            </a:r>
          </a:p>
          <a:p>
            <a:r>
              <a:rPr lang="sk-SK" sz="1600" dirty="0"/>
              <a:t>- 10,000 mužov – </a:t>
            </a:r>
            <a:r>
              <a:rPr lang="sk-SK" sz="1600" i="1" dirty="0" err="1"/>
              <a:t>baivarabam</a:t>
            </a:r>
            <a:r>
              <a:rPr lang="sk-SK" sz="1600" i="1" dirty="0"/>
              <a:t> </a:t>
            </a:r>
            <a:r>
              <a:rPr lang="sk-SK" sz="1600" dirty="0"/>
              <a:t>– na čele ktorej stál tzv. </a:t>
            </a:r>
            <a:r>
              <a:rPr lang="sk-SK" sz="1600" i="1" dirty="0" err="1"/>
              <a:t>baivarapatiš</a:t>
            </a:r>
            <a:endParaRPr lang="sk-SK" sz="1600" dirty="0"/>
          </a:p>
          <a:p>
            <a:r>
              <a:rPr lang="sk-SK" sz="1600" dirty="0"/>
              <a:t>- 1,000 mužov - </a:t>
            </a:r>
            <a:r>
              <a:rPr lang="sk-SK" sz="1600" i="1" dirty="0" err="1"/>
              <a:t>hazarabam</a:t>
            </a:r>
            <a:r>
              <a:rPr lang="sk-SK" sz="1600" dirty="0"/>
              <a:t> - </a:t>
            </a:r>
            <a:r>
              <a:rPr lang="sk-SK" sz="1600" i="1" dirty="0" err="1"/>
              <a:t>hazarapiš</a:t>
            </a:r>
            <a:endParaRPr lang="sk-SK" sz="1600" dirty="0"/>
          </a:p>
          <a:p>
            <a:r>
              <a:rPr lang="sk-SK" sz="1600" dirty="0"/>
              <a:t>- 100 mužov – </a:t>
            </a:r>
            <a:r>
              <a:rPr lang="sk-SK" sz="1600" i="1" dirty="0" err="1"/>
              <a:t>satabam</a:t>
            </a:r>
            <a:r>
              <a:rPr lang="sk-SK" sz="1600" dirty="0"/>
              <a:t> -  </a:t>
            </a:r>
            <a:r>
              <a:rPr lang="sk-SK" sz="1600" i="1" dirty="0" err="1"/>
              <a:t>satapatiš</a:t>
            </a:r>
            <a:endParaRPr lang="sk-SK" sz="1600" dirty="0"/>
          </a:p>
          <a:p>
            <a:r>
              <a:rPr lang="sk-SK" sz="1600" dirty="0"/>
              <a:t>- 10 mužov – </a:t>
            </a:r>
            <a:r>
              <a:rPr lang="sk-SK" sz="1600" i="1" dirty="0" err="1"/>
              <a:t>dathabam</a:t>
            </a:r>
            <a:r>
              <a:rPr lang="sk-SK" sz="1600" i="1" dirty="0"/>
              <a:t> – </a:t>
            </a:r>
            <a:r>
              <a:rPr lang="sk-SK" sz="1600" i="1" dirty="0" err="1"/>
              <a:t>dathapatiš</a:t>
            </a:r>
            <a:r>
              <a:rPr lang="sk-SK" sz="1600" i="1" dirty="0"/>
              <a:t>.</a:t>
            </a:r>
          </a:p>
          <a:p>
            <a:endParaRPr lang="sk-SK" sz="1600" i="1" dirty="0"/>
          </a:p>
          <a:p>
            <a:endParaRPr lang="sk-SK" sz="1600" dirty="0"/>
          </a:p>
        </p:txBody>
      </p:sp>
      <p:sp>
        <p:nvSpPr>
          <p:cNvPr id="3" name="Nadpis 2"/>
          <p:cNvSpPr>
            <a:spLocks noGrp="1"/>
          </p:cNvSpPr>
          <p:nvPr>
            <p:ph type="title"/>
          </p:nvPr>
        </p:nvSpPr>
        <p:spPr>
          <a:xfrm>
            <a:off x="457200" y="152400"/>
            <a:ext cx="8229600" cy="468288"/>
          </a:xfrm>
        </p:spPr>
        <p:txBody>
          <a:bodyPr>
            <a:normAutofit/>
          </a:bodyPr>
          <a:lstStyle/>
          <a:p>
            <a:pPr algn="ctr"/>
            <a:r>
              <a:rPr lang="sk-SK" sz="1800" b="1" dirty="0" smtClean="0"/>
              <a:t>Výchova , organizácia </a:t>
            </a:r>
            <a:r>
              <a:rPr lang="sk-SK" sz="1800" b="1" dirty="0"/>
              <a:t>a členenie perzského </a:t>
            </a:r>
            <a:r>
              <a:rPr lang="sk-SK" sz="1800" b="1" dirty="0" smtClean="0"/>
              <a:t>vojska</a:t>
            </a:r>
            <a:endParaRPr lang="sk-SK" sz="1800" dirty="0"/>
          </a:p>
        </p:txBody>
      </p:sp>
    </p:spTree>
    <p:extLst>
      <p:ext uri="{BB962C8B-B14F-4D97-AF65-F5344CB8AC3E}">
        <p14:creationId xmlns:p14="http://schemas.microsoft.com/office/powerpoint/2010/main" val="386477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sk-SK"/>
          </a:p>
        </p:txBody>
      </p:sp>
      <p:sp>
        <p:nvSpPr>
          <p:cNvPr id="3" name="Nadpis 2"/>
          <p:cNvSpPr>
            <a:spLocks noGrp="1"/>
          </p:cNvSpPr>
          <p:nvPr>
            <p:ph type="title"/>
          </p:nvPr>
        </p:nvSpPr>
        <p:spPr>
          <a:xfrm>
            <a:off x="467544" y="620688"/>
            <a:ext cx="8229600" cy="324272"/>
          </a:xfrm>
        </p:spPr>
        <p:txBody>
          <a:bodyPr>
            <a:noAutofit/>
          </a:bodyPr>
          <a:lstStyle/>
          <a:p>
            <a:pPr algn="ctr"/>
            <a:r>
              <a:rPr lang="cs-CZ" sz="1800" dirty="0" err="1" smtClean="0"/>
              <a:t>Elitné</a:t>
            </a:r>
            <a:r>
              <a:rPr lang="cs-CZ" sz="1800" dirty="0" smtClean="0"/>
              <a:t> jednotky – tzv. „</a:t>
            </a:r>
            <a:r>
              <a:rPr lang="cs-CZ" sz="1800" b="1" dirty="0" err="1" smtClean="0"/>
              <a:t>Nesmrteľní</a:t>
            </a:r>
            <a:r>
              <a:rPr lang="cs-CZ" sz="1800" b="1" dirty="0" smtClean="0"/>
              <a:t>“</a:t>
            </a:r>
            <a:r>
              <a:rPr lang="sk-SK" sz="1800" b="1" dirty="0"/>
              <a:t/>
            </a:r>
            <a:br>
              <a:rPr lang="sk-SK" sz="1800" b="1" dirty="0"/>
            </a:br>
            <a:endParaRPr lang="sk-SK" sz="1800" dirty="0"/>
          </a:p>
        </p:txBody>
      </p:sp>
      <p:pic>
        <p:nvPicPr>
          <p:cNvPr id="5" name="Picture 2" descr="D:\Users\404459\Desktop\jWaYW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745"/>
            <a:ext cx="8784976" cy="507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9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260648"/>
            <a:ext cx="3898776" cy="6624736"/>
          </a:xfrm>
        </p:spPr>
        <p:txBody>
          <a:bodyPr>
            <a:normAutofit/>
          </a:bodyPr>
          <a:lstStyle/>
          <a:p>
            <a:r>
              <a:rPr lang="cs-CZ" sz="1600" dirty="0" err="1" smtClean="0"/>
              <a:t>Interpretácia</a:t>
            </a:r>
            <a:r>
              <a:rPr lang="cs-CZ" sz="1600" dirty="0" smtClean="0"/>
              <a:t> původu názvu:</a:t>
            </a:r>
          </a:p>
          <a:p>
            <a:r>
              <a:rPr lang="cs-CZ" sz="1600" dirty="0" smtClean="0"/>
              <a:t>1.) </a:t>
            </a:r>
            <a:r>
              <a:rPr lang="en-US" sz="1600" dirty="0" err="1" smtClean="0"/>
              <a:t>Anûšiya</a:t>
            </a:r>
            <a:r>
              <a:rPr lang="en-US" sz="1600" dirty="0" smtClean="0"/>
              <a:t> (</a:t>
            </a:r>
            <a:r>
              <a:rPr lang="cs-CZ" sz="1600" dirty="0" smtClean="0"/>
              <a:t>„</a:t>
            </a:r>
            <a:r>
              <a:rPr lang="cs-CZ" sz="1600" dirty="0" err="1" smtClean="0"/>
              <a:t>druhovia</a:t>
            </a:r>
            <a:r>
              <a:rPr lang="cs-CZ" sz="1600" dirty="0" smtClean="0"/>
              <a:t>“</a:t>
            </a:r>
            <a:r>
              <a:rPr lang="en-US" sz="1600" dirty="0" smtClean="0"/>
              <a:t>)</a:t>
            </a:r>
            <a:r>
              <a:rPr lang="cs-CZ" sz="1600" dirty="0" smtClean="0"/>
              <a:t>;</a:t>
            </a:r>
            <a:r>
              <a:rPr lang="en-US" sz="1600" dirty="0" smtClean="0"/>
              <a:t> </a:t>
            </a:r>
            <a:r>
              <a:rPr lang="cs-CZ" sz="1600" dirty="0" smtClean="0"/>
              <a:t>2.) </a:t>
            </a:r>
            <a:r>
              <a:rPr lang="en-US" sz="1600" dirty="0" err="1" smtClean="0"/>
              <a:t>Anauša</a:t>
            </a:r>
            <a:r>
              <a:rPr lang="en-US" sz="1600" dirty="0" smtClean="0"/>
              <a:t> (</a:t>
            </a:r>
            <a:r>
              <a:rPr lang="cs-CZ" sz="1600" dirty="0" smtClean="0"/>
              <a:t>„</a:t>
            </a:r>
            <a:r>
              <a:rPr lang="cs-CZ" sz="1600" dirty="0" err="1" smtClean="0"/>
              <a:t>nesmrteľní</a:t>
            </a:r>
            <a:r>
              <a:rPr lang="cs-CZ" sz="1600" dirty="0" smtClean="0"/>
              <a:t>“</a:t>
            </a:r>
            <a:r>
              <a:rPr lang="en-US" sz="1600" dirty="0" smtClean="0"/>
              <a:t>)</a:t>
            </a:r>
            <a:endParaRPr lang="sk-SK" sz="1600" dirty="0" smtClean="0"/>
          </a:p>
          <a:p>
            <a:r>
              <a:rPr lang="sk-SK" sz="1600" dirty="0" smtClean="0"/>
              <a:t>Jadro </a:t>
            </a:r>
            <a:r>
              <a:rPr lang="sk-SK" sz="1600" dirty="0"/>
              <a:t>a elita perzskej armády – </a:t>
            </a:r>
            <a:r>
              <a:rPr lang="sk-SK" sz="1600" dirty="0" err="1"/>
              <a:t>kráľová</a:t>
            </a:r>
            <a:r>
              <a:rPr lang="sk-SK" sz="1600" dirty="0"/>
              <a:t> osobná stráž.</a:t>
            </a:r>
          </a:p>
          <a:p>
            <a:r>
              <a:rPr lang="sk-SK" sz="1600" dirty="0"/>
              <a:t>10,000 mužov rozdelených do 10 skupín po 1,000  - okrem Peržanov aj </a:t>
            </a:r>
            <a:r>
              <a:rPr lang="sk-SK" sz="1600" dirty="0" err="1"/>
              <a:t>Médi</a:t>
            </a:r>
            <a:r>
              <a:rPr lang="sk-SK" sz="1600" dirty="0"/>
              <a:t> a </a:t>
            </a:r>
            <a:r>
              <a:rPr lang="sk-SK" sz="1600" dirty="0" err="1"/>
              <a:t>Elamiti</a:t>
            </a:r>
            <a:r>
              <a:rPr lang="sk-SK" sz="1600" dirty="0" smtClean="0"/>
              <a:t>.</a:t>
            </a:r>
          </a:p>
          <a:p>
            <a:r>
              <a:rPr lang="cs-CZ" sz="1600" dirty="0" err="1" smtClean="0"/>
              <a:t>Pechota</a:t>
            </a:r>
            <a:r>
              <a:rPr lang="cs-CZ" sz="1600" dirty="0" smtClean="0"/>
              <a:t> + </a:t>
            </a:r>
            <a:r>
              <a:rPr lang="cs-CZ" sz="1600" dirty="0" err="1" smtClean="0"/>
              <a:t>elitné</a:t>
            </a:r>
            <a:r>
              <a:rPr lang="cs-CZ" sz="1600" dirty="0" smtClean="0"/>
              <a:t> </a:t>
            </a:r>
            <a:r>
              <a:rPr lang="cs-CZ" sz="1600" dirty="0" err="1" smtClean="0"/>
              <a:t>oddiely</a:t>
            </a:r>
            <a:r>
              <a:rPr lang="cs-CZ" sz="1600" dirty="0" smtClean="0"/>
              <a:t> </a:t>
            </a:r>
            <a:r>
              <a:rPr lang="cs-CZ" sz="1600" dirty="0" err="1" smtClean="0"/>
              <a:t>jazdy</a:t>
            </a:r>
            <a:endParaRPr lang="sk-SK" sz="1600" dirty="0"/>
          </a:p>
          <a:p>
            <a:r>
              <a:rPr lang="sk-SK" sz="1600" i="1" dirty="0"/>
              <a:t>„ ...za posvätným vozom </a:t>
            </a:r>
            <a:r>
              <a:rPr lang="sk-SK" sz="1600" i="1" dirty="0" err="1"/>
              <a:t>Ahuramazdy</a:t>
            </a:r>
            <a:r>
              <a:rPr lang="sk-SK" sz="1600" i="1" dirty="0"/>
              <a:t> sa viezol Veľký Kráľ. Tesne za kráľom šlo desať tisíc vybraných vojakov. Z týchto malo tisíc na spodku kopiji zlaté jablká (tzv. </a:t>
            </a:r>
            <a:r>
              <a:rPr lang="sk-SK" sz="1600" i="1" dirty="0" err="1"/>
              <a:t>arštibara</a:t>
            </a:r>
            <a:r>
              <a:rPr lang="sk-SK" sz="1600" i="1" dirty="0"/>
              <a:t>), ostatných deväť tisíc malo jablká strieborné...“</a:t>
            </a:r>
          </a:p>
          <a:p>
            <a:pPr algn="r"/>
            <a:r>
              <a:rPr lang="sk-SK" sz="1600" dirty="0" err="1">
                <a:latin typeface="Cataneo BT" pitchFamily="66" charset="0"/>
              </a:rPr>
              <a:t>Hdt</a:t>
            </a:r>
            <a:r>
              <a:rPr lang="sk-SK" sz="1600" dirty="0">
                <a:latin typeface="Cataneo BT" pitchFamily="66" charset="0"/>
              </a:rPr>
              <a:t>. VII, 40-41.</a:t>
            </a:r>
          </a:p>
          <a:p>
            <a:r>
              <a:rPr lang="sk-SK" sz="1600" dirty="0" err="1">
                <a:latin typeface="Cataneo BT" pitchFamily="66" charset="0"/>
              </a:rPr>
              <a:t>Arštibara</a:t>
            </a:r>
            <a:r>
              <a:rPr lang="sk-SK" sz="1600" dirty="0">
                <a:latin typeface="Cataneo BT" pitchFamily="66" charset="0"/>
              </a:rPr>
              <a:t> – </a:t>
            </a:r>
            <a:r>
              <a:rPr lang="sk-SK" sz="1600" dirty="0"/>
              <a:t>elitných 1,000 – výlučne Peržania aristokratického pôvodu – pre zvyšných 9,000 nebola etnická príslušnosť a aristokratický pôvod podmienkou.</a:t>
            </a:r>
            <a:r>
              <a:rPr lang="sk-SK" sz="1600" dirty="0">
                <a:latin typeface="Cataneo BT" pitchFamily="66" charset="0"/>
              </a:rPr>
              <a:t> </a:t>
            </a:r>
          </a:p>
          <a:p>
            <a:r>
              <a:rPr lang="sk-SK" sz="1600" dirty="0"/>
              <a:t>Výzbroj – kopija (cca  2m.), bojová sekera (</a:t>
            </a:r>
            <a:r>
              <a:rPr lang="sk-SK" sz="1600" i="1" dirty="0" err="1"/>
              <a:t>sagaris</a:t>
            </a:r>
            <a:r>
              <a:rPr lang="sk-SK" sz="1600" dirty="0"/>
              <a:t>), zložený (reflexný) luk</a:t>
            </a:r>
            <a:r>
              <a:rPr lang="sk-SK" sz="1600" dirty="0" smtClean="0"/>
              <a:t>, krátky meč a štít </a:t>
            </a:r>
            <a:endParaRPr lang="sk-SK" sz="1600" dirty="0"/>
          </a:p>
          <a:p>
            <a:endParaRPr lang="sk-SK" sz="1600" dirty="0"/>
          </a:p>
        </p:txBody>
      </p:sp>
      <p:pic>
        <p:nvPicPr>
          <p:cNvPr id="5" name="Picture 3" descr="D:\Users\404459\Desktop\persian-troop-typ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60648"/>
            <a:ext cx="486003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20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Odliatok">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1821</TotalTime>
  <Words>3067</Words>
  <Application>Microsoft Office PowerPoint</Application>
  <PresentationFormat>Předvádění na obrazovce (4:3)</PresentationFormat>
  <Paragraphs>186</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Papier</vt:lpstr>
      <vt:lpstr>ACHAIMENOVSKÁ PERZIA</vt:lpstr>
      <vt:lpstr>PRAMENE</vt:lpstr>
      <vt:lpstr>Najstaršie dejiny Peržanov</vt:lpstr>
      <vt:lpstr>NÁSTUP KÝRA II. VEĽKÉHO (559) – ZJEDNOTENIE PERŽANOV A POČIATKY BUDOVANIA RÍŠE</vt:lpstr>
      <vt:lpstr>Prezentace aplikace PowerPoint</vt:lpstr>
      <vt:lpstr>Prezentace aplikace PowerPoint</vt:lpstr>
      <vt:lpstr>Výchova , organizácia a členenie perzského vojska</vt:lpstr>
      <vt:lpstr>Elitné jednotky – tzv. „Nesmrteľní“ </vt:lpstr>
      <vt:lpstr>Prezentace aplikace PowerPoint</vt:lpstr>
      <vt:lpstr>Jazdecké oddiely</vt:lpstr>
      <vt:lpstr>Pešie vojsko</vt:lpstr>
      <vt:lpstr>Prezentace aplikace PowerPoint</vt:lpstr>
      <vt:lpstr>Vozatajstvo</vt:lpstr>
      <vt:lpstr>Loďstvo</vt:lpstr>
      <vt:lpstr>FORMA VLÁDY A ORGANIZÁCIA RÍŠE </vt:lpstr>
      <vt:lpstr>Prezentace aplikace PowerPoint</vt:lpstr>
      <vt:lpstr>VLÁDA KÝROVÝCH NÁSTUPCOV – KAMBYSES II. (530-522) a DAREIOS I. (522-486)</vt:lpstr>
      <vt:lpstr>REORGANIZÁCIA SPRÁVY RÍŠE</vt:lpstr>
      <vt:lpstr>INFRAŠTRUKTÚRA </vt:lpstr>
      <vt:lpstr>Prezentace aplikace PowerPoint</vt:lpstr>
      <vt:lpstr>Prezentace aplikace PowerPoint</vt:lpstr>
      <vt:lpstr>Prezentace aplikace PowerPoint</vt:lpstr>
      <vt:lpstr>Prezentace aplikace PowerPoint</vt:lpstr>
      <vt:lpstr>DIFERENCIÁCIA  SPOLOČNOSTI</vt:lpstr>
      <vt:lpstr>NÁBOŽENSTVO</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ACHAIMENOVSKÁ PERZIA</dc:title>
  <dc:creator>User</dc:creator>
  <cp:lastModifiedBy>Lukáš Kubala</cp:lastModifiedBy>
  <cp:revision>164</cp:revision>
  <dcterms:created xsi:type="dcterms:W3CDTF">2013-12-04T16:53:50Z</dcterms:created>
  <dcterms:modified xsi:type="dcterms:W3CDTF">2014-10-01T12:29:36Z</dcterms:modified>
</cp:coreProperties>
</file>