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351B9-25A0-46F4-9AD2-4EBB7A37B458}" type="datetimeFigureOut">
              <a:rPr lang="sk-SK" smtClean="0"/>
              <a:pPr/>
              <a:t>22. 10. 2014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B686F0-2CB6-4A2A-9E88-57512E44D609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648" cy="1828800"/>
          </a:xfrm>
        </p:spPr>
        <p:txBody>
          <a:bodyPr anchor="ctr">
            <a:normAutofit/>
          </a:bodyPr>
          <a:lstStyle/>
          <a:p>
            <a:pPr algn="ctr"/>
            <a:r>
              <a:rPr lang="sk-SK" sz="4000" dirty="0" smtClean="0"/>
              <a:t>Grécke loďstvo a jeho vývoj v archaickom </a:t>
            </a:r>
            <a:r>
              <a:rPr lang="sk-SK" sz="4000" dirty="0" smtClean="0"/>
              <a:t>a na počiatku klasického obdobia</a:t>
            </a:r>
            <a:endParaRPr lang="sk-SK" sz="4000" dirty="0"/>
          </a:p>
        </p:txBody>
      </p:sp>
      <p:pic>
        <p:nvPicPr>
          <p:cNvPr id="1026" name="Picture 2" descr="C:\Users\User\Desktop\Trireme-4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704028" cy="4453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 err="1" smtClean="0"/>
              <a:t>Starosť</a:t>
            </a:r>
            <a:r>
              <a:rPr lang="cs-CZ" sz="1800" b="1" dirty="0" smtClean="0"/>
              <a:t> o loď a jej </a:t>
            </a:r>
            <a:r>
              <a:rPr lang="cs-CZ" sz="1800" b="1" dirty="0" err="1" smtClean="0"/>
              <a:t>vybanie</a:t>
            </a:r>
            <a:r>
              <a:rPr lang="cs-CZ" sz="1800" b="1" dirty="0" smtClean="0"/>
              <a:t> </a:t>
            </a:r>
          </a:p>
          <a:p>
            <a:pPr algn="ctr"/>
            <a:endParaRPr lang="cs-CZ" sz="1800" dirty="0" smtClean="0"/>
          </a:p>
          <a:p>
            <a:r>
              <a:rPr lang="cs-CZ" sz="1800" dirty="0" err="1" smtClean="0"/>
              <a:t>súčasť</a:t>
            </a:r>
            <a:r>
              <a:rPr lang="cs-CZ" sz="1800" dirty="0" smtClean="0"/>
              <a:t> tzv. </a:t>
            </a:r>
            <a:r>
              <a:rPr lang="cs-CZ" sz="1800" b="1" dirty="0" smtClean="0"/>
              <a:t>liturgie</a:t>
            </a:r>
            <a:r>
              <a:rPr lang="cs-CZ" sz="1800" dirty="0" smtClean="0"/>
              <a:t> (</a:t>
            </a:r>
            <a:r>
              <a:rPr lang="cs-CZ" sz="1800" i="1" dirty="0" err="1" smtClean="0"/>
              <a:t>leitourgia</a:t>
            </a:r>
            <a:r>
              <a:rPr lang="cs-CZ" sz="1800" i="1" dirty="0" smtClean="0"/>
              <a:t>) – </a:t>
            </a:r>
            <a:r>
              <a:rPr lang="cs-CZ" sz="1800" dirty="0" smtClean="0"/>
              <a:t>„čestná</a:t>
            </a:r>
            <a:r>
              <a:rPr lang="cs-CZ" sz="1800" i="1" dirty="0" smtClean="0"/>
              <a:t>“ </a:t>
            </a:r>
            <a:r>
              <a:rPr lang="cs-CZ" sz="1800" dirty="0" smtClean="0"/>
              <a:t>služba v </a:t>
            </a:r>
            <a:r>
              <a:rPr lang="cs-CZ" sz="1800" dirty="0" err="1" smtClean="0"/>
              <a:t>záujme</a:t>
            </a:r>
            <a:r>
              <a:rPr lang="cs-CZ" sz="1800" dirty="0" smtClean="0"/>
              <a:t> (</a:t>
            </a:r>
            <a:r>
              <a:rPr lang="cs-CZ" sz="1800" dirty="0" err="1" smtClean="0"/>
              <a:t>prospechu</a:t>
            </a:r>
            <a:r>
              <a:rPr lang="cs-CZ" sz="1800" dirty="0" smtClean="0"/>
              <a:t>) </a:t>
            </a:r>
            <a:r>
              <a:rPr lang="cs-CZ" sz="1800" dirty="0" err="1" smtClean="0"/>
              <a:t>celej</a:t>
            </a:r>
            <a:r>
              <a:rPr lang="cs-CZ" sz="1800" dirty="0" smtClean="0"/>
              <a:t> obce – vnímaná </a:t>
            </a:r>
            <a:r>
              <a:rPr lang="cs-CZ" sz="1800" dirty="0" err="1" smtClean="0"/>
              <a:t>skor</a:t>
            </a:r>
            <a:r>
              <a:rPr lang="cs-CZ" sz="1800" dirty="0" smtClean="0"/>
              <a:t> </a:t>
            </a:r>
            <a:r>
              <a:rPr lang="cs-CZ" sz="1800" dirty="0" err="1" smtClean="0"/>
              <a:t>ako</a:t>
            </a:r>
            <a:r>
              <a:rPr lang="cs-CZ" sz="1800" dirty="0" smtClean="0"/>
              <a:t> </a:t>
            </a:r>
            <a:r>
              <a:rPr lang="cs-CZ" sz="1800" dirty="0" err="1" smtClean="0"/>
              <a:t>bremeno</a:t>
            </a:r>
            <a:r>
              <a:rPr lang="cs-CZ" sz="1800" dirty="0" smtClean="0"/>
              <a:t>, než čestná služba. </a:t>
            </a:r>
          </a:p>
          <a:p>
            <a:r>
              <a:rPr lang="cs-CZ" sz="1800" dirty="0" err="1" smtClean="0"/>
              <a:t>Velenie</a:t>
            </a:r>
            <a:r>
              <a:rPr lang="cs-CZ" sz="1800" dirty="0" smtClean="0"/>
              <a:t> </a:t>
            </a:r>
            <a:r>
              <a:rPr lang="cs-CZ" sz="1800" dirty="0" err="1" smtClean="0"/>
              <a:t>mal</a:t>
            </a:r>
            <a:r>
              <a:rPr lang="cs-CZ" sz="1800" dirty="0" smtClean="0"/>
              <a:t> v rukách tzv. </a:t>
            </a:r>
            <a:r>
              <a:rPr lang="cs-CZ" sz="1800" i="1" dirty="0" err="1" smtClean="0"/>
              <a:t>trierarchos</a:t>
            </a:r>
            <a:r>
              <a:rPr lang="cs-CZ" sz="1800" i="1" dirty="0" smtClean="0"/>
              <a:t> </a:t>
            </a:r>
            <a:r>
              <a:rPr lang="cs-CZ" sz="1800" dirty="0" smtClean="0"/>
              <a:t>– kapitán, </a:t>
            </a:r>
            <a:r>
              <a:rPr lang="cs-CZ" sz="1800" dirty="0" err="1" smtClean="0"/>
              <a:t>ktorý</a:t>
            </a:r>
            <a:r>
              <a:rPr lang="cs-CZ" sz="1800" dirty="0" smtClean="0"/>
              <a:t> bol </a:t>
            </a:r>
            <a:r>
              <a:rPr lang="cs-CZ" sz="1800" dirty="0" err="1" smtClean="0"/>
              <a:t>štátom</a:t>
            </a:r>
            <a:r>
              <a:rPr lang="cs-CZ" sz="1800" dirty="0" smtClean="0"/>
              <a:t> </a:t>
            </a:r>
            <a:r>
              <a:rPr lang="cs-CZ" sz="1800" dirty="0" err="1" smtClean="0"/>
              <a:t>poverený</a:t>
            </a:r>
            <a:r>
              <a:rPr lang="cs-CZ" sz="1800" dirty="0" smtClean="0"/>
              <a:t> </a:t>
            </a:r>
            <a:r>
              <a:rPr lang="cs-CZ" sz="1800" dirty="0" err="1" smtClean="0"/>
              <a:t>vykonať</a:t>
            </a:r>
            <a:r>
              <a:rPr lang="cs-CZ" sz="1800" dirty="0" smtClean="0"/>
              <a:t> </a:t>
            </a:r>
            <a:r>
              <a:rPr lang="cs-CZ" sz="1800" dirty="0" err="1" smtClean="0"/>
              <a:t>túto</a:t>
            </a:r>
            <a:r>
              <a:rPr lang="cs-CZ" sz="1800" dirty="0" smtClean="0"/>
              <a:t> službu</a:t>
            </a:r>
            <a:r>
              <a:rPr lang="cs-CZ" sz="1800" dirty="0"/>
              <a:t> </a:t>
            </a:r>
            <a:r>
              <a:rPr lang="cs-CZ" sz="1800" dirty="0" smtClean="0"/>
              <a:t>a na </a:t>
            </a:r>
            <a:r>
              <a:rPr lang="cs-CZ" sz="1800" dirty="0" err="1" smtClean="0"/>
              <a:t>vlastné</a:t>
            </a:r>
            <a:r>
              <a:rPr lang="cs-CZ" sz="1800" dirty="0" smtClean="0"/>
              <a:t> náklady po dobu </a:t>
            </a:r>
            <a:r>
              <a:rPr lang="cs-CZ" sz="1800" dirty="0" err="1" smtClean="0"/>
              <a:t>jedného</a:t>
            </a:r>
            <a:r>
              <a:rPr lang="cs-CZ" sz="1800" dirty="0" smtClean="0"/>
              <a:t> roka </a:t>
            </a:r>
            <a:r>
              <a:rPr lang="cs-CZ" sz="1800" dirty="0" err="1" smtClean="0"/>
              <a:t>hradiť</a:t>
            </a:r>
            <a:r>
              <a:rPr lang="cs-CZ" sz="1800" dirty="0" smtClean="0"/>
              <a:t> </a:t>
            </a:r>
            <a:r>
              <a:rPr lang="cs-CZ" sz="1800" dirty="0" err="1" smtClean="0"/>
              <a:t>všetky</a:t>
            </a:r>
            <a:r>
              <a:rPr lang="cs-CZ" sz="1800" dirty="0" smtClean="0"/>
              <a:t> </a:t>
            </a:r>
            <a:r>
              <a:rPr lang="cs-CZ" sz="1800" dirty="0" err="1" smtClean="0"/>
              <a:t>výdavky</a:t>
            </a:r>
            <a:r>
              <a:rPr lang="cs-CZ" sz="1800" dirty="0" smtClean="0"/>
              <a:t> spojené s </a:t>
            </a:r>
            <a:r>
              <a:rPr lang="cs-CZ" sz="1800" dirty="0" err="1" smtClean="0"/>
              <a:t>chodom</a:t>
            </a:r>
            <a:r>
              <a:rPr lang="cs-CZ" sz="1800" dirty="0" smtClean="0"/>
              <a:t> a údržbou </a:t>
            </a:r>
            <a:r>
              <a:rPr lang="cs-CZ" sz="1800" dirty="0" err="1" smtClean="0"/>
              <a:t>lode</a:t>
            </a:r>
            <a:r>
              <a:rPr lang="cs-CZ" sz="1800" dirty="0" smtClean="0"/>
              <a:t> (cca 5 000 </a:t>
            </a:r>
            <a:r>
              <a:rPr lang="cs-CZ" sz="1800" dirty="0" err="1" smtClean="0"/>
              <a:t>drachiem</a:t>
            </a:r>
            <a:r>
              <a:rPr lang="cs-CZ" sz="1800" dirty="0" smtClean="0"/>
              <a:t>) – tzv. </a:t>
            </a:r>
            <a:r>
              <a:rPr lang="cs-CZ" sz="1800" b="1" dirty="0" err="1" smtClean="0"/>
              <a:t>trierarchia</a:t>
            </a:r>
            <a:r>
              <a:rPr lang="cs-CZ" sz="1800" dirty="0" smtClean="0"/>
              <a:t>.</a:t>
            </a:r>
            <a:endParaRPr lang="cs-CZ" sz="1800" dirty="0"/>
          </a:p>
          <a:p>
            <a:r>
              <a:rPr lang="cs-CZ" sz="1800" dirty="0" smtClean="0"/>
              <a:t>V </a:t>
            </a:r>
            <a:r>
              <a:rPr lang="cs-CZ" sz="1800" dirty="0" err="1" smtClean="0"/>
              <a:t>Athénach</a:t>
            </a:r>
            <a:r>
              <a:rPr lang="cs-CZ" sz="1800" dirty="0" smtClean="0"/>
              <a:t> </a:t>
            </a:r>
            <a:r>
              <a:rPr lang="cs-CZ" sz="1800" dirty="0" err="1" smtClean="0"/>
              <a:t>ju</a:t>
            </a:r>
            <a:r>
              <a:rPr lang="cs-CZ" sz="1800" dirty="0" smtClean="0"/>
              <a:t> bolo schopných </a:t>
            </a:r>
            <a:r>
              <a:rPr lang="cs-CZ" sz="1800" dirty="0" err="1" smtClean="0"/>
              <a:t>vykonať</a:t>
            </a:r>
            <a:r>
              <a:rPr lang="cs-CZ" sz="1800" dirty="0" smtClean="0"/>
              <a:t>  </a:t>
            </a:r>
            <a:r>
              <a:rPr lang="cs-CZ" sz="1800" i="1" dirty="0" smtClean="0"/>
              <a:t>c </a:t>
            </a:r>
            <a:r>
              <a:rPr lang="cs-CZ" sz="1800" dirty="0" smtClean="0"/>
              <a:t>2-3% </a:t>
            </a:r>
            <a:r>
              <a:rPr lang="cs-CZ" sz="1800" dirty="0" err="1" smtClean="0"/>
              <a:t>najbohatších</a:t>
            </a:r>
            <a:r>
              <a:rPr lang="cs-CZ" sz="1800" dirty="0" smtClean="0"/>
              <a:t> z </a:t>
            </a:r>
            <a:r>
              <a:rPr lang="cs-CZ" sz="1800" dirty="0" err="1" smtClean="0"/>
              <a:t>občanov</a:t>
            </a:r>
            <a:r>
              <a:rPr lang="cs-CZ" sz="1800" dirty="0" smtClean="0"/>
              <a:t> (cca 800) – aj </a:t>
            </a:r>
            <a:r>
              <a:rPr lang="cs-CZ" sz="1800" dirty="0" err="1" smtClean="0"/>
              <a:t>tí</a:t>
            </a:r>
            <a:r>
              <a:rPr lang="cs-CZ" sz="1800" dirty="0" smtClean="0"/>
              <a:t> si však často museli </a:t>
            </a:r>
            <a:r>
              <a:rPr lang="cs-CZ" sz="1800" dirty="0" err="1" smtClean="0"/>
              <a:t>potrebné</a:t>
            </a:r>
            <a:r>
              <a:rPr lang="cs-CZ" sz="1800" dirty="0" smtClean="0"/>
              <a:t> </a:t>
            </a:r>
            <a:r>
              <a:rPr lang="cs-CZ" sz="1800" dirty="0" err="1" smtClean="0"/>
              <a:t>finančné</a:t>
            </a:r>
            <a:r>
              <a:rPr lang="cs-CZ" sz="1800" dirty="0" smtClean="0"/>
              <a:t> </a:t>
            </a:r>
            <a:r>
              <a:rPr lang="cs-CZ" sz="1800" dirty="0" err="1" smtClean="0"/>
              <a:t>prostriedky</a:t>
            </a:r>
            <a:r>
              <a:rPr lang="cs-CZ" sz="1800" dirty="0" smtClean="0"/>
              <a:t> </a:t>
            </a:r>
            <a:r>
              <a:rPr lang="cs-CZ" sz="1800" dirty="0" err="1" smtClean="0"/>
              <a:t>požičať</a:t>
            </a:r>
            <a:r>
              <a:rPr lang="cs-CZ" sz="1800" dirty="0" smtClean="0"/>
              <a:t>, resp. </a:t>
            </a:r>
            <a:r>
              <a:rPr lang="cs-CZ" sz="1800" dirty="0" err="1" smtClean="0"/>
              <a:t>dať</a:t>
            </a:r>
            <a:r>
              <a:rPr lang="cs-CZ" sz="1800" dirty="0" smtClean="0"/>
              <a:t> do zálohy </a:t>
            </a:r>
            <a:r>
              <a:rPr lang="cs-CZ" sz="1800" dirty="0" err="1" smtClean="0"/>
              <a:t>časť</a:t>
            </a:r>
            <a:r>
              <a:rPr lang="cs-CZ" sz="1800" dirty="0" smtClean="0"/>
              <a:t> </a:t>
            </a:r>
            <a:r>
              <a:rPr lang="cs-CZ" sz="1800" dirty="0" err="1" smtClean="0"/>
              <a:t>svojho</a:t>
            </a:r>
            <a:r>
              <a:rPr lang="cs-CZ" sz="1800" dirty="0" smtClean="0"/>
              <a:t> majetku aby </a:t>
            </a:r>
            <a:r>
              <a:rPr lang="cs-CZ" sz="1800" dirty="0" err="1" smtClean="0"/>
              <a:t>ju</a:t>
            </a:r>
            <a:r>
              <a:rPr lang="cs-CZ" sz="1800" dirty="0" smtClean="0"/>
              <a:t> </a:t>
            </a:r>
            <a:r>
              <a:rPr lang="cs-CZ" sz="1800" dirty="0" err="1" smtClean="0"/>
              <a:t>boli</a:t>
            </a:r>
            <a:r>
              <a:rPr lang="cs-CZ" sz="1800" dirty="0" smtClean="0"/>
              <a:t> schopní </a:t>
            </a:r>
            <a:r>
              <a:rPr lang="cs-CZ" sz="1800" dirty="0" err="1" smtClean="0"/>
              <a:t>vykonať</a:t>
            </a:r>
            <a:endParaRPr lang="cs-CZ" sz="1800" dirty="0"/>
          </a:p>
          <a:p>
            <a:r>
              <a:rPr lang="cs-CZ" sz="1800" dirty="0" smtClean="0"/>
              <a:t>V </a:t>
            </a:r>
            <a:r>
              <a:rPr lang="cs-CZ" sz="1800" dirty="0" err="1" smtClean="0"/>
              <a:t>snahe</a:t>
            </a:r>
            <a:r>
              <a:rPr lang="cs-CZ" sz="1800" dirty="0" smtClean="0"/>
              <a:t> o </a:t>
            </a:r>
            <a:r>
              <a:rPr lang="cs-CZ" sz="1800" dirty="0" err="1" smtClean="0"/>
              <a:t>odľahčenie</a:t>
            </a:r>
            <a:r>
              <a:rPr lang="cs-CZ" sz="1800" dirty="0"/>
              <a:t> </a:t>
            </a:r>
            <a:r>
              <a:rPr lang="cs-CZ" sz="1800" dirty="0" smtClean="0"/>
              <a:t>z </a:t>
            </a:r>
            <a:r>
              <a:rPr lang="cs-CZ" sz="1800" dirty="0" err="1" smtClean="0"/>
              <a:t>finančných</a:t>
            </a:r>
            <a:r>
              <a:rPr lang="cs-CZ" sz="1800" dirty="0" smtClean="0"/>
              <a:t> </a:t>
            </a:r>
            <a:r>
              <a:rPr lang="cs-CZ" sz="1800" dirty="0" err="1" smtClean="0"/>
              <a:t>nárokov</a:t>
            </a:r>
            <a:r>
              <a:rPr lang="cs-CZ" sz="1800" dirty="0" smtClean="0"/>
              <a:t>, </a:t>
            </a:r>
            <a:r>
              <a:rPr lang="cs-CZ" sz="1800" dirty="0" err="1" smtClean="0"/>
              <a:t>sa</a:t>
            </a:r>
            <a:r>
              <a:rPr lang="cs-CZ" sz="1800" dirty="0" smtClean="0"/>
              <a:t> na jej </a:t>
            </a:r>
            <a:r>
              <a:rPr lang="cs-CZ" sz="1800" dirty="0" err="1" smtClean="0"/>
              <a:t>plnení</a:t>
            </a:r>
            <a:r>
              <a:rPr lang="cs-CZ" sz="1800" dirty="0" smtClean="0"/>
              <a:t> mohlo </a:t>
            </a:r>
            <a:r>
              <a:rPr lang="cs-CZ" sz="1800" dirty="0" err="1" smtClean="0"/>
              <a:t>podieľať</a:t>
            </a:r>
            <a:r>
              <a:rPr lang="cs-CZ" sz="1800" dirty="0" smtClean="0"/>
              <a:t> </a:t>
            </a:r>
            <a:r>
              <a:rPr lang="cs-CZ" sz="1800" dirty="0" err="1" smtClean="0"/>
              <a:t>viacero</a:t>
            </a:r>
            <a:r>
              <a:rPr lang="cs-CZ" sz="1800" dirty="0" smtClean="0"/>
              <a:t> </a:t>
            </a:r>
            <a:r>
              <a:rPr lang="cs-CZ" sz="1800" dirty="0" err="1" smtClean="0"/>
              <a:t>občanov</a:t>
            </a:r>
            <a:r>
              <a:rPr lang="cs-CZ" sz="1800" dirty="0" smtClean="0"/>
              <a:t> (</a:t>
            </a:r>
            <a:r>
              <a:rPr lang="cs-CZ" sz="1800" dirty="0" err="1" smtClean="0"/>
              <a:t>najčastejšie</a:t>
            </a:r>
            <a:r>
              <a:rPr lang="cs-CZ" sz="1800" dirty="0" smtClean="0"/>
              <a:t> 2-3) </a:t>
            </a:r>
            <a:r>
              <a:rPr lang="cs-CZ" sz="1800" dirty="0" err="1" smtClean="0"/>
              <a:t>súčasne</a:t>
            </a:r>
            <a:r>
              <a:rPr lang="cs-CZ" sz="1800" dirty="0" smtClean="0"/>
              <a:t> a to:</a:t>
            </a:r>
          </a:p>
          <a:p>
            <a:r>
              <a:rPr lang="cs-CZ" sz="1800" dirty="0" smtClean="0"/>
              <a:t>1.)každý z nich </a:t>
            </a:r>
            <a:r>
              <a:rPr lang="cs-CZ" sz="1800" dirty="0" err="1" smtClean="0"/>
              <a:t>iba</a:t>
            </a:r>
            <a:r>
              <a:rPr lang="cs-CZ" sz="1800" dirty="0" smtClean="0"/>
              <a:t> určité časové </a:t>
            </a:r>
            <a:r>
              <a:rPr lang="cs-CZ" sz="1800" dirty="0" err="1" smtClean="0"/>
              <a:t>obdobie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2.)každý určitým </a:t>
            </a:r>
            <a:r>
              <a:rPr lang="cs-CZ" sz="1800" dirty="0" err="1" smtClean="0"/>
              <a:t>podielom</a:t>
            </a:r>
            <a:r>
              <a:rPr lang="cs-CZ" sz="1800" dirty="0" smtClean="0"/>
              <a:t> </a:t>
            </a:r>
            <a:r>
              <a:rPr lang="cs-CZ" sz="1800" dirty="0" err="1" smtClean="0"/>
              <a:t>podľa</a:t>
            </a:r>
            <a:r>
              <a:rPr lang="cs-CZ" sz="1800" dirty="0" smtClean="0"/>
              <a:t> </a:t>
            </a:r>
            <a:r>
              <a:rPr lang="cs-CZ" sz="1800" dirty="0" err="1" smtClean="0"/>
              <a:t>svojich</a:t>
            </a:r>
            <a:r>
              <a:rPr lang="cs-CZ" sz="1800" dirty="0" smtClean="0"/>
              <a:t> </a:t>
            </a:r>
            <a:r>
              <a:rPr lang="cs-CZ" sz="1800" dirty="0" err="1" smtClean="0"/>
              <a:t>finančných</a:t>
            </a:r>
            <a:r>
              <a:rPr lang="cs-CZ" sz="1800" dirty="0" smtClean="0"/>
              <a:t> možností – </a:t>
            </a:r>
            <a:r>
              <a:rPr lang="cs-CZ" sz="1800" dirty="0" err="1" smtClean="0"/>
              <a:t>odstupňovanie</a:t>
            </a:r>
            <a:r>
              <a:rPr lang="cs-CZ" sz="1800" dirty="0" smtClean="0"/>
              <a:t> </a:t>
            </a:r>
            <a:r>
              <a:rPr lang="cs-CZ" sz="1800" dirty="0" err="1" smtClean="0"/>
              <a:t>právomocí</a:t>
            </a:r>
            <a:r>
              <a:rPr lang="cs-CZ" sz="1800" dirty="0" smtClean="0"/>
              <a:t>.</a:t>
            </a:r>
          </a:p>
          <a:p>
            <a:r>
              <a:rPr lang="cs-CZ" sz="1800" dirty="0" err="1" smtClean="0"/>
              <a:t>Trierarchov</a:t>
            </a:r>
            <a:r>
              <a:rPr lang="cs-CZ" sz="1800" dirty="0" smtClean="0"/>
              <a:t> </a:t>
            </a:r>
            <a:r>
              <a:rPr lang="cs-CZ" sz="1800" dirty="0" err="1" smtClean="0"/>
              <a:t>vyberali</a:t>
            </a:r>
            <a:r>
              <a:rPr lang="cs-CZ" sz="1800" dirty="0" smtClean="0"/>
              <a:t> a </a:t>
            </a:r>
            <a:r>
              <a:rPr lang="cs-CZ" sz="1800" dirty="0" err="1" smtClean="0"/>
              <a:t>menovali</a:t>
            </a:r>
            <a:r>
              <a:rPr lang="cs-CZ" sz="1800" dirty="0" smtClean="0"/>
              <a:t> do </a:t>
            </a:r>
            <a:r>
              <a:rPr lang="cs-CZ" sz="1800" dirty="0" err="1" smtClean="0"/>
              <a:t>funkcii</a:t>
            </a:r>
            <a:r>
              <a:rPr lang="cs-CZ" sz="1800" dirty="0" smtClean="0"/>
              <a:t> </a:t>
            </a:r>
            <a:r>
              <a:rPr lang="cs-CZ" sz="1800" dirty="0" err="1" smtClean="0"/>
              <a:t>stratégovia</a:t>
            </a:r>
            <a:r>
              <a:rPr lang="cs-CZ" sz="1800" dirty="0" smtClean="0"/>
              <a:t> </a:t>
            </a:r>
            <a:r>
              <a:rPr lang="cs-CZ" sz="1800" dirty="0" err="1" smtClean="0"/>
              <a:t>spomedzi</a:t>
            </a:r>
            <a:r>
              <a:rPr lang="cs-CZ" sz="1800" dirty="0" smtClean="0"/>
              <a:t> 400 </a:t>
            </a:r>
            <a:r>
              <a:rPr lang="cs-CZ" sz="1800" dirty="0" err="1" smtClean="0"/>
              <a:t>najbohatších</a:t>
            </a:r>
            <a:r>
              <a:rPr lang="cs-CZ" sz="1800" dirty="0" smtClean="0"/>
              <a:t> </a:t>
            </a:r>
            <a:r>
              <a:rPr lang="cs-CZ" sz="1800" dirty="0" err="1" smtClean="0"/>
              <a:t>občanov</a:t>
            </a:r>
            <a:r>
              <a:rPr lang="cs-CZ" sz="1800" dirty="0"/>
              <a:t> </a:t>
            </a:r>
            <a:r>
              <a:rPr lang="cs-CZ" sz="1800" dirty="0" smtClean="0"/>
              <a:t>- </a:t>
            </a:r>
            <a:r>
              <a:rPr lang="cs-CZ" sz="1800" dirty="0" err="1" smtClean="0"/>
              <a:t>možnosť</a:t>
            </a:r>
            <a:r>
              <a:rPr lang="cs-CZ" sz="1800" dirty="0" smtClean="0"/>
              <a:t> </a:t>
            </a:r>
            <a:r>
              <a:rPr lang="cs-CZ" sz="1800" dirty="0" err="1" smtClean="0"/>
              <a:t>vyhnúť</a:t>
            </a:r>
            <a:r>
              <a:rPr lang="cs-CZ" sz="1800" dirty="0" smtClean="0"/>
              <a:t> </a:t>
            </a:r>
            <a:r>
              <a:rPr lang="cs-CZ" sz="1800" dirty="0" err="1" smtClean="0"/>
              <a:t>sa</a:t>
            </a:r>
            <a:r>
              <a:rPr lang="cs-CZ" sz="1800" dirty="0" smtClean="0"/>
              <a:t> </a:t>
            </a:r>
            <a:r>
              <a:rPr lang="cs-CZ" sz="1800" dirty="0" err="1" smtClean="0"/>
              <a:t>tejto</a:t>
            </a:r>
            <a:r>
              <a:rPr lang="cs-CZ" sz="1800" dirty="0" smtClean="0"/>
              <a:t> povinnosti </a:t>
            </a:r>
            <a:r>
              <a:rPr lang="cs-CZ" sz="1800" dirty="0" err="1" smtClean="0"/>
              <a:t>ak</a:t>
            </a:r>
            <a:r>
              <a:rPr lang="cs-CZ" sz="1800" dirty="0" smtClean="0"/>
              <a:t> vybraný </a:t>
            </a:r>
            <a:r>
              <a:rPr lang="cs-CZ" sz="1800" dirty="0" err="1" smtClean="0"/>
              <a:t>našiel</a:t>
            </a:r>
            <a:r>
              <a:rPr lang="cs-CZ" sz="1800" dirty="0" smtClean="0"/>
              <a:t> za </a:t>
            </a:r>
            <a:r>
              <a:rPr lang="cs-CZ" sz="1800" dirty="0" err="1" smtClean="0"/>
              <a:t>seba</a:t>
            </a:r>
            <a:r>
              <a:rPr lang="cs-CZ" sz="1800" dirty="0" smtClean="0"/>
              <a:t> náhradu (</a:t>
            </a:r>
            <a:r>
              <a:rPr lang="cs-CZ" sz="1800" dirty="0" err="1" smtClean="0"/>
              <a:t>majetnejšieho</a:t>
            </a:r>
            <a:r>
              <a:rPr lang="cs-CZ" sz="1800" dirty="0" smtClean="0"/>
              <a:t> občana, </a:t>
            </a:r>
            <a:r>
              <a:rPr lang="cs-CZ" sz="1800" dirty="0" err="1" smtClean="0"/>
              <a:t>ako</a:t>
            </a:r>
            <a:r>
              <a:rPr lang="cs-CZ" sz="1800" dirty="0" smtClean="0"/>
              <a:t> bol on sám)</a:t>
            </a:r>
          </a:p>
          <a:p>
            <a:r>
              <a:rPr lang="cs-CZ" sz="1800" dirty="0" smtClean="0"/>
              <a:t>Posádky sice najímal </a:t>
            </a:r>
            <a:r>
              <a:rPr lang="cs-CZ" sz="1800" dirty="0" err="1" smtClean="0"/>
              <a:t>trierarchos</a:t>
            </a:r>
            <a:r>
              <a:rPr lang="cs-CZ" sz="1800" dirty="0" smtClean="0"/>
              <a:t>, </a:t>
            </a:r>
            <a:r>
              <a:rPr lang="cs-CZ" sz="1800" dirty="0" err="1" smtClean="0"/>
              <a:t>boli</a:t>
            </a:r>
            <a:r>
              <a:rPr lang="cs-CZ" sz="1800" dirty="0" smtClean="0"/>
              <a:t> však </a:t>
            </a:r>
            <a:r>
              <a:rPr lang="cs-CZ" sz="1800" dirty="0" err="1" smtClean="0"/>
              <a:t>platené</a:t>
            </a:r>
            <a:r>
              <a:rPr lang="cs-CZ" sz="1800" dirty="0" smtClean="0"/>
              <a:t> z </a:t>
            </a:r>
            <a:r>
              <a:rPr lang="cs-CZ" sz="1800" dirty="0" err="1" smtClean="0"/>
              <a:t>verejných</a:t>
            </a:r>
            <a:r>
              <a:rPr lang="cs-CZ" sz="1800" dirty="0" smtClean="0"/>
              <a:t> </a:t>
            </a:r>
            <a:r>
              <a:rPr lang="cs-CZ" sz="1800" dirty="0" err="1" smtClean="0"/>
              <a:t>prostriedkov</a:t>
            </a:r>
            <a:r>
              <a:rPr lang="cs-CZ" sz="1800" dirty="0" smtClean="0"/>
              <a:t>. </a:t>
            </a:r>
          </a:p>
          <a:p>
            <a:r>
              <a:rPr lang="cs-CZ" sz="1800" dirty="0" smtClean="0"/>
              <a:t>Charakteristickou bola </a:t>
            </a:r>
            <a:r>
              <a:rPr lang="cs-CZ" sz="1800" dirty="0" err="1" smtClean="0"/>
              <a:t>tiež</a:t>
            </a:r>
            <a:r>
              <a:rPr lang="cs-CZ" sz="1800" dirty="0" smtClean="0"/>
              <a:t> </a:t>
            </a:r>
            <a:r>
              <a:rPr lang="cs-CZ" sz="1800" dirty="0" err="1"/>
              <a:t>v</a:t>
            </a:r>
            <a:r>
              <a:rPr lang="cs-CZ" sz="1800" dirty="0" err="1" smtClean="0"/>
              <a:t>zájomná</a:t>
            </a:r>
            <a:r>
              <a:rPr lang="cs-CZ" sz="1800" dirty="0" smtClean="0"/>
              <a:t> </a:t>
            </a:r>
            <a:r>
              <a:rPr lang="cs-CZ" sz="1800" dirty="0" err="1" smtClean="0"/>
              <a:t>súťaživosť</a:t>
            </a:r>
            <a:r>
              <a:rPr lang="cs-CZ" sz="1800" dirty="0" smtClean="0"/>
              <a:t> </a:t>
            </a:r>
            <a:r>
              <a:rPr lang="cs-CZ" sz="1800" dirty="0" err="1" smtClean="0"/>
              <a:t>medzi</a:t>
            </a:r>
            <a:r>
              <a:rPr lang="cs-CZ" sz="1800" dirty="0" smtClean="0"/>
              <a:t> </a:t>
            </a:r>
            <a:r>
              <a:rPr lang="cs-CZ" sz="1800" dirty="0" err="1" smtClean="0"/>
              <a:t>trierarchami</a:t>
            </a:r>
            <a:r>
              <a:rPr lang="cs-CZ" sz="1800" dirty="0" smtClean="0"/>
              <a:t> – snaha </a:t>
            </a:r>
            <a:r>
              <a:rPr lang="cs-CZ" sz="1800" dirty="0" err="1" smtClean="0"/>
              <a:t>vystrojiť</a:t>
            </a:r>
            <a:r>
              <a:rPr lang="cs-CZ" sz="1800" dirty="0" smtClean="0"/>
              <a:t> </a:t>
            </a:r>
            <a:r>
              <a:rPr lang="cs-CZ" sz="1800" dirty="0" err="1" smtClean="0"/>
              <a:t>svoju</a:t>
            </a:r>
            <a:r>
              <a:rPr lang="cs-CZ" sz="1800" dirty="0" smtClean="0"/>
              <a:t> loď </a:t>
            </a:r>
            <a:r>
              <a:rPr lang="cs-CZ" sz="1800" dirty="0" err="1" smtClean="0"/>
              <a:t>čo</a:t>
            </a:r>
            <a:r>
              <a:rPr lang="cs-CZ" sz="1800" dirty="0" smtClean="0"/>
              <a:t> možno </a:t>
            </a:r>
            <a:r>
              <a:rPr lang="cs-CZ" sz="1800" dirty="0" err="1" smtClean="0"/>
              <a:t>najluxusnejšie</a:t>
            </a:r>
            <a:r>
              <a:rPr lang="cs-CZ" sz="1800" dirty="0" smtClean="0"/>
              <a:t> a </a:t>
            </a:r>
            <a:r>
              <a:rPr lang="cs-CZ" sz="1800" dirty="0" err="1" smtClean="0"/>
              <a:t>najať</a:t>
            </a:r>
            <a:r>
              <a:rPr lang="cs-CZ" sz="1800" dirty="0" smtClean="0"/>
              <a:t> </a:t>
            </a:r>
            <a:r>
              <a:rPr lang="cs-CZ" sz="1800" dirty="0" err="1" smtClean="0"/>
              <a:t>čo</a:t>
            </a:r>
            <a:r>
              <a:rPr lang="cs-CZ" sz="1800" dirty="0" smtClean="0"/>
              <a:t> možno </a:t>
            </a:r>
            <a:r>
              <a:rPr lang="cs-CZ" sz="1800" dirty="0" err="1" smtClean="0"/>
              <a:t>najskúsenejších</a:t>
            </a:r>
            <a:r>
              <a:rPr lang="cs-CZ" sz="1800" dirty="0" smtClean="0"/>
              <a:t> </a:t>
            </a:r>
            <a:r>
              <a:rPr lang="cs-CZ" sz="1800" dirty="0" err="1" smtClean="0"/>
              <a:t>spomedzi</a:t>
            </a:r>
            <a:r>
              <a:rPr lang="cs-CZ" sz="1800" dirty="0" smtClean="0"/>
              <a:t> </a:t>
            </a:r>
            <a:r>
              <a:rPr lang="cs-CZ" sz="1800" dirty="0" err="1" smtClean="0"/>
              <a:t>námorníkov</a:t>
            </a:r>
            <a:r>
              <a:rPr lang="cs-CZ" sz="1800" dirty="0" smtClean="0"/>
              <a:t>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39602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2000" dirty="0" err="1" smtClean="0"/>
              <a:t>Zloženie</a:t>
            </a:r>
            <a:r>
              <a:rPr lang="cs-CZ" sz="2000" dirty="0" smtClean="0"/>
              <a:t> </a:t>
            </a:r>
            <a:r>
              <a:rPr lang="cs-CZ" sz="2000" dirty="0" err="1" smtClean="0"/>
              <a:t>posádok</a:t>
            </a:r>
            <a:r>
              <a:rPr lang="cs-CZ" sz="2000" dirty="0" smtClean="0"/>
              <a:t> a mocenská </a:t>
            </a:r>
            <a:r>
              <a:rPr lang="cs-CZ" sz="2000" dirty="0" err="1" smtClean="0"/>
              <a:t>hierarchia</a:t>
            </a:r>
            <a:endParaRPr lang="cs-CZ" sz="2000" dirty="0" smtClean="0"/>
          </a:p>
          <a:p>
            <a:pPr algn="ctr"/>
            <a:endParaRPr lang="cs-CZ" sz="2000" dirty="0" smtClean="0"/>
          </a:p>
          <a:p>
            <a:r>
              <a:rPr lang="cs-CZ" sz="1800" dirty="0" smtClean="0"/>
              <a:t>1.) </a:t>
            </a:r>
            <a:r>
              <a:rPr lang="cs-CZ" sz="1800" dirty="0" err="1" smtClean="0"/>
              <a:t>trierarchos</a:t>
            </a:r>
            <a:r>
              <a:rPr lang="cs-CZ" sz="1800" dirty="0" smtClean="0"/>
              <a:t> – </a:t>
            </a:r>
            <a:r>
              <a:rPr lang="cs-CZ" sz="1800" dirty="0" err="1" smtClean="0"/>
              <a:t>skor</a:t>
            </a:r>
            <a:r>
              <a:rPr lang="cs-CZ" sz="1800" dirty="0" smtClean="0"/>
              <a:t> </a:t>
            </a:r>
            <a:r>
              <a:rPr lang="cs-CZ" sz="1800" dirty="0" err="1" smtClean="0"/>
              <a:t>formálny</a:t>
            </a:r>
            <a:r>
              <a:rPr lang="cs-CZ" sz="1800" dirty="0" smtClean="0"/>
              <a:t> titul, než vojenská </a:t>
            </a:r>
            <a:r>
              <a:rPr lang="cs-CZ" sz="1800" dirty="0" err="1" smtClean="0"/>
              <a:t>funkcia</a:t>
            </a:r>
            <a:r>
              <a:rPr lang="cs-CZ" sz="1800" dirty="0" smtClean="0"/>
              <a:t> - </a:t>
            </a:r>
            <a:r>
              <a:rPr lang="cs-CZ" sz="1800" dirty="0" err="1" smtClean="0"/>
              <a:t>starosť</a:t>
            </a:r>
            <a:r>
              <a:rPr lang="cs-CZ" sz="1800" dirty="0" smtClean="0"/>
              <a:t> </a:t>
            </a:r>
            <a:r>
              <a:rPr lang="cs-CZ" sz="1800" dirty="0" err="1" smtClean="0"/>
              <a:t>hlavne</a:t>
            </a:r>
            <a:r>
              <a:rPr lang="cs-CZ" sz="1800" dirty="0" smtClean="0"/>
              <a:t> o plat a </a:t>
            </a:r>
            <a:r>
              <a:rPr lang="cs-CZ" sz="1800" dirty="0" err="1" smtClean="0"/>
              <a:t>zásobovanie</a:t>
            </a:r>
            <a:r>
              <a:rPr lang="cs-CZ" sz="1800" dirty="0" smtClean="0"/>
              <a:t> posádky - často ani nebol na lodi </a:t>
            </a:r>
            <a:r>
              <a:rPr lang="cs-CZ" sz="1800" dirty="0" err="1" smtClean="0"/>
              <a:t>osobne</a:t>
            </a:r>
            <a:r>
              <a:rPr lang="cs-CZ" sz="1800" dirty="0" smtClean="0"/>
              <a:t> </a:t>
            </a:r>
            <a:r>
              <a:rPr lang="cs-CZ" sz="1800" dirty="0" err="1" smtClean="0"/>
              <a:t>prítomný</a:t>
            </a:r>
            <a:r>
              <a:rPr lang="cs-CZ" sz="1800" dirty="0" smtClean="0"/>
              <a:t> a </a:t>
            </a:r>
            <a:r>
              <a:rPr lang="cs-CZ" sz="1800" dirty="0" err="1" smtClean="0"/>
              <a:t>svoju</a:t>
            </a:r>
            <a:r>
              <a:rPr lang="cs-CZ" sz="1800" dirty="0" smtClean="0"/>
              <a:t> moc delegoval na </a:t>
            </a:r>
            <a:r>
              <a:rPr lang="cs-CZ" sz="1800" dirty="0" err="1" smtClean="0"/>
              <a:t>niektorého</a:t>
            </a:r>
            <a:r>
              <a:rPr lang="cs-CZ" sz="1800" dirty="0" smtClean="0"/>
              <a:t> z </a:t>
            </a:r>
            <a:r>
              <a:rPr lang="cs-CZ" sz="1800" dirty="0" err="1" smtClean="0"/>
              <a:t>členov</a:t>
            </a:r>
            <a:r>
              <a:rPr lang="cs-CZ" sz="1800" dirty="0" smtClean="0"/>
              <a:t> posádky.</a:t>
            </a:r>
          </a:p>
          <a:p>
            <a:r>
              <a:rPr lang="cs-CZ" sz="1800" dirty="0" smtClean="0"/>
              <a:t>2.) </a:t>
            </a:r>
            <a:r>
              <a:rPr lang="cs-CZ" sz="1800" i="1" dirty="0" err="1" smtClean="0"/>
              <a:t>epibatai</a:t>
            </a:r>
            <a:r>
              <a:rPr lang="cs-CZ" sz="1800" dirty="0" smtClean="0"/>
              <a:t> – </a:t>
            </a:r>
            <a:r>
              <a:rPr lang="cs-CZ" sz="1800" dirty="0" err="1" smtClean="0"/>
              <a:t>vojaci-dobrovoľníci</a:t>
            </a:r>
            <a:r>
              <a:rPr lang="cs-CZ" sz="1800" dirty="0" smtClean="0"/>
              <a:t> z </a:t>
            </a:r>
            <a:r>
              <a:rPr lang="cs-CZ" sz="1800" dirty="0" err="1" smtClean="0"/>
              <a:t>radov</a:t>
            </a:r>
            <a:r>
              <a:rPr lang="cs-CZ" sz="1800" dirty="0" smtClean="0"/>
              <a:t> </a:t>
            </a:r>
            <a:r>
              <a:rPr lang="cs-CZ" sz="1800" dirty="0" err="1" smtClean="0"/>
              <a:t>občanov</a:t>
            </a:r>
            <a:r>
              <a:rPr lang="cs-CZ" sz="1800" dirty="0" smtClean="0"/>
              <a:t>, </a:t>
            </a:r>
            <a:r>
              <a:rPr lang="cs-CZ" sz="1800" dirty="0" err="1" smtClean="0"/>
              <a:t>slúžiaci</a:t>
            </a:r>
            <a:r>
              <a:rPr lang="cs-CZ" sz="1800" dirty="0" smtClean="0"/>
              <a:t> </a:t>
            </a:r>
            <a:r>
              <a:rPr lang="cs-CZ" sz="1800" dirty="0" err="1" smtClean="0"/>
              <a:t>ako</a:t>
            </a:r>
            <a:r>
              <a:rPr lang="cs-CZ" sz="1800" dirty="0" smtClean="0"/>
              <a:t> ochrana </a:t>
            </a:r>
            <a:r>
              <a:rPr lang="cs-CZ" sz="1800" dirty="0" err="1" smtClean="0"/>
              <a:t>lode</a:t>
            </a:r>
            <a:r>
              <a:rPr lang="cs-CZ" sz="1800" dirty="0" smtClean="0"/>
              <a:t> – </a:t>
            </a:r>
            <a:r>
              <a:rPr lang="cs-CZ" sz="1800" dirty="0" err="1" smtClean="0"/>
              <a:t>spravidla</a:t>
            </a:r>
            <a:r>
              <a:rPr lang="cs-CZ" sz="1800" dirty="0" smtClean="0"/>
              <a:t> 10 </a:t>
            </a:r>
            <a:r>
              <a:rPr lang="cs-CZ" sz="1800" dirty="0" err="1" smtClean="0"/>
              <a:t>hoplitov</a:t>
            </a:r>
            <a:r>
              <a:rPr lang="cs-CZ" sz="1800" dirty="0" smtClean="0"/>
              <a:t> + 4 </a:t>
            </a:r>
            <a:r>
              <a:rPr lang="cs-CZ" sz="1800" dirty="0" err="1" smtClean="0"/>
              <a:t>lukostrelci</a:t>
            </a:r>
            <a:r>
              <a:rPr lang="cs-CZ" sz="1800" dirty="0" smtClean="0"/>
              <a:t> (</a:t>
            </a:r>
            <a:r>
              <a:rPr lang="cs-CZ" sz="1800" i="1" dirty="0" err="1" smtClean="0"/>
              <a:t>toxotai</a:t>
            </a:r>
            <a:r>
              <a:rPr lang="cs-CZ" sz="1800" i="1" dirty="0" smtClean="0"/>
              <a:t>).</a:t>
            </a:r>
          </a:p>
          <a:p>
            <a:r>
              <a:rPr lang="cs-CZ" sz="1800" dirty="0" err="1" smtClean="0"/>
              <a:t>patrili</a:t>
            </a:r>
            <a:r>
              <a:rPr lang="cs-CZ" sz="1800" dirty="0" smtClean="0"/>
              <a:t> k tzv. </a:t>
            </a:r>
            <a:r>
              <a:rPr lang="cs-CZ" sz="1800" dirty="0" err="1" smtClean="0"/>
              <a:t>working-class</a:t>
            </a:r>
            <a:r>
              <a:rPr lang="cs-CZ" sz="1800" dirty="0" smtClean="0"/>
              <a:t> </a:t>
            </a:r>
            <a:r>
              <a:rPr lang="cs-CZ" sz="1800" dirty="0" err="1" smtClean="0"/>
              <a:t>hoplites</a:t>
            </a:r>
            <a:r>
              <a:rPr lang="cs-CZ" sz="1800" dirty="0" smtClean="0"/>
              <a:t> – služba </a:t>
            </a:r>
            <a:r>
              <a:rPr lang="cs-CZ" sz="1800" dirty="0" err="1" smtClean="0"/>
              <a:t>vo</a:t>
            </a:r>
            <a:r>
              <a:rPr lang="cs-CZ" sz="1800" dirty="0" smtClean="0"/>
              <a:t> flotile </a:t>
            </a:r>
            <a:r>
              <a:rPr lang="cs-CZ" sz="1800" dirty="0" err="1" smtClean="0"/>
              <a:t>nebola</a:t>
            </a:r>
            <a:r>
              <a:rPr lang="cs-CZ" sz="1800" dirty="0" smtClean="0"/>
              <a:t> považovaná za </a:t>
            </a:r>
            <a:r>
              <a:rPr lang="cs-CZ" sz="1800" dirty="0" err="1" smtClean="0"/>
              <a:t>vojenskú</a:t>
            </a:r>
            <a:r>
              <a:rPr lang="cs-CZ" sz="1800" dirty="0" smtClean="0"/>
              <a:t> službu v </a:t>
            </a:r>
            <a:r>
              <a:rPr lang="cs-CZ" sz="1800" dirty="0" err="1" smtClean="0"/>
              <a:t>pravom</a:t>
            </a:r>
            <a:r>
              <a:rPr lang="cs-CZ" sz="1800" dirty="0" smtClean="0"/>
              <a:t> slova </a:t>
            </a:r>
            <a:r>
              <a:rPr lang="cs-CZ" sz="1800" dirty="0" err="1" smtClean="0"/>
              <a:t>zmysle</a:t>
            </a:r>
            <a:r>
              <a:rPr lang="cs-CZ" sz="1800" dirty="0" smtClean="0"/>
              <a:t> - neplatila </a:t>
            </a:r>
            <a:r>
              <a:rPr lang="cs-CZ" sz="1800" dirty="0" err="1" smtClean="0"/>
              <a:t>pre</a:t>
            </a:r>
            <a:r>
              <a:rPr lang="cs-CZ" sz="1800" dirty="0" smtClean="0"/>
              <a:t> </a:t>
            </a:r>
            <a:r>
              <a:rPr lang="cs-CZ" sz="1800" dirty="0" err="1" smtClean="0"/>
              <a:t>ňu</a:t>
            </a:r>
            <a:r>
              <a:rPr lang="cs-CZ" sz="1800" dirty="0" smtClean="0"/>
              <a:t> </a:t>
            </a:r>
            <a:r>
              <a:rPr lang="cs-CZ" sz="1800" dirty="0" err="1" smtClean="0"/>
              <a:t>povinnosť</a:t>
            </a:r>
            <a:r>
              <a:rPr lang="cs-CZ" sz="1800" dirty="0" smtClean="0"/>
              <a:t> </a:t>
            </a:r>
            <a:r>
              <a:rPr lang="cs-CZ" sz="1800" dirty="0" err="1" smtClean="0"/>
              <a:t>všeobecnej</a:t>
            </a:r>
            <a:r>
              <a:rPr lang="cs-CZ" sz="1800" dirty="0" smtClean="0"/>
              <a:t> </a:t>
            </a:r>
            <a:r>
              <a:rPr lang="cs-CZ" sz="1800" dirty="0" err="1" smtClean="0"/>
              <a:t>mobilizácie</a:t>
            </a:r>
            <a:r>
              <a:rPr lang="cs-CZ" sz="1800" dirty="0" smtClean="0"/>
              <a:t>.</a:t>
            </a:r>
          </a:p>
          <a:p>
            <a:r>
              <a:rPr lang="cs-CZ" sz="1800" dirty="0" err="1" smtClean="0"/>
              <a:t>ako</a:t>
            </a:r>
            <a:r>
              <a:rPr lang="cs-CZ" sz="1800" dirty="0" smtClean="0"/>
              <a:t> jediní </a:t>
            </a:r>
            <a:r>
              <a:rPr lang="cs-CZ" sz="1800" dirty="0" err="1" smtClean="0"/>
              <a:t>sa</a:t>
            </a:r>
            <a:r>
              <a:rPr lang="cs-CZ" sz="1800" dirty="0" smtClean="0"/>
              <a:t> mohli </a:t>
            </a:r>
            <a:r>
              <a:rPr lang="cs-CZ" sz="1800" dirty="0" err="1" smtClean="0"/>
              <a:t>spoločne</a:t>
            </a:r>
            <a:r>
              <a:rPr lang="cs-CZ" sz="1800" dirty="0" smtClean="0"/>
              <a:t> s </a:t>
            </a:r>
            <a:r>
              <a:rPr lang="cs-CZ" sz="1800" dirty="0" err="1" smtClean="0"/>
              <a:t>kapitánom</a:t>
            </a:r>
            <a:r>
              <a:rPr lang="cs-CZ" sz="1800" dirty="0" smtClean="0"/>
              <a:t> </a:t>
            </a:r>
            <a:r>
              <a:rPr lang="cs-CZ" sz="1800" dirty="0" err="1" smtClean="0"/>
              <a:t>účastniť</a:t>
            </a:r>
            <a:r>
              <a:rPr lang="cs-CZ" sz="1800" dirty="0" smtClean="0"/>
              <a:t> vojenských </a:t>
            </a:r>
            <a:r>
              <a:rPr lang="cs-CZ" sz="1800" dirty="0" err="1" smtClean="0"/>
              <a:t>porád</a:t>
            </a:r>
            <a:r>
              <a:rPr lang="cs-CZ" sz="1800" dirty="0" smtClean="0"/>
              <a:t> a politických rokovaní.</a:t>
            </a:r>
          </a:p>
          <a:p>
            <a:r>
              <a:rPr lang="cs-CZ" sz="1800" dirty="0" smtClean="0"/>
              <a:t>3.) </a:t>
            </a:r>
            <a:r>
              <a:rPr lang="cs-CZ" sz="1800" i="1" dirty="0" err="1" smtClean="0"/>
              <a:t>hyperesia</a:t>
            </a:r>
            <a:r>
              <a:rPr lang="cs-CZ" sz="1800" i="1" dirty="0" smtClean="0"/>
              <a:t> – </a:t>
            </a:r>
            <a:r>
              <a:rPr lang="cs-CZ" sz="1800" dirty="0" err="1" smtClean="0"/>
              <a:t>lodná</a:t>
            </a:r>
            <a:r>
              <a:rPr lang="cs-CZ" sz="1800" dirty="0" smtClean="0"/>
              <a:t> posádka – v čele stál </a:t>
            </a:r>
            <a:r>
              <a:rPr lang="cs-CZ" sz="1800" b="1" i="1" dirty="0" err="1" smtClean="0"/>
              <a:t>kybernetes</a:t>
            </a:r>
            <a:r>
              <a:rPr lang="cs-CZ" sz="1800" dirty="0" smtClean="0"/>
              <a:t> – kormidelník-navigátor  - </a:t>
            </a:r>
            <a:r>
              <a:rPr lang="cs-CZ" sz="1800" dirty="0" err="1" smtClean="0"/>
              <a:t>najskúsenejší</a:t>
            </a:r>
            <a:r>
              <a:rPr lang="cs-CZ" sz="1800" dirty="0" smtClean="0"/>
              <a:t> člen posádky – v čase </a:t>
            </a:r>
            <a:r>
              <a:rPr lang="cs-CZ" sz="1800" dirty="0" err="1" smtClean="0"/>
              <a:t>kapitánovej</a:t>
            </a:r>
            <a:r>
              <a:rPr lang="cs-CZ" sz="1800" dirty="0" smtClean="0"/>
              <a:t> </a:t>
            </a:r>
            <a:r>
              <a:rPr lang="cs-CZ" sz="1800" dirty="0" err="1" smtClean="0"/>
              <a:t>neprítomnosti</a:t>
            </a:r>
            <a:r>
              <a:rPr lang="cs-CZ" sz="1800" dirty="0" smtClean="0"/>
              <a:t> </a:t>
            </a:r>
            <a:r>
              <a:rPr lang="cs-CZ" sz="1800" i="1" dirty="0" smtClean="0"/>
              <a:t>de facto</a:t>
            </a:r>
            <a:r>
              <a:rPr lang="cs-CZ" sz="1800" dirty="0" smtClean="0"/>
              <a:t> </a:t>
            </a:r>
            <a:r>
              <a:rPr lang="cs-CZ" sz="1800" dirty="0" err="1" smtClean="0"/>
              <a:t>velil</a:t>
            </a:r>
            <a:r>
              <a:rPr lang="cs-CZ" sz="1800" dirty="0" smtClean="0"/>
              <a:t> lodi.</a:t>
            </a:r>
          </a:p>
          <a:p>
            <a:r>
              <a:rPr lang="cs-CZ" sz="1800" dirty="0" smtClean="0"/>
              <a:t>ostatní </a:t>
            </a:r>
            <a:r>
              <a:rPr lang="cs-CZ" sz="1800" dirty="0" err="1" smtClean="0"/>
              <a:t>členovia</a:t>
            </a:r>
            <a:r>
              <a:rPr lang="cs-CZ" sz="1800" dirty="0" smtClean="0"/>
              <a:t> posádky - </a:t>
            </a:r>
            <a:r>
              <a:rPr lang="cs-CZ" sz="1800" i="1" dirty="0" err="1" smtClean="0"/>
              <a:t>proirates</a:t>
            </a:r>
            <a:r>
              <a:rPr lang="cs-CZ" sz="1800" dirty="0" smtClean="0"/>
              <a:t> – </a:t>
            </a:r>
            <a:r>
              <a:rPr lang="cs-CZ" sz="1800" dirty="0" err="1" smtClean="0"/>
              <a:t>pozorovateľ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keleustes</a:t>
            </a:r>
            <a:r>
              <a:rPr lang="cs-CZ" sz="1800" dirty="0" smtClean="0"/>
              <a:t> – </a:t>
            </a:r>
            <a:r>
              <a:rPr lang="cs-CZ" sz="1800" dirty="0" err="1" smtClean="0"/>
              <a:t>veliteľ</a:t>
            </a:r>
            <a:r>
              <a:rPr lang="cs-CZ" sz="1800" dirty="0" smtClean="0"/>
              <a:t> </a:t>
            </a:r>
            <a:r>
              <a:rPr lang="cs-CZ" sz="1800" dirty="0" err="1" smtClean="0"/>
              <a:t>veslárov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naupegos</a:t>
            </a:r>
            <a:r>
              <a:rPr lang="cs-CZ" sz="1800" i="1" dirty="0" smtClean="0"/>
              <a:t> – </a:t>
            </a:r>
            <a:r>
              <a:rPr lang="cs-CZ" sz="1800" dirty="0" err="1" smtClean="0"/>
              <a:t>lodiar</a:t>
            </a:r>
            <a:r>
              <a:rPr lang="cs-CZ" sz="1800" i="1" dirty="0" smtClean="0"/>
              <a:t> - </a:t>
            </a:r>
            <a:r>
              <a:rPr lang="cs-CZ" sz="1800" dirty="0" err="1" smtClean="0"/>
              <a:t>mal</a:t>
            </a:r>
            <a:r>
              <a:rPr lang="cs-CZ" sz="1800" dirty="0" smtClean="0"/>
              <a:t> na starosti opravy </a:t>
            </a:r>
            <a:r>
              <a:rPr lang="cs-CZ" sz="1800" dirty="0" err="1" smtClean="0"/>
              <a:t>poškodených</a:t>
            </a:r>
            <a:r>
              <a:rPr lang="cs-CZ" sz="1800" dirty="0" smtClean="0"/>
              <a:t> častí </a:t>
            </a:r>
            <a:r>
              <a:rPr lang="cs-CZ" sz="1800" dirty="0" err="1" smtClean="0"/>
              <a:t>lode</a:t>
            </a:r>
            <a:r>
              <a:rPr lang="cs-CZ" sz="1800" dirty="0" smtClean="0"/>
              <a:t>, </a:t>
            </a:r>
            <a:r>
              <a:rPr lang="cs-CZ" sz="1800" i="1" dirty="0" err="1" smtClean="0"/>
              <a:t>pentekontarchos</a:t>
            </a:r>
            <a:r>
              <a:rPr lang="cs-CZ" sz="1800" i="1" dirty="0" smtClean="0"/>
              <a:t> – </a:t>
            </a:r>
            <a:r>
              <a:rPr lang="cs-CZ" sz="1800" dirty="0" err="1" smtClean="0"/>
              <a:t>účtovnik</a:t>
            </a:r>
            <a:r>
              <a:rPr lang="cs-CZ" sz="1800" dirty="0" smtClean="0"/>
              <a:t> – staral </a:t>
            </a:r>
            <a:r>
              <a:rPr lang="cs-CZ" sz="1800" dirty="0" err="1" smtClean="0"/>
              <a:t>sa</a:t>
            </a:r>
            <a:r>
              <a:rPr lang="cs-CZ" sz="1800" dirty="0" smtClean="0"/>
              <a:t> o </a:t>
            </a:r>
            <a:r>
              <a:rPr lang="cs-CZ" sz="1800" dirty="0" err="1" smtClean="0"/>
              <a:t>vyplácanie</a:t>
            </a:r>
            <a:r>
              <a:rPr lang="cs-CZ" sz="1800" dirty="0" smtClean="0"/>
              <a:t> mzdy a </a:t>
            </a:r>
            <a:r>
              <a:rPr lang="cs-CZ" sz="1800" dirty="0" err="1" smtClean="0"/>
              <a:t>zásobovanie</a:t>
            </a:r>
            <a:r>
              <a:rPr lang="cs-CZ" sz="1800" dirty="0" smtClean="0"/>
              <a:t> posádky + cca 10 </a:t>
            </a:r>
            <a:r>
              <a:rPr lang="cs-CZ" sz="1800" dirty="0" err="1" smtClean="0"/>
              <a:t>ďalších</a:t>
            </a:r>
            <a:r>
              <a:rPr lang="cs-CZ" sz="1800" dirty="0" smtClean="0"/>
              <a:t> </a:t>
            </a:r>
            <a:r>
              <a:rPr lang="cs-CZ" sz="1800" dirty="0" err="1" smtClean="0"/>
              <a:t>pomocníkov</a:t>
            </a:r>
            <a:endParaRPr lang="cs-CZ" sz="1800" dirty="0" smtClean="0"/>
          </a:p>
          <a:p>
            <a:r>
              <a:rPr lang="cs-CZ" sz="1800" dirty="0" smtClean="0"/>
              <a:t>4.) </a:t>
            </a:r>
            <a:r>
              <a:rPr lang="cs-CZ" sz="1800" dirty="0" err="1" smtClean="0"/>
              <a:t>veslári</a:t>
            </a:r>
            <a:r>
              <a:rPr lang="cs-CZ" sz="1800" dirty="0" smtClean="0"/>
              <a:t> – 170 </a:t>
            </a:r>
            <a:r>
              <a:rPr lang="cs-CZ" sz="1800" dirty="0" err="1" smtClean="0"/>
              <a:t>mužov</a:t>
            </a:r>
            <a:r>
              <a:rPr lang="cs-CZ" sz="1800" dirty="0" smtClean="0"/>
              <a:t> </a:t>
            </a:r>
            <a:r>
              <a:rPr lang="cs-CZ" sz="1800" dirty="0" err="1" smtClean="0"/>
              <a:t>rozdelených</a:t>
            </a:r>
            <a:r>
              <a:rPr lang="cs-CZ" sz="1800" dirty="0" smtClean="0"/>
              <a:t> </a:t>
            </a:r>
            <a:r>
              <a:rPr lang="cs-CZ" sz="1800" dirty="0" err="1" smtClean="0"/>
              <a:t>vzostupne</a:t>
            </a:r>
            <a:r>
              <a:rPr lang="cs-CZ" sz="1800" dirty="0" smtClean="0"/>
              <a:t> do 3 </a:t>
            </a:r>
            <a:r>
              <a:rPr lang="cs-CZ" sz="1800" dirty="0" err="1" smtClean="0"/>
              <a:t>radov</a:t>
            </a:r>
            <a:r>
              <a:rPr lang="cs-CZ" sz="1800" dirty="0" smtClean="0"/>
              <a:t> po </a:t>
            </a:r>
            <a:r>
              <a:rPr lang="cs-CZ" sz="1800" dirty="0" err="1" smtClean="0"/>
              <a:t>oboch</a:t>
            </a:r>
            <a:r>
              <a:rPr lang="cs-CZ" sz="1800" dirty="0" smtClean="0"/>
              <a:t> stranách </a:t>
            </a:r>
            <a:r>
              <a:rPr lang="cs-CZ" sz="1800" dirty="0" err="1" smtClean="0"/>
              <a:t>lode</a:t>
            </a:r>
            <a:r>
              <a:rPr lang="cs-CZ" sz="1800" dirty="0"/>
              <a:t>.</a:t>
            </a:r>
            <a:endParaRPr lang="cs-CZ" sz="1800" dirty="0" smtClean="0"/>
          </a:p>
          <a:p>
            <a:r>
              <a:rPr lang="cs-CZ" sz="1800" dirty="0" err="1" smtClean="0"/>
              <a:t>vrchný</a:t>
            </a:r>
            <a:r>
              <a:rPr lang="cs-CZ" sz="1800" dirty="0" smtClean="0"/>
              <a:t> rad – </a:t>
            </a:r>
            <a:r>
              <a:rPr lang="cs-CZ" sz="1800" i="1" dirty="0" err="1" smtClean="0"/>
              <a:t>thranitai</a:t>
            </a:r>
            <a:r>
              <a:rPr lang="cs-CZ" sz="1800" dirty="0" smtClean="0"/>
              <a:t> – 62 – </a:t>
            </a:r>
            <a:r>
              <a:rPr lang="cs-CZ" sz="1800" dirty="0" err="1" smtClean="0"/>
              <a:t>najskúsenejší</a:t>
            </a:r>
            <a:r>
              <a:rPr lang="cs-CZ" sz="1800" dirty="0" smtClean="0"/>
              <a:t> a </a:t>
            </a:r>
            <a:r>
              <a:rPr lang="cs-CZ" sz="1800" dirty="0" err="1" smtClean="0"/>
              <a:t>socialne</a:t>
            </a:r>
            <a:r>
              <a:rPr lang="cs-CZ" sz="1800" dirty="0" smtClean="0"/>
              <a:t> </a:t>
            </a:r>
            <a:r>
              <a:rPr lang="cs-CZ" sz="1800" dirty="0" err="1" smtClean="0"/>
              <a:t>najvyššie</a:t>
            </a:r>
            <a:r>
              <a:rPr lang="cs-CZ" sz="1800" dirty="0" smtClean="0"/>
              <a:t> postavení (</a:t>
            </a:r>
            <a:r>
              <a:rPr lang="cs-CZ" sz="1800" dirty="0" err="1" smtClean="0"/>
              <a:t>ath</a:t>
            </a:r>
            <a:r>
              <a:rPr lang="cs-CZ" sz="1800" dirty="0" smtClean="0"/>
              <a:t>. </a:t>
            </a:r>
            <a:r>
              <a:rPr lang="cs-CZ" sz="1800" dirty="0" err="1"/>
              <a:t>o</a:t>
            </a:r>
            <a:r>
              <a:rPr lang="cs-CZ" sz="1800" dirty="0" err="1" smtClean="0"/>
              <a:t>bčania</a:t>
            </a:r>
            <a:r>
              <a:rPr lang="cs-CZ" sz="1800" dirty="0" smtClean="0"/>
              <a:t>)</a:t>
            </a:r>
          </a:p>
          <a:p>
            <a:r>
              <a:rPr lang="cs-CZ" sz="1800" dirty="0" err="1"/>
              <a:t>s</a:t>
            </a:r>
            <a:r>
              <a:rPr lang="cs-CZ" sz="1800" dirty="0" err="1" smtClean="0"/>
              <a:t>tredný</a:t>
            </a:r>
            <a:r>
              <a:rPr lang="cs-CZ" sz="1800" dirty="0" smtClean="0"/>
              <a:t> rad – </a:t>
            </a:r>
            <a:r>
              <a:rPr lang="cs-CZ" sz="1800" i="1" dirty="0" err="1" smtClean="0"/>
              <a:t>zygioi</a:t>
            </a:r>
            <a:r>
              <a:rPr lang="cs-CZ" sz="1800" i="1" dirty="0" smtClean="0"/>
              <a:t> – 54 – </a:t>
            </a:r>
            <a:r>
              <a:rPr lang="cs-CZ" sz="1800" dirty="0" err="1" smtClean="0"/>
              <a:t>hlavne</a:t>
            </a:r>
            <a:r>
              <a:rPr lang="cs-CZ" sz="1800" dirty="0" smtClean="0"/>
              <a:t> </a:t>
            </a:r>
            <a:r>
              <a:rPr lang="cs-CZ" sz="1800" dirty="0" err="1" smtClean="0"/>
              <a:t>cudzinci</a:t>
            </a:r>
            <a:r>
              <a:rPr lang="cs-CZ" sz="1800" dirty="0" smtClean="0"/>
              <a:t> a </a:t>
            </a:r>
            <a:r>
              <a:rPr lang="cs-CZ" sz="1800" dirty="0" err="1" smtClean="0"/>
              <a:t>menej</a:t>
            </a:r>
            <a:r>
              <a:rPr lang="cs-CZ" sz="1800" dirty="0" smtClean="0"/>
              <a:t> </a:t>
            </a:r>
            <a:r>
              <a:rPr lang="cs-CZ" sz="1800" dirty="0" err="1" smtClean="0"/>
              <a:t>skúsení</a:t>
            </a:r>
            <a:r>
              <a:rPr lang="cs-CZ" sz="1800" dirty="0" smtClean="0"/>
              <a:t> </a:t>
            </a:r>
            <a:r>
              <a:rPr lang="cs-CZ" sz="1800" dirty="0" err="1" smtClean="0"/>
              <a:t>občania</a:t>
            </a:r>
            <a:endParaRPr lang="cs-CZ" sz="1800" i="1" dirty="0" smtClean="0"/>
          </a:p>
          <a:p>
            <a:r>
              <a:rPr lang="cs-CZ" sz="1800" dirty="0" err="1"/>
              <a:t>s</a:t>
            </a:r>
            <a:r>
              <a:rPr lang="cs-CZ" sz="1800" dirty="0" err="1" smtClean="0"/>
              <a:t>podný</a:t>
            </a:r>
            <a:r>
              <a:rPr lang="cs-CZ" sz="1800" dirty="0" smtClean="0"/>
              <a:t> rad – </a:t>
            </a:r>
            <a:r>
              <a:rPr lang="cs-CZ" sz="1800" i="1" dirty="0" err="1" smtClean="0"/>
              <a:t>thalamoi</a:t>
            </a:r>
            <a:r>
              <a:rPr lang="cs-CZ" sz="1800" i="1" dirty="0" smtClean="0"/>
              <a:t> – 54 – </a:t>
            </a:r>
            <a:r>
              <a:rPr lang="cs-CZ" sz="1800" dirty="0" err="1" smtClean="0"/>
              <a:t>najnižšie</a:t>
            </a:r>
            <a:r>
              <a:rPr lang="cs-CZ" sz="1800" dirty="0" smtClean="0"/>
              <a:t> </a:t>
            </a:r>
            <a:r>
              <a:rPr lang="cs-CZ" sz="1800" dirty="0" err="1" smtClean="0"/>
              <a:t>sociálne</a:t>
            </a:r>
            <a:r>
              <a:rPr lang="cs-CZ" sz="1800" dirty="0" smtClean="0"/>
              <a:t> </a:t>
            </a:r>
            <a:r>
              <a:rPr lang="cs-CZ" sz="1800" dirty="0" err="1" smtClean="0"/>
              <a:t>postavenie</a:t>
            </a:r>
            <a:r>
              <a:rPr lang="cs-CZ" sz="1800" dirty="0" smtClean="0"/>
              <a:t> </a:t>
            </a:r>
            <a:r>
              <a:rPr lang="cs-CZ" sz="1800" dirty="0" err="1" smtClean="0"/>
              <a:t>zo</a:t>
            </a:r>
            <a:r>
              <a:rPr lang="cs-CZ" sz="1800" dirty="0" smtClean="0"/>
              <a:t> </a:t>
            </a:r>
            <a:r>
              <a:rPr lang="cs-CZ" sz="1800" dirty="0" err="1" smtClean="0"/>
              <a:t>všetkých</a:t>
            </a:r>
            <a:r>
              <a:rPr lang="cs-CZ" sz="1800" dirty="0" smtClean="0"/>
              <a:t> – </a:t>
            </a:r>
            <a:r>
              <a:rPr lang="cs-CZ" sz="1800" dirty="0" err="1" smtClean="0"/>
              <a:t>hlavne</a:t>
            </a:r>
            <a:r>
              <a:rPr lang="cs-CZ" sz="1800" dirty="0" smtClean="0"/>
              <a:t> otroci resp. </a:t>
            </a:r>
            <a:r>
              <a:rPr lang="cs-CZ" sz="1800" dirty="0" err="1" smtClean="0"/>
              <a:t>cudzinci</a:t>
            </a:r>
            <a:r>
              <a:rPr lang="cs-CZ" sz="1800" dirty="0" smtClean="0"/>
              <a:t> s </a:t>
            </a:r>
            <a:r>
              <a:rPr lang="cs-CZ" sz="1800" dirty="0" err="1" smtClean="0"/>
              <a:t>najmenšími</a:t>
            </a:r>
            <a:r>
              <a:rPr lang="cs-CZ" sz="1800" dirty="0" smtClean="0"/>
              <a:t> </a:t>
            </a:r>
            <a:r>
              <a:rPr lang="cs-CZ" sz="1800" dirty="0" err="1" smtClean="0"/>
              <a:t>skúsenosťami</a:t>
            </a:r>
            <a:r>
              <a:rPr lang="cs-CZ" sz="1800" dirty="0"/>
              <a:t>.</a:t>
            </a:r>
            <a:r>
              <a:rPr lang="cs-CZ" sz="1800" dirty="0" smtClean="0"/>
              <a:t> </a:t>
            </a:r>
          </a:p>
          <a:p>
            <a:r>
              <a:rPr lang="cs-CZ" sz="1800" dirty="0" err="1"/>
              <a:t>v</a:t>
            </a:r>
            <a:r>
              <a:rPr lang="cs-CZ" sz="1800" dirty="0" err="1" smtClean="0"/>
              <a:t>eslovanie</a:t>
            </a:r>
            <a:r>
              <a:rPr lang="cs-CZ" sz="1800" dirty="0" smtClean="0"/>
              <a:t> bolo </a:t>
            </a:r>
            <a:r>
              <a:rPr lang="cs-CZ" sz="1800" u="sng" dirty="0" smtClean="0"/>
              <a:t>čisto </a:t>
            </a:r>
            <a:r>
              <a:rPr lang="cs-CZ" sz="1800" u="sng" dirty="0" err="1" smtClean="0"/>
              <a:t>záležitosťou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najnižšie</a:t>
            </a:r>
            <a:r>
              <a:rPr lang="cs-CZ" sz="1800" u="sng" dirty="0" smtClean="0"/>
              <a:t> postavených </a:t>
            </a:r>
            <a:r>
              <a:rPr lang="cs-CZ" sz="1800" u="sng" dirty="0" err="1" smtClean="0"/>
              <a:t>sociálnych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vrstiev</a:t>
            </a:r>
            <a:r>
              <a:rPr lang="cs-CZ" sz="1800" u="sng" dirty="0" smtClean="0"/>
              <a:t> </a:t>
            </a:r>
            <a:r>
              <a:rPr lang="cs-CZ" sz="1800" dirty="0" smtClean="0"/>
              <a:t>– majetní </a:t>
            </a:r>
            <a:r>
              <a:rPr lang="cs-CZ" sz="1800" dirty="0" err="1" smtClean="0"/>
              <a:t>boli</a:t>
            </a:r>
            <a:r>
              <a:rPr lang="cs-CZ" sz="1800" dirty="0" smtClean="0"/>
              <a:t> z </a:t>
            </a:r>
            <a:r>
              <a:rPr lang="cs-CZ" sz="1800" dirty="0" err="1" smtClean="0"/>
              <a:t>tejto</a:t>
            </a:r>
            <a:r>
              <a:rPr lang="cs-CZ" sz="1800" dirty="0" smtClean="0"/>
              <a:t> služby vyňatí i v </a:t>
            </a:r>
            <a:r>
              <a:rPr lang="cs-CZ" sz="1800" dirty="0" err="1" smtClean="0"/>
              <a:t>prípade</a:t>
            </a:r>
            <a:r>
              <a:rPr lang="cs-CZ" sz="1800" dirty="0" smtClean="0"/>
              <a:t> </a:t>
            </a:r>
            <a:r>
              <a:rPr lang="cs-CZ" sz="1800" dirty="0" err="1" smtClean="0"/>
              <a:t>akútneho</a:t>
            </a:r>
            <a:r>
              <a:rPr lang="cs-CZ" sz="1800" dirty="0" smtClean="0"/>
              <a:t> </a:t>
            </a:r>
            <a:r>
              <a:rPr lang="cs-CZ" sz="1800" dirty="0" err="1" smtClean="0"/>
              <a:t>ohrozenia</a:t>
            </a:r>
            <a:r>
              <a:rPr lang="cs-CZ" sz="18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216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D:\Users\404459\Desktop\trire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404459\Desktop\Trireme_cut_wr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757258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404459\Desktop\20312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3789040"/>
            <a:ext cx="507605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2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cs-CZ" sz="1800" dirty="0" smtClean="0"/>
              <a:t>I </a:t>
            </a:r>
            <a:r>
              <a:rPr lang="cs-CZ" sz="1800" dirty="0" err="1" smtClean="0"/>
              <a:t>napriek</a:t>
            </a:r>
            <a:r>
              <a:rPr lang="cs-CZ" sz="1800" dirty="0" smtClean="0"/>
              <a:t> značnému </a:t>
            </a:r>
            <a:r>
              <a:rPr lang="cs-CZ" sz="1800" dirty="0" err="1" smtClean="0"/>
              <a:t>záujmu</a:t>
            </a:r>
            <a:r>
              <a:rPr lang="cs-CZ" sz="1800" dirty="0" smtClean="0"/>
              <a:t> o službu </a:t>
            </a:r>
            <a:r>
              <a:rPr lang="cs-CZ" sz="1800" dirty="0" err="1" smtClean="0"/>
              <a:t>vo</a:t>
            </a:r>
            <a:r>
              <a:rPr lang="cs-CZ" sz="1800" dirty="0" smtClean="0"/>
              <a:t> flotile </a:t>
            </a:r>
            <a:r>
              <a:rPr lang="cs-CZ" sz="1800" dirty="0" err="1" smtClean="0"/>
              <a:t>tvorili</a:t>
            </a:r>
            <a:r>
              <a:rPr lang="cs-CZ" sz="1800" dirty="0" smtClean="0"/>
              <a:t> </a:t>
            </a:r>
            <a:r>
              <a:rPr lang="cs-CZ" sz="1800" dirty="0" err="1" smtClean="0"/>
              <a:t>athénski</a:t>
            </a:r>
            <a:r>
              <a:rPr lang="cs-CZ" sz="1800" dirty="0" smtClean="0"/>
              <a:t> </a:t>
            </a:r>
            <a:r>
              <a:rPr lang="cs-CZ" sz="1800" dirty="0" err="1" smtClean="0"/>
              <a:t>občania</a:t>
            </a:r>
            <a:r>
              <a:rPr lang="cs-CZ" sz="1800" dirty="0" smtClean="0"/>
              <a:t> </a:t>
            </a:r>
            <a:r>
              <a:rPr lang="cs-CZ" sz="1800" dirty="0" err="1" smtClean="0"/>
              <a:t>iba</a:t>
            </a:r>
            <a:r>
              <a:rPr lang="cs-CZ" sz="1800" dirty="0" smtClean="0"/>
              <a:t> menšinu </a:t>
            </a:r>
            <a:r>
              <a:rPr lang="cs-CZ" sz="1800" dirty="0" err="1" smtClean="0"/>
              <a:t>zo</a:t>
            </a:r>
            <a:r>
              <a:rPr lang="cs-CZ" sz="1800" dirty="0" smtClean="0"/>
              <a:t> </a:t>
            </a:r>
            <a:r>
              <a:rPr lang="cs-CZ" sz="1800" dirty="0" err="1"/>
              <a:t>všetkých</a:t>
            </a:r>
            <a:r>
              <a:rPr lang="cs-CZ" sz="1800" dirty="0"/>
              <a:t> </a:t>
            </a:r>
            <a:r>
              <a:rPr lang="cs-CZ" sz="1800" dirty="0" err="1"/>
              <a:t>veslárov</a:t>
            </a:r>
            <a:r>
              <a:rPr lang="cs-CZ" sz="1800" dirty="0"/>
              <a:t> – </a:t>
            </a:r>
            <a:r>
              <a:rPr lang="cs-CZ" sz="1800" dirty="0" err="1"/>
              <a:t>najviac</a:t>
            </a:r>
            <a:r>
              <a:rPr lang="cs-CZ" sz="1800" dirty="0"/>
              <a:t> </a:t>
            </a:r>
            <a:r>
              <a:rPr lang="cs-CZ" sz="1800" dirty="0" smtClean="0"/>
              <a:t>bolo </a:t>
            </a:r>
            <a:r>
              <a:rPr lang="cs-CZ" sz="1800" dirty="0" err="1" smtClean="0"/>
              <a:t>žoldnierov-profesionálov</a:t>
            </a:r>
            <a:r>
              <a:rPr lang="cs-CZ" sz="1800" dirty="0" smtClean="0"/>
              <a:t>, najímaných </a:t>
            </a:r>
            <a:r>
              <a:rPr lang="cs-CZ" sz="1800" dirty="0" err="1" smtClean="0"/>
              <a:t>hlavne</a:t>
            </a:r>
            <a:r>
              <a:rPr lang="cs-CZ" sz="1800" dirty="0" smtClean="0"/>
              <a:t> z </a:t>
            </a:r>
            <a:r>
              <a:rPr lang="cs-CZ" sz="1800" dirty="0" err="1" smtClean="0"/>
              <a:t>radov</a:t>
            </a:r>
            <a:r>
              <a:rPr lang="cs-CZ" sz="1800" dirty="0" smtClean="0"/>
              <a:t> </a:t>
            </a:r>
            <a:r>
              <a:rPr lang="cs-CZ" sz="1800" dirty="0" err="1" smtClean="0"/>
              <a:t>občanov</a:t>
            </a:r>
            <a:r>
              <a:rPr lang="cs-CZ" sz="1800" dirty="0" smtClean="0"/>
              <a:t> </a:t>
            </a:r>
            <a:r>
              <a:rPr lang="cs-CZ" sz="1800" dirty="0"/>
              <a:t>spojeneckých </a:t>
            </a:r>
            <a:r>
              <a:rPr lang="cs-CZ" sz="1800" i="1" dirty="0" err="1" smtClean="0"/>
              <a:t>poleis</a:t>
            </a:r>
            <a:r>
              <a:rPr lang="cs-CZ" sz="1800" i="1" dirty="0"/>
              <a:t> </a:t>
            </a:r>
            <a:r>
              <a:rPr lang="cs-CZ" sz="1800" i="1" dirty="0" smtClean="0"/>
              <a:t>a</a:t>
            </a:r>
            <a:r>
              <a:rPr lang="cs-CZ" sz="1800" dirty="0" smtClean="0"/>
              <a:t> </a:t>
            </a:r>
            <a:r>
              <a:rPr lang="cs-CZ" sz="1800" dirty="0" err="1" smtClean="0"/>
              <a:t>metoikov</a:t>
            </a:r>
            <a:r>
              <a:rPr lang="cs-CZ" sz="1800" dirty="0" smtClean="0"/>
              <a:t> - </a:t>
            </a:r>
            <a:r>
              <a:rPr lang="cs-CZ" sz="1800" dirty="0" err="1" smtClean="0"/>
              <a:t>cudzincov</a:t>
            </a:r>
            <a:r>
              <a:rPr lang="cs-CZ" sz="1800" dirty="0" smtClean="0"/>
              <a:t> </a:t>
            </a:r>
            <a:r>
              <a:rPr lang="cs-CZ" sz="1800" dirty="0" err="1" smtClean="0"/>
              <a:t>žijúcich</a:t>
            </a:r>
            <a:r>
              <a:rPr lang="cs-CZ" sz="1800" dirty="0" smtClean="0"/>
              <a:t> v </a:t>
            </a:r>
            <a:r>
              <a:rPr lang="cs-CZ" sz="1800" dirty="0" err="1" smtClean="0"/>
              <a:t>Athénach</a:t>
            </a:r>
            <a:r>
              <a:rPr lang="cs-CZ" sz="1800" dirty="0" smtClean="0"/>
              <a:t>. </a:t>
            </a:r>
          </a:p>
          <a:p>
            <a:r>
              <a:rPr lang="cs-CZ" sz="1800" dirty="0" smtClean="0"/>
              <a:t>Otroci – </a:t>
            </a:r>
            <a:r>
              <a:rPr lang="cs-CZ" sz="1800" dirty="0" err="1" smtClean="0"/>
              <a:t>odhadom</a:t>
            </a:r>
            <a:r>
              <a:rPr lang="cs-CZ" sz="1800" dirty="0" smtClean="0"/>
              <a:t> </a:t>
            </a:r>
            <a:r>
              <a:rPr lang="cs-CZ" sz="1800" dirty="0" err="1" smtClean="0"/>
              <a:t>medzi</a:t>
            </a:r>
            <a:r>
              <a:rPr lang="cs-CZ" sz="1800" dirty="0" smtClean="0"/>
              <a:t> 1/5 – 2/3 </a:t>
            </a:r>
            <a:r>
              <a:rPr lang="cs-CZ" sz="1800" dirty="0" err="1" smtClean="0"/>
              <a:t>všetkých</a:t>
            </a:r>
            <a:r>
              <a:rPr lang="cs-CZ" sz="1800" dirty="0" smtClean="0"/>
              <a:t> </a:t>
            </a:r>
            <a:r>
              <a:rPr lang="cs-CZ" sz="1800" dirty="0" err="1" smtClean="0"/>
              <a:t>veslárov</a:t>
            </a:r>
            <a:r>
              <a:rPr lang="cs-CZ" sz="1800" dirty="0" smtClean="0"/>
              <a:t> – </a:t>
            </a:r>
            <a:r>
              <a:rPr lang="cs-CZ" sz="1800" dirty="0" err="1" smtClean="0"/>
              <a:t>boli</a:t>
            </a:r>
            <a:r>
              <a:rPr lang="cs-CZ" sz="1800" dirty="0" smtClean="0"/>
              <a:t> verbovaní len v </a:t>
            </a:r>
            <a:r>
              <a:rPr lang="cs-CZ" sz="1800" dirty="0" err="1" smtClean="0"/>
              <a:t>prípade</a:t>
            </a:r>
            <a:r>
              <a:rPr lang="cs-CZ" sz="1800" dirty="0" smtClean="0"/>
              <a:t> </a:t>
            </a:r>
            <a:r>
              <a:rPr lang="cs-CZ" sz="1800" dirty="0" err="1" smtClean="0"/>
              <a:t>akútneho</a:t>
            </a:r>
            <a:r>
              <a:rPr lang="cs-CZ" sz="1800" dirty="0" smtClean="0"/>
              <a:t> </a:t>
            </a:r>
            <a:r>
              <a:rPr lang="cs-CZ" sz="1800" dirty="0" err="1" smtClean="0"/>
              <a:t>ohrozenia</a:t>
            </a:r>
            <a:r>
              <a:rPr lang="cs-CZ" sz="1800" dirty="0" smtClean="0"/>
              <a:t> resp. nedostatku </a:t>
            </a:r>
            <a:r>
              <a:rPr lang="cs-CZ" sz="1800" dirty="0" err="1" smtClean="0"/>
              <a:t>ostatných</a:t>
            </a:r>
            <a:r>
              <a:rPr lang="cs-CZ" sz="1800" dirty="0" smtClean="0"/>
              <a:t> </a:t>
            </a:r>
            <a:r>
              <a:rPr lang="cs-CZ" sz="1800" dirty="0" err="1" smtClean="0"/>
              <a:t>skupín</a:t>
            </a:r>
            <a:r>
              <a:rPr lang="cs-CZ" sz="1800" dirty="0" smtClean="0"/>
              <a:t>. </a:t>
            </a:r>
          </a:p>
          <a:p>
            <a:endParaRPr lang="cs-CZ" sz="1800" dirty="0"/>
          </a:p>
          <a:p>
            <a:r>
              <a:rPr lang="cs-CZ" sz="1800" dirty="0" err="1" smtClean="0"/>
              <a:t>Veľký</a:t>
            </a:r>
            <a:r>
              <a:rPr lang="cs-CZ" sz="1800" dirty="0" smtClean="0"/>
              <a:t> doraz bol kladený na výcvik </a:t>
            </a:r>
            <a:r>
              <a:rPr lang="cs-CZ" sz="1800" dirty="0" err="1" smtClean="0"/>
              <a:t>posádok</a:t>
            </a:r>
            <a:r>
              <a:rPr lang="cs-CZ" sz="1800" dirty="0" smtClean="0"/>
              <a:t> – bol povinný i </a:t>
            </a:r>
            <a:r>
              <a:rPr lang="cs-CZ" sz="1800" dirty="0" err="1" smtClean="0"/>
              <a:t>pre</a:t>
            </a:r>
            <a:r>
              <a:rPr lang="cs-CZ" sz="1800" dirty="0" smtClean="0"/>
              <a:t> </a:t>
            </a:r>
            <a:r>
              <a:rPr lang="cs-CZ" sz="1800" dirty="0" err="1" smtClean="0"/>
              <a:t>najskúsenejších</a:t>
            </a:r>
            <a:r>
              <a:rPr lang="cs-CZ" sz="1800" dirty="0" smtClean="0"/>
              <a:t> </a:t>
            </a:r>
            <a:r>
              <a:rPr lang="cs-CZ" sz="1800" dirty="0" err="1" smtClean="0"/>
              <a:t>spomedzi</a:t>
            </a:r>
            <a:r>
              <a:rPr lang="cs-CZ" sz="1800" dirty="0" smtClean="0"/>
              <a:t> </a:t>
            </a:r>
            <a:r>
              <a:rPr lang="cs-CZ" sz="1800" dirty="0" err="1" smtClean="0"/>
              <a:t>veslárov</a:t>
            </a:r>
            <a:r>
              <a:rPr lang="cs-CZ" sz="1800" dirty="0" smtClean="0"/>
              <a:t> – </a:t>
            </a:r>
            <a:r>
              <a:rPr lang="cs-CZ" sz="1800" dirty="0" err="1" smtClean="0"/>
              <a:t>kvoli</a:t>
            </a:r>
            <a:r>
              <a:rPr lang="cs-CZ" sz="1800" dirty="0" smtClean="0"/>
              <a:t> </a:t>
            </a:r>
            <a:r>
              <a:rPr lang="cs-CZ" sz="1800" dirty="0" err="1" smtClean="0"/>
              <a:t>jednotnej</a:t>
            </a:r>
            <a:r>
              <a:rPr lang="cs-CZ" sz="1800" dirty="0" smtClean="0"/>
              <a:t> </a:t>
            </a:r>
            <a:r>
              <a:rPr lang="cs-CZ" sz="1800" dirty="0" err="1" smtClean="0"/>
              <a:t>súhre</a:t>
            </a:r>
            <a:r>
              <a:rPr lang="cs-CZ" sz="1800" dirty="0" smtClean="0"/>
              <a:t> </a:t>
            </a:r>
            <a:r>
              <a:rPr lang="cs-CZ" sz="1800" dirty="0" err="1" smtClean="0"/>
              <a:t>všetkých</a:t>
            </a:r>
            <a:r>
              <a:rPr lang="cs-CZ" sz="1800" dirty="0" smtClean="0"/>
              <a:t> (</a:t>
            </a:r>
            <a:r>
              <a:rPr lang="cs-CZ" sz="1800" dirty="0" err="1" smtClean="0"/>
              <a:t>pretože</a:t>
            </a:r>
            <a:r>
              <a:rPr lang="cs-CZ" sz="1800" dirty="0" smtClean="0"/>
              <a:t> </a:t>
            </a:r>
            <a:r>
              <a:rPr lang="cs-CZ" sz="1800" dirty="0" err="1" smtClean="0"/>
              <a:t>personálne</a:t>
            </a:r>
            <a:r>
              <a:rPr lang="cs-CZ" sz="1800" dirty="0" smtClean="0"/>
              <a:t> </a:t>
            </a:r>
            <a:r>
              <a:rPr lang="cs-CZ" sz="1800" dirty="0" err="1" smtClean="0"/>
              <a:t>zloženie</a:t>
            </a:r>
            <a:r>
              <a:rPr lang="cs-CZ" sz="1800" dirty="0" smtClean="0"/>
              <a:t> </a:t>
            </a:r>
            <a:r>
              <a:rPr lang="cs-CZ" sz="1800" dirty="0" err="1" smtClean="0"/>
              <a:t>posádok</a:t>
            </a:r>
            <a:r>
              <a:rPr lang="cs-CZ" sz="1800" dirty="0" smtClean="0"/>
              <a:t> </a:t>
            </a:r>
            <a:r>
              <a:rPr lang="cs-CZ" sz="1800" dirty="0" err="1" smtClean="0"/>
              <a:t>sa</a:t>
            </a:r>
            <a:r>
              <a:rPr lang="cs-CZ" sz="1800" dirty="0" smtClean="0"/>
              <a:t> často </a:t>
            </a:r>
            <a:r>
              <a:rPr lang="cs-CZ" sz="1800" dirty="0" err="1" smtClean="0"/>
              <a:t>menilo</a:t>
            </a:r>
            <a:r>
              <a:rPr lang="cs-CZ" sz="1800" dirty="0" smtClean="0"/>
              <a:t>).  </a:t>
            </a:r>
          </a:p>
          <a:p>
            <a:endParaRPr lang="cs-CZ" sz="1800" dirty="0" smtClean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17394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 algn="ctr"/>
            <a:r>
              <a:rPr lang="cs-CZ" sz="2000" dirty="0" err="1" smtClean="0"/>
              <a:t>Námorné</a:t>
            </a:r>
            <a:r>
              <a:rPr lang="cs-CZ" sz="2000" dirty="0" smtClean="0"/>
              <a:t> výpravy</a:t>
            </a:r>
          </a:p>
          <a:p>
            <a:r>
              <a:rPr lang="cs-CZ" sz="1800" dirty="0" smtClean="0"/>
              <a:t>Organizuje </a:t>
            </a:r>
            <a:r>
              <a:rPr lang="cs-CZ" sz="1800" dirty="0" err="1" smtClean="0"/>
              <a:t>ich</a:t>
            </a:r>
            <a:r>
              <a:rPr lang="cs-CZ" sz="1800" dirty="0" smtClean="0"/>
              <a:t> obec – </a:t>
            </a:r>
            <a:r>
              <a:rPr lang="cs-CZ" sz="1800" dirty="0" err="1" smtClean="0"/>
              <a:t>všeobecnú</a:t>
            </a:r>
            <a:r>
              <a:rPr lang="cs-CZ" sz="1800" dirty="0" smtClean="0"/>
              <a:t> </a:t>
            </a:r>
            <a:r>
              <a:rPr lang="cs-CZ" sz="1800" dirty="0" err="1" smtClean="0"/>
              <a:t>mobilizáciu</a:t>
            </a:r>
            <a:r>
              <a:rPr lang="cs-CZ" sz="1800" dirty="0" smtClean="0"/>
              <a:t> má na starosti jeden </a:t>
            </a:r>
            <a:r>
              <a:rPr lang="cs-CZ" sz="1800" dirty="0" err="1" smtClean="0"/>
              <a:t>zo</a:t>
            </a:r>
            <a:r>
              <a:rPr lang="cs-CZ" sz="1800" dirty="0" smtClean="0"/>
              <a:t> </a:t>
            </a:r>
            <a:r>
              <a:rPr lang="cs-CZ" sz="1800" dirty="0" err="1" smtClean="0"/>
              <a:t>stratégov</a:t>
            </a:r>
            <a:r>
              <a:rPr lang="cs-CZ" sz="1800" dirty="0" smtClean="0"/>
              <a:t> – </a:t>
            </a:r>
            <a:r>
              <a:rPr lang="cs-CZ" sz="1800" dirty="0" err="1" smtClean="0"/>
              <a:t>problematickejšia</a:t>
            </a:r>
            <a:r>
              <a:rPr lang="cs-CZ" sz="1800" dirty="0" smtClean="0"/>
              <a:t>, </a:t>
            </a:r>
            <a:r>
              <a:rPr lang="cs-CZ" sz="1800" dirty="0" err="1" smtClean="0"/>
              <a:t>ako</a:t>
            </a:r>
            <a:r>
              <a:rPr lang="cs-CZ" sz="1800" dirty="0" smtClean="0"/>
              <a:t> v </a:t>
            </a:r>
            <a:r>
              <a:rPr lang="cs-CZ" sz="1800" dirty="0" err="1" smtClean="0"/>
              <a:t>prípade</a:t>
            </a:r>
            <a:r>
              <a:rPr lang="cs-CZ" sz="1800" dirty="0" smtClean="0"/>
              <a:t> </a:t>
            </a:r>
            <a:r>
              <a:rPr lang="cs-CZ" sz="1800" dirty="0" err="1" smtClean="0"/>
              <a:t>mobilizovania</a:t>
            </a:r>
            <a:r>
              <a:rPr lang="cs-CZ" sz="1800" dirty="0" smtClean="0"/>
              <a:t> </a:t>
            </a:r>
            <a:r>
              <a:rPr lang="cs-CZ" sz="1800" dirty="0" err="1" smtClean="0"/>
              <a:t>pešieho</a:t>
            </a:r>
            <a:r>
              <a:rPr lang="cs-CZ" sz="1800" dirty="0" smtClean="0"/>
              <a:t> vojska – </a:t>
            </a:r>
            <a:r>
              <a:rPr lang="cs-CZ" sz="1800" dirty="0" err="1" smtClean="0"/>
              <a:t>potreba</a:t>
            </a:r>
            <a:r>
              <a:rPr lang="cs-CZ" sz="1800" dirty="0" smtClean="0"/>
              <a:t> </a:t>
            </a:r>
            <a:r>
              <a:rPr lang="cs-CZ" sz="1800" dirty="0" err="1" smtClean="0"/>
              <a:t>presnej</a:t>
            </a:r>
            <a:r>
              <a:rPr lang="cs-CZ" sz="1800" dirty="0" smtClean="0"/>
              <a:t> </a:t>
            </a:r>
            <a:r>
              <a:rPr lang="cs-CZ" sz="1800" dirty="0" err="1" smtClean="0"/>
              <a:t>evidencie</a:t>
            </a:r>
            <a:r>
              <a:rPr lang="cs-CZ" sz="1800" dirty="0" smtClean="0"/>
              <a:t> </a:t>
            </a:r>
            <a:r>
              <a:rPr lang="cs-CZ" sz="1800" dirty="0" err="1" smtClean="0"/>
              <a:t>nielen</a:t>
            </a:r>
            <a:r>
              <a:rPr lang="cs-CZ" sz="1800" dirty="0" smtClean="0"/>
              <a:t> </a:t>
            </a:r>
            <a:r>
              <a:rPr lang="cs-CZ" sz="1800" dirty="0" err="1" smtClean="0"/>
              <a:t>členov</a:t>
            </a:r>
            <a:r>
              <a:rPr lang="cs-CZ" sz="1800" dirty="0" smtClean="0"/>
              <a:t> posádky, ale i </a:t>
            </a:r>
            <a:r>
              <a:rPr lang="cs-CZ" sz="1800" dirty="0" err="1" smtClean="0"/>
              <a:t>kompletné</a:t>
            </a:r>
            <a:r>
              <a:rPr lang="cs-CZ" sz="1800" dirty="0" smtClean="0"/>
              <a:t> </a:t>
            </a:r>
            <a:r>
              <a:rPr lang="cs-CZ" sz="1800" dirty="0" err="1" smtClean="0"/>
              <a:t>zabezpečenie</a:t>
            </a:r>
            <a:r>
              <a:rPr lang="cs-CZ" sz="1800" dirty="0" smtClean="0"/>
              <a:t> </a:t>
            </a:r>
            <a:r>
              <a:rPr lang="cs-CZ" sz="1800" dirty="0" err="1" smtClean="0"/>
              <a:t>celej</a:t>
            </a:r>
            <a:r>
              <a:rPr lang="cs-CZ" sz="1800" dirty="0" smtClean="0"/>
              <a:t> logistiky.</a:t>
            </a:r>
          </a:p>
          <a:p>
            <a:r>
              <a:rPr lang="cs-CZ" sz="1800" dirty="0" smtClean="0"/>
              <a:t>Výpravy - </a:t>
            </a:r>
            <a:r>
              <a:rPr lang="cs-CZ" sz="1800" dirty="0" err="1"/>
              <a:t>i</a:t>
            </a:r>
            <a:r>
              <a:rPr lang="cs-CZ" sz="1800" dirty="0" err="1" smtClean="0"/>
              <a:t>ba</a:t>
            </a:r>
            <a:r>
              <a:rPr lang="cs-CZ" sz="1800" dirty="0" smtClean="0"/>
              <a:t> </a:t>
            </a:r>
            <a:r>
              <a:rPr lang="cs-CZ" sz="1800" dirty="0" err="1" smtClean="0"/>
              <a:t>počas</a:t>
            </a:r>
            <a:r>
              <a:rPr lang="cs-CZ" sz="1800" dirty="0" smtClean="0"/>
              <a:t> </a:t>
            </a:r>
            <a:r>
              <a:rPr lang="cs-CZ" sz="1800" i="1" dirty="0" smtClean="0"/>
              <a:t>c </a:t>
            </a:r>
            <a:r>
              <a:rPr lang="cs-CZ" sz="1800" dirty="0" smtClean="0"/>
              <a:t>5-6 </a:t>
            </a:r>
            <a:r>
              <a:rPr lang="cs-CZ" sz="1800" dirty="0" err="1" smtClean="0"/>
              <a:t>mesiacov</a:t>
            </a:r>
            <a:r>
              <a:rPr lang="cs-CZ" sz="1800" dirty="0" smtClean="0"/>
              <a:t> (</a:t>
            </a:r>
            <a:r>
              <a:rPr lang="cs-CZ" sz="1800" dirty="0" err="1" smtClean="0"/>
              <a:t>marec</a:t>
            </a:r>
            <a:r>
              <a:rPr lang="cs-CZ" sz="1800" dirty="0" smtClean="0"/>
              <a:t>/apríl-august/</a:t>
            </a:r>
            <a:r>
              <a:rPr lang="cs-CZ" sz="1800" dirty="0" err="1" smtClean="0"/>
              <a:t>september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V čele flotily – </a:t>
            </a:r>
            <a:r>
              <a:rPr lang="cs-CZ" sz="1800" i="1" dirty="0" err="1" smtClean="0"/>
              <a:t>nauarchos</a:t>
            </a:r>
            <a:r>
              <a:rPr lang="cs-CZ" sz="1800" i="1" dirty="0" smtClean="0"/>
              <a:t> </a:t>
            </a:r>
            <a:r>
              <a:rPr lang="cs-CZ" sz="1800" dirty="0" smtClean="0"/>
              <a:t> (admirál) – </a:t>
            </a:r>
            <a:r>
              <a:rPr lang="cs-CZ" sz="1800" dirty="0" err="1" smtClean="0"/>
              <a:t>podliehajú</a:t>
            </a:r>
            <a:r>
              <a:rPr lang="cs-CZ" sz="1800" dirty="0" smtClean="0"/>
              <a:t> mu </a:t>
            </a:r>
            <a:r>
              <a:rPr lang="cs-CZ" sz="1800" dirty="0" err="1" smtClean="0"/>
              <a:t>všetci</a:t>
            </a:r>
            <a:r>
              <a:rPr lang="cs-CZ" sz="1800" dirty="0" smtClean="0"/>
              <a:t> </a:t>
            </a:r>
            <a:r>
              <a:rPr lang="cs-CZ" sz="1800" dirty="0" err="1" smtClean="0"/>
              <a:t>trierarchovia</a:t>
            </a:r>
            <a:r>
              <a:rPr lang="cs-CZ" sz="1800" dirty="0" smtClean="0"/>
              <a:t>, </a:t>
            </a:r>
            <a:r>
              <a:rPr lang="cs-CZ" sz="1800" dirty="0" err="1" smtClean="0"/>
              <a:t>väčšinou</a:t>
            </a:r>
            <a:r>
              <a:rPr lang="cs-CZ" sz="1800" dirty="0" smtClean="0"/>
              <a:t> </a:t>
            </a:r>
            <a:r>
              <a:rPr lang="cs-CZ" sz="1800" dirty="0" err="1" smtClean="0"/>
              <a:t>sa</a:t>
            </a:r>
            <a:r>
              <a:rPr lang="cs-CZ" sz="1800" dirty="0" smtClean="0"/>
              <a:t> volí </a:t>
            </a:r>
            <a:r>
              <a:rPr lang="cs-CZ" sz="1800" dirty="0" err="1" smtClean="0"/>
              <a:t>spomedzi</a:t>
            </a:r>
            <a:r>
              <a:rPr lang="cs-CZ" sz="1800" dirty="0" smtClean="0"/>
              <a:t> </a:t>
            </a:r>
            <a:r>
              <a:rPr lang="cs-CZ" sz="1800" dirty="0" err="1" smtClean="0"/>
              <a:t>uradujúcich</a:t>
            </a:r>
            <a:r>
              <a:rPr lang="cs-CZ" sz="1800" dirty="0" smtClean="0"/>
              <a:t> </a:t>
            </a:r>
            <a:r>
              <a:rPr lang="cs-CZ" sz="1800" dirty="0" err="1" smtClean="0"/>
              <a:t>stratégov</a:t>
            </a:r>
            <a:r>
              <a:rPr lang="cs-CZ" sz="1800" dirty="0" smtClean="0"/>
              <a:t>.</a:t>
            </a:r>
          </a:p>
          <a:p>
            <a:pPr algn="ctr"/>
            <a:r>
              <a:rPr lang="cs-CZ" sz="1800" dirty="0" err="1" smtClean="0"/>
              <a:t>Zásobovanie</a:t>
            </a:r>
            <a:endParaRPr lang="cs-CZ" sz="1800" dirty="0" smtClean="0"/>
          </a:p>
          <a:p>
            <a:r>
              <a:rPr lang="cs-CZ" sz="1800" dirty="0" smtClean="0"/>
              <a:t>doraz naň </a:t>
            </a:r>
            <a:r>
              <a:rPr lang="cs-CZ" sz="1800" dirty="0" err="1" smtClean="0"/>
              <a:t>sa</a:t>
            </a:r>
            <a:r>
              <a:rPr lang="cs-CZ" sz="1800" dirty="0" smtClean="0"/>
              <a:t> </a:t>
            </a:r>
            <a:r>
              <a:rPr lang="cs-CZ" sz="1800" dirty="0" err="1" smtClean="0"/>
              <a:t>kladie</a:t>
            </a:r>
            <a:r>
              <a:rPr lang="cs-CZ" sz="1800" dirty="0" smtClean="0"/>
              <a:t> </a:t>
            </a:r>
            <a:r>
              <a:rPr lang="cs-CZ" sz="1800" dirty="0" err="1" smtClean="0"/>
              <a:t>hlavne</a:t>
            </a:r>
            <a:r>
              <a:rPr lang="cs-CZ" sz="1800" dirty="0" smtClean="0"/>
              <a:t> v </a:t>
            </a:r>
            <a:r>
              <a:rPr lang="cs-CZ" sz="1800" dirty="0" err="1" smtClean="0"/>
              <a:t>prípade</a:t>
            </a:r>
            <a:r>
              <a:rPr lang="cs-CZ" sz="1800" dirty="0" smtClean="0"/>
              <a:t> </a:t>
            </a:r>
            <a:r>
              <a:rPr lang="cs-CZ" sz="1800" dirty="0" err="1" smtClean="0"/>
              <a:t>organizovania</a:t>
            </a:r>
            <a:r>
              <a:rPr lang="cs-CZ" sz="1800" dirty="0" smtClean="0"/>
              <a:t> </a:t>
            </a:r>
            <a:r>
              <a:rPr lang="cs-CZ" sz="1800" dirty="0" err="1" smtClean="0"/>
              <a:t>väčších</a:t>
            </a:r>
            <a:r>
              <a:rPr lang="cs-CZ" sz="1800" dirty="0" smtClean="0"/>
              <a:t> výprav (1 </a:t>
            </a:r>
            <a:r>
              <a:rPr lang="cs-CZ" sz="1800" dirty="0" err="1" smtClean="0"/>
              <a:t>triera</a:t>
            </a:r>
            <a:r>
              <a:rPr lang="cs-CZ" sz="1800" dirty="0" smtClean="0"/>
              <a:t> = zásoby </a:t>
            </a:r>
            <a:r>
              <a:rPr lang="cs-CZ" sz="1800" dirty="0" err="1" smtClean="0"/>
              <a:t>iba</a:t>
            </a:r>
            <a:r>
              <a:rPr lang="cs-CZ" sz="1800" dirty="0" smtClean="0"/>
              <a:t> na </a:t>
            </a:r>
            <a:r>
              <a:rPr lang="cs-CZ" sz="1800" i="1" dirty="0" smtClean="0"/>
              <a:t>c</a:t>
            </a:r>
            <a:r>
              <a:rPr lang="cs-CZ" sz="1800" dirty="0" smtClean="0"/>
              <a:t> 2-3 dni) - flotilu </a:t>
            </a:r>
            <a:r>
              <a:rPr lang="cs-CZ" sz="1800" dirty="0" err="1" smtClean="0"/>
              <a:t>preto</a:t>
            </a:r>
            <a:r>
              <a:rPr lang="cs-CZ" sz="1800" dirty="0" smtClean="0"/>
              <a:t> okrem nich </a:t>
            </a:r>
            <a:r>
              <a:rPr lang="cs-CZ" sz="1800" dirty="0" err="1" smtClean="0"/>
              <a:t>tvorí</a:t>
            </a:r>
            <a:r>
              <a:rPr lang="cs-CZ" sz="1800" dirty="0" smtClean="0"/>
              <a:t> i </a:t>
            </a:r>
            <a:r>
              <a:rPr lang="cs-CZ" sz="1800" dirty="0" err="1" smtClean="0"/>
              <a:t>množstvo</a:t>
            </a:r>
            <a:r>
              <a:rPr lang="cs-CZ" sz="1800" dirty="0" smtClean="0"/>
              <a:t> zásobovacích lodí, </a:t>
            </a:r>
            <a:r>
              <a:rPr lang="cs-CZ" sz="1800" dirty="0" err="1" smtClean="0"/>
              <a:t>nesúcich</a:t>
            </a:r>
            <a:r>
              <a:rPr lang="cs-CZ" sz="1800" dirty="0" smtClean="0"/>
              <a:t> </a:t>
            </a:r>
            <a:r>
              <a:rPr lang="cs-CZ" sz="1800" dirty="0" err="1" smtClean="0"/>
              <a:t>všetok</a:t>
            </a:r>
            <a:r>
              <a:rPr lang="cs-CZ" sz="1800" dirty="0" smtClean="0"/>
              <a:t> </a:t>
            </a:r>
            <a:r>
              <a:rPr lang="cs-CZ" sz="1800" dirty="0" err="1" smtClean="0"/>
              <a:t>potrebný</a:t>
            </a:r>
            <a:r>
              <a:rPr lang="cs-CZ" sz="1800" dirty="0" smtClean="0"/>
              <a:t> materiál. </a:t>
            </a:r>
          </a:p>
          <a:p>
            <a:r>
              <a:rPr lang="cs-CZ" sz="1800" dirty="0" err="1" smtClean="0"/>
              <a:t>Menšie</a:t>
            </a:r>
            <a:r>
              <a:rPr lang="cs-CZ" sz="1800" dirty="0" smtClean="0"/>
              <a:t> výpravy – </a:t>
            </a:r>
            <a:r>
              <a:rPr lang="cs-CZ" sz="1800" dirty="0" err="1" smtClean="0"/>
              <a:t>zásobovacie</a:t>
            </a:r>
            <a:r>
              <a:rPr lang="cs-CZ" sz="1800" dirty="0" smtClean="0"/>
              <a:t> </a:t>
            </a:r>
            <a:r>
              <a:rPr lang="cs-CZ" sz="1800" dirty="0" err="1" smtClean="0"/>
              <a:t>lode</a:t>
            </a:r>
            <a:r>
              <a:rPr lang="cs-CZ" sz="1800" dirty="0" smtClean="0"/>
              <a:t> len </a:t>
            </a:r>
            <a:r>
              <a:rPr lang="cs-CZ" sz="1800" dirty="0" err="1" smtClean="0"/>
              <a:t>zriedka</a:t>
            </a:r>
            <a:r>
              <a:rPr lang="cs-CZ" sz="1800" dirty="0" smtClean="0"/>
              <a:t> – flotila </a:t>
            </a:r>
            <a:r>
              <a:rPr lang="cs-CZ" sz="1800" dirty="0" err="1" smtClean="0"/>
              <a:t>sa</a:t>
            </a:r>
            <a:r>
              <a:rPr lang="cs-CZ" sz="1800" dirty="0" smtClean="0"/>
              <a:t> tak musí </a:t>
            </a:r>
            <a:r>
              <a:rPr lang="cs-CZ" sz="1800" dirty="0" err="1" smtClean="0"/>
              <a:t>plaviť</a:t>
            </a:r>
            <a:r>
              <a:rPr lang="cs-CZ" sz="1800" dirty="0" smtClean="0"/>
              <a:t> od ostrova k ostrovu a posádky sú často </a:t>
            </a:r>
            <a:r>
              <a:rPr lang="cs-CZ" sz="1800" dirty="0" err="1" smtClean="0"/>
              <a:t>nútené</a:t>
            </a:r>
            <a:r>
              <a:rPr lang="cs-CZ" sz="1800" dirty="0" smtClean="0"/>
              <a:t> si </a:t>
            </a:r>
            <a:r>
              <a:rPr lang="cs-CZ" sz="1800" dirty="0" err="1" smtClean="0"/>
              <a:t>svojpomocne</a:t>
            </a:r>
            <a:r>
              <a:rPr lang="cs-CZ" sz="1800" dirty="0" smtClean="0"/>
              <a:t> </a:t>
            </a:r>
            <a:r>
              <a:rPr lang="cs-CZ" sz="1800" dirty="0" err="1" smtClean="0"/>
              <a:t>zaobstarať</a:t>
            </a:r>
            <a:r>
              <a:rPr lang="cs-CZ" sz="1800" dirty="0" smtClean="0"/>
              <a:t> </a:t>
            </a:r>
            <a:r>
              <a:rPr lang="cs-CZ" sz="1800" dirty="0" err="1" smtClean="0"/>
              <a:t>všetky</a:t>
            </a:r>
            <a:r>
              <a:rPr lang="cs-CZ" sz="1800" dirty="0" smtClean="0"/>
              <a:t> </a:t>
            </a:r>
            <a:r>
              <a:rPr lang="cs-CZ" sz="1800" dirty="0" err="1" smtClean="0"/>
              <a:t>potrebné</a:t>
            </a:r>
            <a:r>
              <a:rPr lang="cs-CZ" sz="1800" dirty="0" smtClean="0"/>
              <a:t> zásoby – hrozba </a:t>
            </a:r>
            <a:r>
              <a:rPr lang="cs-CZ" sz="1800" dirty="0" err="1" smtClean="0"/>
              <a:t>nepriateľského</a:t>
            </a:r>
            <a:r>
              <a:rPr lang="cs-CZ" sz="1800" dirty="0" smtClean="0"/>
              <a:t> útoku, </a:t>
            </a:r>
            <a:r>
              <a:rPr lang="cs-CZ" sz="1800" dirty="0" err="1" smtClean="0"/>
              <a:t>keďže</a:t>
            </a:r>
            <a:r>
              <a:rPr lang="cs-CZ" sz="1800" dirty="0" smtClean="0"/>
              <a:t> </a:t>
            </a:r>
            <a:r>
              <a:rPr lang="cs-CZ" sz="1800" dirty="0" err="1" smtClean="0"/>
              <a:t>lode</a:t>
            </a:r>
            <a:r>
              <a:rPr lang="cs-CZ" sz="1800" dirty="0" smtClean="0"/>
              <a:t> </a:t>
            </a:r>
            <a:r>
              <a:rPr lang="cs-CZ" sz="1800" dirty="0" err="1" smtClean="0"/>
              <a:t>ostávajú</a:t>
            </a:r>
            <a:r>
              <a:rPr lang="cs-CZ" sz="1800" dirty="0" smtClean="0"/>
              <a:t> </a:t>
            </a:r>
            <a:r>
              <a:rPr lang="cs-CZ" sz="1800" dirty="0" err="1" smtClean="0"/>
              <a:t>takmer</a:t>
            </a:r>
            <a:r>
              <a:rPr lang="cs-CZ" sz="1800" dirty="0" smtClean="0"/>
              <a:t> </a:t>
            </a:r>
            <a:r>
              <a:rPr lang="cs-CZ" sz="1800" dirty="0" err="1" smtClean="0"/>
              <a:t>nechránené</a:t>
            </a:r>
            <a:r>
              <a:rPr lang="cs-CZ" sz="1800" dirty="0" smtClean="0"/>
              <a:t>.   </a:t>
            </a:r>
          </a:p>
          <a:p>
            <a:pPr algn="ctr"/>
            <a:r>
              <a:rPr lang="cs-CZ" sz="1800" dirty="0" err="1" smtClean="0"/>
              <a:t>Preprava</a:t>
            </a:r>
            <a:r>
              <a:rPr lang="cs-CZ" sz="1800" dirty="0" smtClean="0"/>
              <a:t> </a:t>
            </a:r>
            <a:r>
              <a:rPr lang="cs-CZ" sz="1800" dirty="0" err="1" smtClean="0"/>
              <a:t>pešieho</a:t>
            </a:r>
            <a:r>
              <a:rPr lang="cs-CZ" sz="1800" dirty="0" smtClean="0"/>
              <a:t> vojska</a:t>
            </a:r>
          </a:p>
          <a:p>
            <a:r>
              <a:rPr lang="cs-CZ" sz="1800" dirty="0" err="1" smtClean="0"/>
              <a:t>existencia</a:t>
            </a:r>
            <a:r>
              <a:rPr lang="cs-CZ" sz="1800" dirty="0" smtClean="0"/>
              <a:t> </a:t>
            </a:r>
            <a:r>
              <a:rPr lang="cs-CZ" sz="1800" dirty="0" err="1" smtClean="0"/>
              <a:t>špeciálnych</a:t>
            </a:r>
            <a:r>
              <a:rPr lang="cs-CZ" sz="1800" dirty="0" smtClean="0"/>
              <a:t> </a:t>
            </a:r>
            <a:r>
              <a:rPr lang="cs-CZ" sz="1800" dirty="0" err="1" smtClean="0"/>
              <a:t>typov</a:t>
            </a:r>
            <a:r>
              <a:rPr lang="cs-CZ" sz="1800" dirty="0" smtClean="0"/>
              <a:t> upravených lodí - tzv. </a:t>
            </a:r>
            <a:r>
              <a:rPr lang="cs-CZ" sz="1800" i="1" dirty="0" err="1" smtClean="0"/>
              <a:t>stratiotides</a:t>
            </a:r>
            <a:r>
              <a:rPr lang="cs-CZ" sz="1800" i="1" dirty="0" smtClean="0"/>
              <a:t>, </a:t>
            </a:r>
            <a:r>
              <a:rPr lang="cs-CZ" sz="1800" i="1" dirty="0" err="1" smtClean="0"/>
              <a:t>hoplitagogoi</a:t>
            </a:r>
            <a:r>
              <a:rPr lang="cs-CZ" sz="1800" dirty="0"/>
              <a:t> </a:t>
            </a:r>
            <a:r>
              <a:rPr lang="cs-CZ" sz="1800" dirty="0" smtClean="0"/>
              <a:t>– schopné </a:t>
            </a:r>
            <a:r>
              <a:rPr lang="cs-CZ" sz="1800" dirty="0" err="1" smtClean="0"/>
              <a:t>prepraviť</a:t>
            </a:r>
            <a:r>
              <a:rPr lang="cs-CZ" sz="1800" dirty="0" smtClean="0"/>
              <a:t> až 100 </a:t>
            </a:r>
            <a:r>
              <a:rPr lang="cs-CZ" sz="1800" dirty="0" err="1" smtClean="0"/>
              <a:t>mužov</a:t>
            </a:r>
            <a:r>
              <a:rPr lang="cs-CZ" sz="1800" dirty="0" smtClean="0"/>
              <a:t>. </a:t>
            </a:r>
          </a:p>
          <a:p>
            <a:r>
              <a:rPr lang="cs-CZ" sz="1800" dirty="0" smtClean="0"/>
              <a:t>V </a:t>
            </a:r>
            <a:r>
              <a:rPr lang="cs-CZ" sz="1800" dirty="0" err="1" smtClean="0"/>
              <a:t>prípade</a:t>
            </a:r>
            <a:r>
              <a:rPr lang="cs-CZ" sz="1800" dirty="0" smtClean="0"/>
              <a:t> </a:t>
            </a:r>
            <a:r>
              <a:rPr lang="cs-CZ" sz="1800" dirty="0" err="1" smtClean="0"/>
              <a:t>ich</a:t>
            </a:r>
            <a:r>
              <a:rPr lang="cs-CZ" sz="1800" dirty="0" smtClean="0"/>
              <a:t> nedostatku </a:t>
            </a:r>
            <a:r>
              <a:rPr lang="cs-CZ" sz="1800" dirty="0" err="1" smtClean="0"/>
              <a:t>ich</a:t>
            </a:r>
            <a:r>
              <a:rPr lang="cs-CZ" sz="1800" dirty="0" smtClean="0"/>
              <a:t> </a:t>
            </a:r>
            <a:r>
              <a:rPr lang="cs-CZ" sz="1800" dirty="0" err="1" smtClean="0"/>
              <a:t>funkciu</a:t>
            </a:r>
            <a:r>
              <a:rPr lang="cs-CZ" sz="1800" dirty="0" smtClean="0"/>
              <a:t> </a:t>
            </a:r>
            <a:r>
              <a:rPr lang="cs-CZ" sz="1800" dirty="0" err="1" smtClean="0"/>
              <a:t>preberajú</a:t>
            </a:r>
            <a:r>
              <a:rPr lang="cs-CZ" sz="1800" dirty="0" smtClean="0"/>
              <a:t> </a:t>
            </a:r>
            <a:r>
              <a:rPr lang="cs-CZ" sz="1800" dirty="0" err="1" smtClean="0"/>
              <a:t>triery</a:t>
            </a:r>
            <a:r>
              <a:rPr lang="cs-CZ" sz="1800" dirty="0" smtClean="0"/>
              <a:t> – na úkor </a:t>
            </a:r>
            <a:r>
              <a:rPr lang="cs-CZ" sz="1800" dirty="0" err="1" smtClean="0"/>
              <a:t>ich</a:t>
            </a:r>
            <a:r>
              <a:rPr lang="cs-CZ" sz="1800" dirty="0" smtClean="0"/>
              <a:t> mobility, stability a </a:t>
            </a:r>
            <a:r>
              <a:rPr lang="cs-CZ" sz="1800" dirty="0" err="1" smtClean="0"/>
              <a:t>bojaschopnosti</a:t>
            </a:r>
            <a:r>
              <a:rPr lang="cs-CZ" sz="1800" dirty="0"/>
              <a:t> </a:t>
            </a:r>
            <a:r>
              <a:rPr lang="cs-CZ" sz="1800" dirty="0" smtClean="0"/>
              <a:t>- 1 </a:t>
            </a:r>
            <a:r>
              <a:rPr lang="cs-CZ" sz="1800" dirty="0" err="1" smtClean="0"/>
              <a:t>triera</a:t>
            </a:r>
            <a:r>
              <a:rPr lang="cs-CZ" sz="1800" dirty="0" smtClean="0"/>
              <a:t> – okrem posádky max. 30 </a:t>
            </a:r>
            <a:r>
              <a:rPr lang="cs-CZ" sz="1800" dirty="0" err="1" smtClean="0"/>
              <a:t>mužov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74611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 anchor="ctr">
            <a:normAutofit/>
          </a:bodyPr>
          <a:lstStyle/>
          <a:p>
            <a:pPr algn="ctr"/>
            <a:r>
              <a:rPr lang="sk-SK" sz="2400" dirty="0" smtClean="0"/>
              <a:t>Počiatky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Počiatkom archaického obdobia – existencia viacerých, početne menších flotíl lokálneho charakteru </a:t>
            </a:r>
          </a:p>
          <a:p>
            <a:r>
              <a:rPr lang="sk-SK" sz="1800" dirty="0" smtClean="0"/>
              <a:t>Hlavné typy lodí v tomto období – tzv.  20, 30 a </a:t>
            </a:r>
            <a:r>
              <a:rPr lang="sk-SK" sz="1800" u="sng" dirty="0" smtClean="0"/>
              <a:t>50-veslice (</a:t>
            </a:r>
            <a:r>
              <a:rPr lang="sk-SK" sz="1800" i="1" u="sng" dirty="0" err="1" smtClean="0"/>
              <a:t>pentekontoroi</a:t>
            </a:r>
            <a:r>
              <a:rPr lang="sk-SK" sz="1800" u="sng" dirty="0" smtClean="0"/>
              <a:t>)</a:t>
            </a:r>
          </a:p>
          <a:p>
            <a:r>
              <a:rPr lang="sk-SK" sz="1800" dirty="0" smtClean="0"/>
              <a:t>Ich zameranie - hlavne pirátstvo – vďaka menšej veľkosti a väčšej rýchlosti sa používajú najmä pri koristnícko-lúpežných prepadoch.</a:t>
            </a:r>
          </a:p>
          <a:p>
            <a:r>
              <a:rPr lang="sk-SK" sz="1800" dirty="0" smtClean="0"/>
              <a:t>Vlastníctvo – </a:t>
            </a:r>
            <a:r>
              <a:rPr lang="sk-SK" sz="1800" b="1" dirty="0" smtClean="0"/>
              <a:t>spočiatku súkromné </a:t>
            </a:r>
            <a:r>
              <a:rPr lang="sk-SK" sz="1800" dirty="0" smtClean="0"/>
              <a:t>– </a:t>
            </a:r>
            <a:r>
              <a:rPr lang="sk-SK" sz="1800" u="sng" dirty="0" smtClean="0"/>
              <a:t>v čase vojny všetky lode </a:t>
            </a:r>
            <a:r>
              <a:rPr lang="sk-SK" sz="1800" dirty="0" smtClean="0"/>
              <a:t>oficiálne podliehali pod jednotné velenie hlavných predstaviteľov jednotlivých obcí – </a:t>
            </a:r>
            <a:r>
              <a:rPr lang="sk-SK" sz="1800" u="sng" dirty="0" smtClean="0"/>
              <a:t>počas mieru </a:t>
            </a:r>
            <a:r>
              <a:rPr lang="sk-SK" sz="1800" dirty="0" smtClean="0"/>
              <a:t>však bolo ich pôsobenie od nich nezávislé a riadili sa výlučne príkazmi svojho vlastníka – toho, na koho osobné náklady boli vybudované - často sú preto využívané  na pirátstvo a lúpežné výpravy s cieľom osobného obohatenia sa ich vlastníkov a posádok.</a:t>
            </a:r>
          </a:p>
          <a:p>
            <a:r>
              <a:rPr lang="sk-SK" sz="1800" dirty="0" smtClean="0"/>
              <a:t>Zloženie posádok – zväčša dobrovoľníci, hľadajúci osobný prospech</a:t>
            </a:r>
          </a:p>
          <a:p>
            <a:r>
              <a:rPr lang="sk-SK" sz="1800" dirty="0" smtClean="0"/>
              <a:t>Výzbroj si zabezpečoval buď každý na vlastné náklady, alebo ich zabezpečil vlastník lode</a:t>
            </a:r>
          </a:p>
          <a:p>
            <a:r>
              <a:rPr lang="sk-SK" sz="1800" dirty="0" smtClean="0"/>
              <a:t>  </a:t>
            </a:r>
          </a:p>
          <a:p>
            <a:endParaRPr lang="sk-SK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Organizácia a vplyv štátu na budovanie a organizáciu loďstva v  archaickom období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165304"/>
          </a:xfrm>
        </p:spPr>
        <p:txBody>
          <a:bodyPr>
            <a:normAutofit/>
          </a:bodyPr>
          <a:lstStyle/>
          <a:p>
            <a:pPr algn="ctr"/>
            <a:r>
              <a:rPr lang="sk-SK" sz="1800" dirty="0" smtClean="0"/>
              <a:t>1.)</a:t>
            </a:r>
            <a:r>
              <a:rPr lang="sk-SK" sz="1800" dirty="0" err="1" smtClean="0"/>
              <a:t>Athény</a:t>
            </a:r>
            <a:r>
              <a:rPr lang="sk-SK" sz="1800" dirty="0" smtClean="0"/>
              <a:t> </a:t>
            </a:r>
          </a:p>
          <a:p>
            <a:r>
              <a:rPr lang="sk-SK" sz="1800" dirty="0" smtClean="0"/>
              <a:t>na úrovni teritoriálnej správy – existencia tzv. </a:t>
            </a:r>
            <a:r>
              <a:rPr lang="sk-SK" sz="1800" u="sng" dirty="0" err="1" smtClean="0"/>
              <a:t>naukrárii</a:t>
            </a:r>
            <a:r>
              <a:rPr lang="sk-SK" sz="1800" u="sng" dirty="0" smtClean="0"/>
              <a:t> </a:t>
            </a:r>
            <a:r>
              <a:rPr lang="sk-SK" sz="1800" i="1" u="sng" dirty="0" smtClean="0"/>
              <a:t>(</a:t>
            </a:r>
            <a:r>
              <a:rPr lang="sk-SK" sz="1800" i="1" u="sng" dirty="0" err="1" smtClean="0"/>
              <a:t>naukrariai</a:t>
            </a:r>
            <a:r>
              <a:rPr lang="sk-SK" sz="1800" i="1" u="sng" dirty="0" smtClean="0"/>
              <a:t>) </a:t>
            </a:r>
            <a:r>
              <a:rPr lang="sk-SK" sz="1800" i="1" dirty="0" smtClean="0"/>
              <a:t>–</a:t>
            </a:r>
            <a:r>
              <a:rPr lang="sk-SK" sz="1800" dirty="0" smtClean="0"/>
              <a:t> územno-správne celky  - v čele stáli tzv. </a:t>
            </a:r>
            <a:r>
              <a:rPr lang="sk-SK" sz="1800" i="1" dirty="0" err="1" smtClean="0"/>
              <a:t>naukraroi</a:t>
            </a:r>
            <a:r>
              <a:rPr lang="sk-SK" sz="1800" i="1" dirty="0" smtClean="0"/>
              <a:t> </a:t>
            </a:r>
            <a:r>
              <a:rPr lang="sk-SK" sz="1800" dirty="0" smtClean="0"/>
              <a:t>(kapitáni lodí)</a:t>
            </a:r>
            <a:r>
              <a:rPr lang="sk-SK" sz="1800" i="1" dirty="0" smtClean="0"/>
              <a:t> </a:t>
            </a:r>
            <a:r>
              <a:rPr lang="sk-SK" sz="1800" dirty="0" smtClean="0"/>
              <a:t>- ich úlohou bolo každoročne určiť spomedzi najbohatších občanov danej </a:t>
            </a:r>
            <a:r>
              <a:rPr lang="sk-SK" sz="1800" dirty="0" err="1" smtClean="0"/>
              <a:t>naukrárie</a:t>
            </a:r>
            <a:r>
              <a:rPr lang="sk-SK" sz="1800" dirty="0" smtClean="0"/>
              <a:t> tých, ktorí mali z vlastných prostriedkov financovať výstavbu určitého počtu lodí – 1 občan = 1 loď.</a:t>
            </a:r>
          </a:p>
          <a:p>
            <a:r>
              <a:rPr lang="sk-SK" sz="1800" dirty="0" smtClean="0"/>
              <a:t>Velenie flotily – na „celoštátnej“ úrovni - </a:t>
            </a:r>
            <a:r>
              <a:rPr lang="sk-SK" sz="1800" i="1" dirty="0" err="1" smtClean="0"/>
              <a:t>polemarchos</a:t>
            </a:r>
            <a:r>
              <a:rPr lang="sk-SK" sz="1800" i="1" dirty="0" smtClean="0"/>
              <a:t> (</a:t>
            </a:r>
            <a:r>
              <a:rPr lang="sk-SK" sz="1800" i="1" dirty="0" err="1" smtClean="0"/>
              <a:t>de</a:t>
            </a:r>
            <a:r>
              <a:rPr lang="sk-SK" sz="1800" i="1" dirty="0" smtClean="0"/>
              <a:t> iure)</a:t>
            </a:r>
            <a:r>
              <a:rPr lang="sk-SK" sz="1800" dirty="0" smtClean="0"/>
              <a:t> – </a:t>
            </a:r>
            <a:r>
              <a:rPr lang="sk-SK" sz="1800" i="1" dirty="0" err="1" smtClean="0"/>
              <a:t>de</a:t>
            </a:r>
            <a:r>
              <a:rPr lang="sk-SK" sz="1800" i="1" dirty="0" smtClean="0"/>
              <a:t> facto -</a:t>
            </a:r>
            <a:r>
              <a:rPr lang="sk-SK" sz="1800" dirty="0" smtClean="0"/>
              <a:t> jednotliví kapitáni (t.j. vlastníci lodí) vďaka  financovaniu ich výstavby a celoročnej starostlivosti - zisk viacerých výhod najmä politického charakteru (napr. zastávanie vysokých štátnych úradov...) – </a:t>
            </a:r>
            <a:r>
              <a:rPr lang="sk-SK" sz="1800" b="1" dirty="0" smtClean="0"/>
              <a:t>obec sa na financovaní výstavby lodi prakticky vôbec nepodieľa.</a:t>
            </a:r>
          </a:p>
          <a:p>
            <a:r>
              <a:rPr lang="sk-SK" sz="1800" dirty="0" smtClean="0"/>
              <a:t>Starosť o posádky – každá </a:t>
            </a:r>
            <a:r>
              <a:rPr lang="sk-SK" sz="1800" dirty="0" err="1" smtClean="0"/>
              <a:t>naukrária</a:t>
            </a:r>
            <a:r>
              <a:rPr lang="sk-SK" sz="1800" dirty="0" smtClean="0"/>
              <a:t> zvlášť – výber mali na starosti kapitáni. </a:t>
            </a:r>
          </a:p>
          <a:p>
            <a:endParaRPr lang="sk-SK" sz="1800" dirty="0" smtClean="0"/>
          </a:p>
          <a:p>
            <a:r>
              <a:rPr lang="sk-SK" sz="1800" dirty="0" smtClean="0"/>
              <a:t>Ostatné obce (napr. </a:t>
            </a:r>
            <a:r>
              <a:rPr lang="sk-SK" sz="1800" dirty="0" err="1" smtClean="0"/>
              <a:t>Samos</a:t>
            </a:r>
            <a:r>
              <a:rPr lang="sk-SK" sz="1800" dirty="0" smtClean="0"/>
              <a:t>, Korint, </a:t>
            </a:r>
            <a:r>
              <a:rPr lang="sk-SK" sz="1800" dirty="0" err="1" smtClean="0"/>
              <a:t>Eretria</a:t>
            </a:r>
            <a:r>
              <a:rPr lang="sk-SK" sz="1800" dirty="0" smtClean="0"/>
              <a:t>, </a:t>
            </a:r>
            <a:r>
              <a:rPr lang="sk-SK" sz="1800" dirty="0" err="1" smtClean="0"/>
              <a:t>Kerkýra</a:t>
            </a:r>
            <a:r>
              <a:rPr lang="sk-SK" sz="1800" dirty="0" smtClean="0"/>
              <a:t>, </a:t>
            </a:r>
            <a:r>
              <a:rPr lang="sk-SK" sz="1800" dirty="0" err="1" smtClean="0"/>
              <a:t>Chalkis</a:t>
            </a:r>
            <a:r>
              <a:rPr lang="sk-SK" sz="1800" dirty="0" smtClean="0"/>
              <a:t>...) – rovnaký spôsob  financovania výstavby a organizácie, </a:t>
            </a:r>
            <a:r>
              <a:rPr lang="sk-SK" sz="1800" b="1" dirty="0" smtClean="0"/>
              <a:t>založený na súkromnom vlastníctve lodí.</a:t>
            </a:r>
          </a:p>
          <a:p>
            <a:r>
              <a:rPr lang="sk-SK" sz="1800" dirty="0" smtClean="0"/>
              <a:t>Negatíva :</a:t>
            </a:r>
          </a:p>
          <a:p>
            <a:r>
              <a:rPr lang="sk-SK" sz="1800" dirty="0" smtClean="0"/>
              <a:t>1.)neangažovanie sa štátu na financovaní výstavby – nemá priamu kontrolu nad ich užívaním - lode sú preto </a:t>
            </a:r>
            <a:r>
              <a:rPr lang="sk-SK" sz="1800" dirty="0" err="1" smtClean="0"/>
              <a:t>častokrát</a:t>
            </a:r>
            <a:r>
              <a:rPr lang="sk-SK" sz="1800" dirty="0" smtClean="0"/>
              <a:t> svojimi vlastníkmi využívané na ich osobné „avantúry“ s cieľom obohatiť sa. </a:t>
            </a:r>
          </a:p>
          <a:p>
            <a:r>
              <a:rPr lang="sk-SK" sz="1800" dirty="0" smtClean="0"/>
              <a:t>2.) flotily jednotlivých námorných obcí sú v dôsledku náročnosti </a:t>
            </a:r>
            <a:r>
              <a:rPr lang="sk-SK" sz="1800" smtClean="0"/>
              <a:t>a spôsobe ich </a:t>
            </a:r>
            <a:r>
              <a:rPr lang="sk-SK" sz="1800" dirty="0" smtClean="0"/>
              <a:t>financovania a materiálneho zabezpečenia malé (napr. </a:t>
            </a:r>
            <a:r>
              <a:rPr lang="sk-SK" sz="1800" dirty="0" err="1" smtClean="0"/>
              <a:t>Athény</a:t>
            </a:r>
            <a:r>
              <a:rPr lang="sk-SK" sz="1800" dirty="0" smtClean="0"/>
              <a:t> 50, </a:t>
            </a:r>
            <a:r>
              <a:rPr lang="sk-SK" sz="1800" dirty="0" err="1" smtClean="0"/>
              <a:t>Alalia</a:t>
            </a:r>
            <a:r>
              <a:rPr lang="sk-SK" sz="1800" dirty="0" smtClean="0"/>
              <a:t> 60, </a:t>
            </a:r>
            <a:r>
              <a:rPr lang="sk-SK" sz="1800" dirty="0" err="1" smtClean="0"/>
              <a:t>Samos</a:t>
            </a:r>
            <a:r>
              <a:rPr lang="sk-SK" sz="1800" dirty="0" smtClean="0"/>
              <a:t> 100...)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reekunir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1725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6680"/>
          </a:xfrm>
        </p:spPr>
        <p:txBody>
          <a:bodyPr anchor="ctr">
            <a:normAutofit/>
          </a:bodyPr>
          <a:lstStyle/>
          <a:p>
            <a:pPr algn="ctr"/>
            <a:r>
              <a:rPr lang="sk-SK" sz="2400" dirty="0" err="1" smtClean="0"/>
              <a:t>Triery</a:t>
            </a:r>
            <a:r>
              <a:rPr lang="sk-SK" sz="2400" dirty="0" smtClean="0"/>
              <a:t> – revolúcia v námorníctve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k-SK" sz="1800" dirty="0" smtClean="0"/>
              <a:t>Rozmery – </a:t>
            </a:r>
            <a:r>
              <a:rPr lang="sk-SK" sz="1800" i="1" dirty="0" smtClean="0"/>
              <a:t>c </a:t>
            </a:r>
            <a:r>
              <a:rPr lang="sk-SK" sz="1800" dirty="0" err="1" smtClean="0"/>
              <a:t>dlžka</a:t>
            </a:r>
            <a:r>
              <a:rPr lang="sk-SK" sz="1800" dirty="0" smtClean="0"/>
              <a:t> - 35m; šírka – 6m;  výška – 3m. </a:t>
            </a:r>
          </a:p>
          <a:p>
            <a:r>
              <a:rPr lang="sk-SK" sz="1800" dirty="0" smtClean="0"/>
              <a:t>Posádka – do 200 mužov – z toho 170 veslárov + ostatné zložky (10 </a:t>
            </a:r>
            <a:r>
              <a:rPr lang="sk-SK" sz="1800" dirty="0" err="1" smtClean="0"/>
              <a:t>hoplitov</a:t>
            </a:r>
            <a:r>
              <a:rPr lang="sk-SK" sz="1800" dirty="0" smtClean="0"/>
              <a:t> + 4 lukostrelci + dôstojníci a veliace zbory)</a:t>
            </a:r>
          </a:p>
          <a:p>
            <a:r>
              <a:rPr lang="sk-SK" sz="1800" dirty="0" smtClean="0"/>
              <a:t>Charakteristické vlastnosti – rýchlosť a mobilita – denne až 240km. </a:t>
            </a:r>
          </a:p>
          <a:p>
            <a:r>
              <a:rPr lang="sk-SK" sz="1800" dirty="0" smtClean="0"/>
              <a:t>Vznik a pôvod : </a:t>
            </a:r>
          </a:p>
          <a:p>
            <a:r>
              <a:rPr lang="sk-SK" sz="1800" dirty="0" smtClean="0"/>
              <a:t>cca pol. 6 st. – Fenícia, Egypt – odtiaľ prostredníctvom Peržanov do gréckych </a:t>
            </a:r>
            <a:r>
              <a:rPr lang="sk-SK" sz="1800" i="1" dirty="0" err="1" smtClean="0"/>
              <a:t>poleis</a:t>
            </a:r>
            <a:r>
              <a:rPr lang="sk-SK" sz="1800" i="1" dirty="0" smtClean="0"/>
              <a:t> </a:t>
            </a:r>
            <a:r>
              <a:rPr lang="sk-SK" sz="1800" dirty="0" smtClean="0"/>
              <a:t>na pobreží</a:t>
            </a:r>
            <a:r>
              <a:rPr lang="sk-SK" sz="1800" i="1" dirty="0" smtClean="0"/>
              <a:t> </a:t>
            </a:r>
            <a:r>
              <a:rPr lang="sk-SK" sz="1800" dirty="0" smtClean="0"/>
              <a:t> M. Ázie a v </a:t>
            </a:r>
            <a:r>
              <a:rPr lang="sk-SK" sz="1800" dirty="0" err="1" smtClean="0"/>
              <a:t>Egeide</a:t>
            </a:r>
            <a:r>
              <a:rPr lang="sk-SK" sz="1800" dirty="0" smtClean="0"/>
              <a:t>  -  vznik prvých námorných „veľmocí“ – </a:t>
            </a:r>
            <a:r>
              <a:rPr lang="sk-SK" sz="1800" dirty="0" err="1" smtClean="0"/>
              <a:t>Chios</a:t>
            </a:r>
            <a:r>
              <a:rPr lang="sk-SK" sz="1800" dirty="0" smtClean="0"/>
              <a:t>, Lesbos, </a:t>
            </a:r>
            <a:r>
              <a:rPr lang="sk-SK" sz="1800" dirty="0" err="1" smtClean="0"/>
              <a:t>Samos</a:t>
            </a:r>
            <a:r>
              <a:rPr lang="sk-SK" sz="1800" dirty="0" smtClean="0"/>
              <a:t>, </a:t>
            </a:r>
            <a:r>
              <a:rPr lang="sk-SK" sz="1800" dirty="0" err="1" smtClean="0"/>
              <a:t>Efezos</a:t>
            </a:r>
            <a:r>
              <a:rPr lang="sk-SK" sz="1800" dirty="0" smtClean="0"/>
              <a:t>, </a:t>
            </a:r>
            <a:r>
              <a:rPr lang="sk-SK" sz="1800" dirty="0" err="1" smtClean="0"/>
              <a:t>Miletos</a:t>
            </a:r>
            <a:r>
              <a:rPr lang="sk-SK" sz="1800" dirty="0" smtClean="0"/>
              <a:t>... – dokopy  cca 350 </a:t>
            </a:r>
            <a:r>
              <a:rPr lang="sk-SK" sz="1800" dirty="0" err="1" smtClean="0"/>
              <a:t>trier</a:t>
            </a:r>
            <a:r>
              <a:rPr lang="sk-SK" sz="1800" dirty="0" smtClean="0"/>
              <a:t> .</a:t>
            </a:r>
          </a:p>
          <a:p>
            <a:r>
              <a:rPr lang="sk-SK" sz="1800" dirty="0" smtClean="0"/>
              <a:t>Ich budovanie v jednotlivých M.A. obciach bolo priamo financované Peržanmi – grécke obce poskytovali hlavne posádky a starali sa o ich výcvik a zásobovanie – všetky boli integrálnou súčasťou perzskej flotily.</a:t>
            </a:r>
          </a:p>
          <a:p>
            <a:r>
              <a:rPr lang="sk-SK" sz="1800" dirty="0" smtClean="0"/>
              <a:t>Pevninské Grécko - len ojedinele - kvôli veľkej finančnej náročnosti na ich výstavbu a celkovú údržbu – mohlo si ich dovoliť len zopár najmajetnejších jedincov (pre nich mali hlavne reprezentatívnu úlohu) – väčšina preto pokračovala v budovaní a využívaní 50-veslíc.   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k-SK" sz="1800" dirty="0" smtClean="0"/>
              <a:t>Koncom 6st. – zmena - 3 faktory:  </a:t>
            </a:r>
          </a:p>
          <a:p>
            <a:r>
              <a:rPr lang="sk-SK" sz="1800" dirty="0" smtClean="0"/>
              <a:t>1.) snaha prispôsobiť sa a držať krok s prednými námornými obcami v M. Ázií. </a:t>
            </a:r>
          </a:p>
          <a:p>
            <a:r>
              <a:rPr lang="sk-SK" sz="1800" dirty="0" smtClean="0"/>
              <a:t>2.) reakcia na narastajúci vplyv a tlak Perzskej ríše  (vytváranie mocenských pozícii v </a:t>
            </a:r>
            <a:r>
              <a:rPr lang="sk-SK" sz="1800" dirty="0" err="1" smtClean="0"/>
              <a:t>Egeide</a:t>
            </a:r>
            <a:r>
              <a:rPr lang="sk-SK" sz="1800" dirty="0" smtClean="0"/>
              <a:t> a preberanie kontroly nad tamojším obchodom a obchodnými cestami).</a:t>
            </a:r>
          </a:p>
          <a:p>
            <a:r>
              <a:rPr lang="sk-SK" sz="1800" dirty="0" smtClean="0"/>
              <a:t>3.) konkurencia a vzájomná rivalita medzi niektorými obcami (napr. </a:t>
            </a:r>
            <a:r>
              <a:rPr lang="sk-SK" sz="1800" dirty="0" err="1" smtClean="0"/>
              <a:t>Athény</a:t>
            </a:r>
            <a:r>
              <a:rPr lang="sk-SK" sz="1800" dirty="0" smtClean="0"/>
              <a:t> – </a:t>
            </a:r>
            <a:r>
              <a:rPr lang="sk-SK" sz="1800" dirty="0" err="1" smtClean="0"/>
              <a:t>Aigína</a:t>
            </a:r>
            <a:r>
              <a:rPr lang="sk-SK" sz="1800" dirty="0" smtClean="0"/>
              <a:t>)</a:t>
            </a:r>
          </a:p>
          <a:p>
            <a:endParaRPr lang="sk-SK" sz="1800" dirty="0" smtClean="0"/>
          </a:p>
          <a:p>
            <a:r>
              <a:rPr lang="sk-SK" sz="1800" dirty="0" smtClean="0"/>
              <a:t>Mení sa charakter  financovania výstavby – </a:t>
            </a:r>
            <a:r>
              <a:rPr lang="sk-SK" sz="1800" b="1" dirty="0" smtClean="0"/>
              <a:t>namiesto</a:t>
            </a:r>
            <a:r>
              <a:rPr lang="sk-SK" sz="1800" dirty="0" smtClean="0"/>
              <a:t> </a:t>
            </a:r>
            <a:r>
              <a:rPr lang="sk-SK" sz="1800" b="1" dirty="0" smtClean="0"/>
              <a:t>súkromných zdrojov bohatých vlastníkov sa začínajú využívať financie z verejných prostriedkov</a:t>
            </a:r>
            <a:r>
              <a:rPr lang="sk-SK" sz="1800" dirty="0" smtClean="0"/>
              <a:t> – budovanie námornej flotily sa pre mnohé obce stáva hlavným programom a prioritou č.1. – z dovtedy čisto súkromného, sa stáva verejný, štátom priamo podporovaný a financovaný podnik. </a:t>
            </a:r>
          </a:p>
          <a:p>
            <a:r>
              <a:rPr lang="sk-SK" sz="1800" dirty="0" smtClean="0"/>
              <a:t>medzi prvé obce disponujúce „väčším“ počtom </a:t>
            </a:r>
            <a:r>
              <a:rPr lang="sk-SK" sz="1800" dirty="0" err="1" smtClean="0"/>
              <a:t>trier</a:t>
            </a:r>
            <a:r>
              <a:rPr lang="sk-SK" sz="1800" dirty="0" smtClean="0"/>
              <a:t> patria napr. Korint, </a:t>
            </a:r>
            <a:r>
              <a:rPr lang="sk-SK" sz="1800" dirty="0" err="1" smtClean="0"/>
              <a:t>Athény</a:t>
            </a:r>
            <a:r>
              <a:rPr lang="sk-SK" sz="1800" dirty="0" smtClean="0"/>
              <a:t>, </a:t>
            </a:r>
            <a:r>
              <a:rPr lang="sk-SK" sz="1800" dirty="0" err="1" smtClean="0"/>
              <a:t>Aigína</a:t>
            </a:r>
            <a:r>
              <a:rPr lang="sk-SK" sz="1800" dirty="0" smtClean="0"/>
              <a:t>, </a:t>
            </a:r>
            <a:r>
              <a:rPr lang="sk-SK" sz="1800" dirty="0" err="1" smtClean="0"/>
              <a:t>Eritreia</a:t>
            </a:r>
            <a:r>
              <a:rPr lang="sk-SK" sz="1800" dirty="0" smtClean="0"/>
              <a:t>, </a:t>
            </a:r>
            <a:r>
              <a:rPr lang="sk-SK" sz="1800" dirty="0" err="1" smtClean="0"/>
              <a:t>Kerkýra</a:t>
            </a:r>
            <a:r>
              <a:rPr lang="sk-SK" sz="1800" dirty="0" smtClean="0"/>
              <a:t>...)</a:t>
            </a:r>
          </a:p>
          <a:p>
            <a:r>
              <a:rPr lang="sk-SK" sz="1800" dirty="0" smtClean="0"/>
              <a:t>Podmienky – okrem zabezpečenia potrebného množstva financií bolo nutné tiež zabezpečiť potrebný počet mužov do posádok – 1 </a:t>
            </a:r>
            <a:r>
              <a:rPr lang="sk-SK" sz="1800" dirty="0" err="1" smtClean="0"/>
              <a:t>triera</a:t>
            </a:r>
            <a:r>
              <a:rPr lang="sk-SK" sz="1800" dirty="0" smtClean="0"/>
              <a:t> = cca 200 mužov - veľký problém najmä pre menšie obce.</a:t>
            </a:r>
          </a:p>
          <a:p>
            <a:r>
              <a:rPr lang="sk-SK" sz="1800" dirty="0" smtClean="0"/>
              <a:t>Vo väčších </a:t>
            </a:r>
            <a:r>
              <a:rPr lang="sk-SK" sz="1800" i="1" dirty="0" err="1" smtClean="0"/>
              <a:t>poleis</a:t>
            </a:r>
            <a:r>
              <a:rPr lang="sk-SK" sz="1800" i="1" dirty="0" smtClean="0"/>
              <a:t> </a:t>
            </a:r>
            <a:r>
              <a:rPr lang="sk-SK" sz="1800" dirty="0" smtClean="0"/>
              <a:t>- vytvorenie </a:t>
            </a:r>
            <a:r>
              <a:rPr lang="sk-SK" sz="1800" u="sng" dirty="0" smtClean="0"/>
              <a:t>špeciálnych fondov </a:t>
            </a:r>
            <a:r>
              <a:rPr lang="sk-SK" sz="1800" dirty="0" smtClean="0"/>
              <a:t>na financovanie + viacerých nových centrálnych úradov, dohliadajúcich </a:t>
            </a:r>
            <a:r>
              <a:rPr lang="sk-SK" sz="1800" dirty="0" smtClean="0"/>
              <a:t>jednak</a:t>
            </a:r>
            <a:r>
              <a:rPr lang="sk-SK" sz="1800" dirty="0" smtClean="0"/>
              <a:t> na </a:t>
            </a:r>
            <a:r>
              <a:rPr lang="sk-SK" sz="1800" dirty="0" smtClean="0"/>
              <a:t>výstavbu a technické </a:t>
            </a:r>
            <a:r>
              <a:rPr lang="sk-SK" sz="1800" dirty="0" smtClean="0"/>
              <a:t>zabezpečenie lodí </a:t>
            </a:r>
            <a:r>
              <a:rPr lang="sk-SK" sz="1800" dirty="0" smtClean="0"/>
              <a:t>resp. na zabezpečenie potrebného počtu mužov </a:t>
            </a:r>
            <a:r>
              <a:rPr lang="sk-SK" sz="1800" dirty="0" smtClean="0"/>
              <a:t>do ich </a:t>
            </a:r>
            <a:r>
              <a:rPr lang="sk-SK" sz="1800" dirty="0" smtClean="0"/>
              <a:t>posádok.    </a:t>
            </a:r>
          </a:p>
          <a:p>
            <a:endParaRPr lang="sk-SK" sz="18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User\Desktop\Olympias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C:\Users\User\Desktop\Olympias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/>
              <a:t>Postup </a:t>
            </a:r>
            <a:r>
              <a:rPr lang="cs-CZ" sz="2000" dirty="0" err="1" smtClean="0"/>
              <a:t>pri</a:t>
            </a:r>
            <a:r>
              <a:rPr lang="cs-CZ" sz="2000" dirty="0" smtClean="0"/>
              <a:t> financovaní výstavby </a:t>
            </a:r>
            <a:r>
              <a:rPr lang="cs-CZ" sz="2000" dirty="0" err="1" smtClean="0"/>
              <a:t>námornej</a:t>
            </a:r>
            <a:r>
              <a:rPr lang="cs-CZ" sz="2000" dirty="0" smtClean="0"/>
              <a:t> flotily na </a:t>
            </a:r>
            <a:r>
              <a:rPr lang="cs-CZ" sz="2000" dirty="0" err="1" smtClean="0"/>
              <a:t>príklade</a:t>
            </a:r>
            <a:r>
              <a:rPr lang="cs-CZ" sz="2000" dirty="0" smtClean="0"/>
              <a:t> Athén</a:t>
            </a:r>
          </a:p>
          <a:p>
            <a:pPr algn="ctr"/>
            <a:endParaRPr lang="cs-CZ" sz="2000" dirty="0" smtClean="0"/>
          </a:p>
          <a:p>
            <a:r>
              <a:rPr lang="cs-CZ" sz="1800" dirty="0" smtClean="0"/>
              <a:t>90 roky 5 st. – zisk prvých </a:t>
            </a:r>
            <a:r>
              <a:rPr lang="cs-CZ" sz="1800" dirty="0" err="1" smtClean="0"/>
              <a:t>trier</a:t>
            </a:r>
            <a:r>
              <a:rPr lang="cs-CZ" sz="1800" dirty="0" smtClean="0"/>
              <a:t> – </a:t>
            </a:r>
            <a:r>
              <a:rPr lang="cs-CZ" sz="1800" dirty="0" err="1" smtClean="0"/>
              <a:t>kúpou</a:t>
            </a:r>
            <a:r>
              <a:rPr lang="cs-CZ" sz="1800" dirty="0" smtClean="0"/>
              <a:t> od </a:t>
            </a:r>
            <a:r>
              <a:rPr lang="cs-CZ" sz="1800" dirty="0" err="1" smtClean="0"/>
              <a:t>Korintu</a:t>
            </a:r>
            <a:r>
              <a:rPr lang="cs-CZ" sz="1800" dirty="0" smtClean="0"/>
              <a:t> za </a:t>
            </a:r>
            <a:r>
              <a:rPr lang="cs-CZ" sz="1800" dirty="0" err="1" smtClean="0"/>
              <a:t>verejné</a:t>
            </a:r>
            <a:r>
              <a:rPr lang="cs-CZ" sz="1800" dirty="0" smtClean="0"/>
              <a:t> </a:t>
            </a:r>
            <a:r>
              <a:rPr lang="cs-CZ" sz="1800" dirty="0" err="1" smtClean="0"/>
              <a:t>prostriedky</a:t>
            </a:r>
            <a:r>
              <a:rPr lang="cs-CZ" sz="1800" dirty="0" smtClean="0"/>
              <a:t> – </a:t>
            </a:r>
            <a:r>
              <a:rPr lang="cs-CZ" sz="1800" dirty="0" err="1" smtClean="0"/>
              <a:t>slúžili</a:t>
            </a:r>
            <a:r>
              <a:rPr lang="cs-CZ" sz="1800" dirty="0" smtClean="0"/>
              <a:t> jako vzor při budovaní </a:t>
            </a:r>
            <a:r>
              <a:rPr lang="cs-CZ" sz="1800" dirty="0" err="1" smtClean="0"/>
              <a:t>vlastnej</a:t>
            </a:r>
            <a:r>
              <a:rPr lang="cs-CZ" sz="1800" dirty="0" smtClean="0"/>
              <a:t> flotily.</a:t>
            </a:r>
          </a:p>
          <a:p>
            <a:r>
              <a:rPr lang="cs-CZ" sz="1800" dirty="0" smtClean="0"/>
              <a:t>483 – </a:t>
            </a:r>
            <a:r>
              <a:rPr lang="cs-CZ" sz="1800" dirty="0" err="1" smtClean="0"/>
              <a:t>začiatok</a:t>
            </a:r>
            <a:r>
              <a:rPr lang="cs-CZ" sz="1800" dirty="0" smtClean="0"/>
              <a:t> tzv. </a:t>
            </a:r>
            <a:r>
              <a:rPr lang="cs-CZ" sz="1800" dirty="0" err="1" smtClean="0"/>
              <a:t>námorného</a:t>
            </a:r>
            <a:r>
              <a:rPr lang="cs-CZ" sz="1800" dirty="0" smtClean="0"/>
              <a:t> programu – </a:t>
            </a:r>
            <a:r>
              <a:rPr lang="cs-CZ" sz="1800" dirty="0" err="1" smtClean="0"/>
              <a:t>Themistoklés</a:t>
            </a:r>
            <a:endParaRPr lang="cs-CZ" sz="1800" dirty="0" smtClean="0"/>
          </a:p>
          <a:p>
            <a:r>
              <a:rPr lang="cs-CZ" sz="1800" dirty="0" smtClean="0"/>
              <a:t>Důvod – vojna s </a:t>
            </a:r>
            <a:r>
              <a:rPr lang="cs-CZ" sz="1800" dirty="0" err="1" smtClean="0"/>
              <a:t>Aigínou</a:t>
            </a:r>
            <a:r>
              <a:rPr lang="cs-CZ" sz="1800" dirty="0" smtClean="0"/>
              <a:t> (ostrov </a:t>
            </a:r>
            <a:r>
              <a:rPr lang="cs-CZ" sz="1800" dirty="0" err="1" smtClean="0"/>
              <a:t>neďaleko</a:t>
            </a:r>
            <a:r>
              <a:rPr lang="cs-CZ" sz="1800" dirty="0" smtClean="0"/>
              <a:t> </a:t>
            </a:r>
            <a:r>
              <a:rPr lang="cs-CZ" sz="1800" dirty="0" err="1" smtClean="0"/>
              <a:t>Attiky</a:t>
            </a:r>
            <a:r>
              <a:rPr lang="cs-CZ" sz="1800" dirty="0" smtClean="0"/>
              <a:t>, </a:t>
            </a:r>
            <a:r>
              <a:rPr lang="cs-CZ" sz="1800" dirty="0" err="1" smtClean="0"/>
              <a:t>tradičný</a:t>
            </a:r>
            <a:r>
              <a:rPr lang="cs-CZ" sz="1800" dirty="0" smtClean="0"/>
              <a:t> konkurent a </a:t>
            </a:r>
            <a:r>
              <a:rPr lang="cs-CZ" sz="1800" dirty="0" err="1" smtClean="0"/>
              <a:t>nepriateľ</a:t>
            </a:r>
            <a:r>
              <a:rPr lang="cs-CZ" sz="1800" dirty="0" smtClean="0"/>
              <a:t> Athén)</a:t>
            </a:r>
          </a:p>
          <a:p>
            <a:r>
              <a:rPr lang="cs-CZ" sz="1800" dirty="0" smtClean="0"/>
              <a:t>Postup – 100 </a:t>
            </a:r>
            <a:r>
              <a:rPr lang="cs-CZ" sz="1800" dirty="0" err="1" smtClean="0"/>
              <a:t>najbohatším</a:t>
            </a:r>
            <a:r>
              <a:rPr lang="cs-CZ" sz="1800" dirty="0" smtClean="0"/>
              <a:t> z </a:t>
            </a:r>
            <a:r>
              <a:rPr lang="cs-CZ" sz="1800" dirty="0" err="1" smtClean="0"/>
              <a:t>občanov</a:t>
            </a:r>
            <a:r>
              <a:rPr lang="cs-CZ" sz="1800" dirty="0" smtClean="0"/>
              <a:t> </a:t>
            </a:r>
            <a:r>
              <a:rPr lang="cs-CZ" sz="1800" dirty="0" err="1" smtClean="0"/>
              <a:t>boli</a:t>
            </a:r>
            <a:r>
              <a:rPr lang="cs-CZ" sz="1800" dirty="0" smtClean="0"/>
              <a:t>  z </a:t>
            </a:r>
            <a:r>
              <a:rPr lang="cs-CZ" sz="1800" dirty="0" err="1" smtClean="0"/>
              <a:t>verejných</a:t>
            </a:r>
            <a:r>
              <a:rPr lang="cs-CZ" sz="1800" dirty="0" smtClean="0"/>
              <a:t> </a:t>
            </a:r>
            <a:r>
              <a:rPr lang="cs-CZ" sz="1800" dirty="0" err="1" smtClean="0"/>
              <a:t>prostriedkov</a:t>
            </a:r>
            <a:r>
              <a:rPr lang="cs-CZ" sz="1800" dirty="0" smtClean="0"/>
              <a:t> (výnosy z </a:t>
            </a:r>
            <a:r>
              <a:rPr lang="cs-CZ" sz="1800" dirty="0" err="1" smtClean="0"/>
              <a:t>lauríjskych</a:t>
            </a:r>
            <a:r>
              <a:rPr lang="cs-CZ" sz="1800" dirty="0" smtClean="0"/>
              <a:t> </a:t>
            </a:r>
            <a:r>
              <a:rPr lang="cs-CZ" sz="1800" dirty="0" err="1" smtClean="0"/>
              <a:t>strieborných</a:t>
            </a:r>
            <a:r>
              <a:rPr lang="cs-CZ" sz="1800" dirty="0" smtClean="0"/>
              <a:t> dolov) poskytnuté </a:t>
            </a:r>
            <a:r>
              <a:rPr lang="cs-CZ" sz="1800" dirty="0" err="1" smtClean="0"/>
              <a:t>financie</a:t>
            </a:r>
            <a:r>
              <a:rPr lang="cs-CZ" sz="1800" dirty="0" smtClean="0"/>
              <a:t> na </a:t>
            </a:r>
            <a:r>
              <a:rPr lang="cs-CZ" sz="1800" dirty="0" err="1" smtClean="0"/>
              <a:t>vybudovanie</a:t>
            </a:r>
            <a:r>
              <a:rPr lang="cs-CZ" sz="1800" dirty="0" smtClean="0"/>
              <a:t> lodí – každý jednu</a:t>
            </a:r>
          </a:p>
          <a:p>
            <a:r>
              <a:rPr lang="cs-CZ" sz="1800" dirty="0" err="1" smtClean="0"/>
              <a:t>Financie</a:t>
            </a:r>
            <a:r>
              <a:rPr lang="cs-CZ" sz="1800" dirty="0" smtClean="0"/>
              <a:t> na výstavbu </a:t>
            </a:r>
            <a:r>
              <a:rPr lang="cs-CZ" sz="1800" dirty="0" err="1" smtClean="0"/>
              <a:t>síce</a:t>
            </a:r>
            <a:r>
              <a:rPr lang="cs-CZ" sz="1800" dirty="0" smtClean="0"/>
              <a:t> </a:t>
            </a:r>
            <a:r>
              <a:rPr lang="cs-CZ" sz="1800" dirty="0" err="1" smtClean="0"/>
              <a:t>poskytol</a:t>
            </a:r>
            <a:r>
              <a:rPr lang="cs-CZ" sz="1800" dirty="0" smtClean="0"/>
              <a:t> </a:t>
            </a:r>
            <a:r>
              <a:rPr lang="cs-CZ" sz="1800" dirty="0" err="1" smtClean="0"/>
              <a:t>štát</a:t>
            </a:r>
            <a:r>
              <a:rPr lang="cs-CZ" sz="1800" dirty="0" smtClean="0"/>
              <a:t>, ale </a:t>
            </a:r>
            <a:r>
              <a:rPr lang="cs-CZ" sz="1800" dirty="0" err="1" smtClean="0"/>
              <a:t>starosť</a:t>
            </a:r>
            <a:r>
              <a:rPr lang="cs-CZ" sz="1800" dirty="0" smtClean="0"/>
              <a:t> o </a:t>
            </a:r>
            <a:r>
              <a:rPr lang="cs-CZ" sz="1800" dirty="0" err="1" smtClean="0"/>
              <a:t>ich</a:t>
            </a:r>
            <a:r>
              <a:rPr lang="cs-CZ" sz="1800" dirty="0" smtClean="0"/>
              <a:t> údržbu </a:t>
            </a:r>
            <a:r>
              <a:rPr lang="cs-CZ" sz="1800" dirty="0" err="1" smtClean="0"/>
              <a:t>mali</a:t>
            </a:r>
            <a:r>
              <a:rPr lang="cs-CZ" sz="1800" dirty="0" smtClean="0"/>
              <a:t> </a:t>
            </a:r>
            <a:r>
              <a:rPr lang="cs-CZ" sz="1800" dirty="0" err="1" smtClean="0"/>
              <a:t>spočiatku</a:t>
            </a:r>
            <a:r>
              <a:rPr lang="cs-CZ" sz="1800" dirty="0" smtClean="0"/>
              <a:t> na starosti </a:t>
            </a:r>
            <a:r>
              <a:rPr lang="cs-CZ" sz="1800" dirty="0" err="1" smtClean="0"/>
              <a:t>práve</a:t>
            </a:r>
            <a:r>
              <a:rPr lang="cs-CZ" sz="1800" dirty="0" smtClean="0"/>
              <a:t> oni</a:t>
            </a:r>
          </a:p>
          <a:p>
            <a:r>
              <a:rPr lang="cs-CZ" sz="1800" dirty="0" err="1" smtClean="0"/>
              <a:t>Postupne</a:t>
            </a:r>
            <a:r>
              <a:rPr lang="cs-CZ" sz="1800" dirty="0" smtClean="0"/>
              <a:t> </a:t>
            </a:r>
            <a:r>
              <a:rPr lang="cs-CZ" sz="1800" dirty="0" err="1" smtClean="0"/>
              <a:t>sa</a:t>
            </a:r>
            <a:r>
              <a:rPr lang="cs-CZ" sz="1800" dirty="0" smtClean="0"/>
              <a:t> </a:t>
            </a:r>
            <a:r>
              <a:rPr lang="cs-CZ" sz="1800" dirty="0" err="1"/>
              <a:t>n</a:t>
            </a:r>
            <a:r>
              <a:rPr lang="cs-CZ" sz="1800" dirty="0" err="1" smtClean="0"/>
              <a:t>ámorný</a:t>
            </a:r>
            <a:r>
              <a:rPr lang="cs-CZ" sz="1800" dirty="0" smtClean="0"/>
              <a:t> program stal v </a:t>
            </a:r>
            <a:r>
              <a:rPr lang="cs-CZ" sz="1800" dirty="0" err="1" smtClean="0"/>
              <a:t>Athénach</a:t>
            </a:r>
            <a:r>
              <a:rPr lang="cs-CZ" sz="1800" dirty="0" smtClean="0"/>
              <a:t> </a:t>
            </a:r>
            <a:r>
              <a:rPr lang="cs-CZ" sz="1800" dirty="0" err="1" smtClean="0"/>
              <a:t>hlavnou</a:t>
            </a:r>
            <a:r>
              <a:rPr lang="cs-CZ" sz="1800" dirty="0" smtClean="0"/>
              <a:t> prioritou - </a:t>
            </a:r>
            <a:r>
              <a:rPr lang="cs-CZ" sz="1800" dirty="0" err="1" smtClean="0"/>
              <a:t>poskytnutie</a:t>
            </a:r>
            <a:r>
              <a:rPr lang="cs-CZ" sz="1800" dirty="0" smtClean="0"/>
              <a:t> </a:t>
            </a:r>
            <a:r>
              <a:rPr lang="cs-CZ" sz="1800" dirty="0" err="1" smtClean="0"/>
              <a:t>financii</a:t>
            </a:r>
            <a:r>
              <a:rPr lang="cs-CZ" sz="1800" dirty="0" smtClean="0"/>
              <a:t> na výstavbu flotily, a </a:t>
            </a:r>
            <a:r>
              <a:rPr lang="cs-CZ" sz="1800" dirty="0" err="1" smtClean="0"/>
              <a:t>taktiež</a:t>
            </a:r>
            <a:r>
              <a:rPr lang="cs-CZ" sz="1800" dirty="0" smtClean="0"/>
              <a:t> jej </a:t>
            </a:r>
            <a:r>
              <a:rPr lang="cs-CZ" sz="1800" dirty="0" err="1" smtClean="0"/>
              <a:t>materiálne</a:t>
            </a:r>
            <a:r>
              <a:rPr lang="cs-CZ" sz="1800" dirty="0" smtClean="0"/>
              <a:t> </a:t>
            </a:r>
            <a:r>
              <a:rPr lang="cs-CZ" sz="1800" dirty="0" err="1" smtClean="0"/>
              <a:t>zabezpečenie</a:t>
            </a:r>
            <a:r>
              <a:rPr lang="cs-CZ" sz="1800" dirty="0" smtClean="0"/>
              <a:t> a </a:t>
            </a:r>
            <a:r>
              <a:rPr lang="cs-CZ" sz="1800" dirty="0" err="1" smtClean="0"/>
              <a:t>organizácia</a:t>
            </a:r>
            <a:r>
              <a:rPr lang="cs-CZ" sz="1800" dirty="0" smtClean="0"/>
              <a:t> spadali </a:t>
            </a:r>
            <a:r>
              <a:rPr lang="cs-CZ" sz="1800" dirty="0" err="1" smtClean="0"/>
              <a:t>priamo</a:t>
            </a:r>
            <a:r>
              <a:rPr lang="cs-CZ" sz="1800" dirty="0" smtClean="0"/>
              <a:t> pod </a:t>
            </a:r>
            <a:r>
              <a:rPr lang="cs-CZ" sz="1800" dirty="0" err="1" smtClean="0"/>
              <a:t>dohľad</a:t>
            </a:r>
            <a:r>
              <a:rPr lang="cs-CZ" sz="1800" dirty="0" smtClean="0"/>
              <a:t> výkonného orgánu v obci – </a:t>
            </a:r>
            <a:r>
              <a:rPr lang="cs-CZ" sz="1800" dirty="0" err="1" smtClean="0"/>
              <a:t>rade</a:t>
            </a:r>
            <a:r>
              <a:rPr lang="cs-CZ" sz="1800" dirty="0" smtClean="0"/>
              <a:t> 500 (</a:t>
            </a:r>
            <a:r>
              <a:rPr lang="cs-CZ" sz="1800" i="1" dirty="0" err="1" smtClean="0"/>
              <a:t>bulé</a:t>
            </a:r>
            <a:r>
              <a:rPr lang="cs-CZ" sz="1800" i="1" dirty="0" smtClean="0"/>
              <a:t>).</a:t>
            </a:r>
            <a:r>
              <a:rPr lang="cs-CZ" sz="1800" dirty="0" smtClean="0"/>
              <a:t> </a:t>
            </a:r>
          </a:p>
          <a:p>
            <a:r>
              <a:rPr lang="cs-CZ" sz="1800" dirty="0" err="1" smtClean="0"/>
              <a:t>Popri</a:t>
            </a:r>
            <a:r>
              <a:rPr lang="cs-CZ" sz="1800" dirty="0" smtClean="0"/>
              <a:t> </a:t>
            </a:r>
            <a:r>
              <a:rPr lang="cs-CZ" sz="1800" dirty="0" err="1" smtClean="0"/>
              <a:t>financovaniu</a:t>
            </a:r>
            <a:r>
              <a:rPr lang="cs-CZ" sz="1800" dirty="0" smtClean="0"/>
              <a:t> výstavby bolo </a:t>
            </a:r>
            <a:r>
              <a:rPr lang="cs-CZ" sz="1800" dirty="0" err="1"/>
              <a:t>pre</a:t>
            </a:r>
            <a:r>
              <a:rPr lang="cs-CZ" sz="1800" dirty="0"/>
              <a:t> obec</a:t>
            </a:r>
            <a:r>
              <a:rPr lang="cs-CZ" sz="1800" dirty="0" smtClean="0"/>
              <a:t> </a:t>
            </a:r>
            <a:r>
              <a:rPr lang="cs-CZ" sz="1800" dirty="0" err="1"/>
              <a:t>n</a:t>
            </a:r>
            <a:r>
              <a:rPr lang="cs-CZ" sz="1800" dirty="0" err="1" smtClean="0"/>
              <a:t>ajväčším</a:t>
            </a:r>
            <a:r>
              <a:rPr lang="cs-CZ" sz="1800" dirty="0" smtClean="0"/>
              <a:t> </a:t>
            </a:r>
            <a:r>
              <a:rPr lang="cs-CZ" sz="1800" dirty="0" err="1" smtClean="0"/>
              <a:t>problémom</a:t>
            </a:r>
            <a:r>
              <a:rPr lang="cs-CZ" sz="1800" dirty="0" smtClean="0"/>
              <a:t> </a:t>
            </a:r>
            <a:r>
              <a:rPr lang="cs-CZ" sz="1800" dirty="0" err="1" smtClean="0"/>
              <a:t>zabezpečenie</a:t>
            </a:r>
            <a:r>
              <a:rPr lang="cs-CZ" sz="1800" dirty="0" smtClean="0"/>
              <a:t> </a:t>
            </a:r>
            <a:r>
              <a:rPr lang="cs-CZ" sz="1800" dirty="0" err="1" smtClean="0"/>
              <a:t>dostatočného</a:t>
            </a:r>
            <a:r>
              <a:rPr lang="cs-CZ" sz="1800" dirty="0" smtClean="0"/>
              <a:t> počtu </a:t>
            </a:r>
            <a:r>
              <a:rPr lang="cs-CZ" sz="1800" dirty="0" err="1" smtClean="0"/>
              <a:t>mužov</a:t>
            </a:r>
            <a:r>
              <a:rPr lang="cs-CZ" sz="1800" dirty="0" smtClean="0"/>
              <a:t> do </a:t>
            </a:r>
            <a:r>
              <a:rPr lang="cs-CZ" sz="1800" dirty="0" err="1" smtClean="0"/>
              <a:t>lodných</a:t>
            </a:r>
            <a:r>
              <a:rPr lang="cs-CZ" sz="1800" dirty="0" smtClean="0"/>
              <a:t> </a:t>
            </a:r>
            <a:r>
              <a:rPr lang="cs-CZ" sz="1800" dirty="0" err="1" smtClean="0"/>
              <a:t>posádok</a:t>
            </a:r>
            <a:r>
              <a:rPr lang="cs-CZ" sz="1800" dirty="0"/>
              <a:t> </a:t>
            </a:r>
            <a:r>
              <a:rPr lang="cs-CZ" sz="1800" dirty="0" smtClean="0"/>
              <a:t>- s </a:t>
            </a:r>
            <a:r>
              <a:rPr lang="cs-CZ" sz="1800" dirty="0" err="1" smtClean="0"/>
              <a:t>narastajúcim</a:t>
            </a:r>
            <a:r>
              <a:rPr lang="cs-CZ" sz="1800" dirty="0" smtClean="0"/>
              <a:t> </a:t>
            </a:r>
            <a:r>
              <a:rPr lang="cs-CZ" sz="1800" dirty="0" err="1" smtClean="0"/>
              <a:t>počtom</a:t>
            </a:r>
            <a:r>
              <a:rPr lang="cs-CZ" sz="1800" dirty="0" smtClean="0"/>
              <a:t> lodí (v roku 480 cca 200) </a:t>
            </a:r>
            <a:r>
              <a:rPr lang="cs-CZ" sz="1800" dirty="0" err="1" smtClean="0"/>
              <a:t>preto</a:t>
            </a:r>
            <a:r>
              <a:rPr lang="cs-CZ" sz="1800" dirty="0" smtClean="0"/>
              <a:t> museli okrem </a:t>
            </a:r>
            <a:r>
              <a:rPr lang="cs-CZ" sz="1800" dirty="0" err="1" smtClean="0"/>
              <a:t>vlastných</a:t>
            </a:r>
            <a:r>
              <a:rPr lang="cs-CZ" sz="1800" dirty="0" smtClean="0"/>
              <a:t> </a:t>
            </a:r>
            <a:r>
              <a:rPr lang="cs-CZ" sz="1800" dirty="0" err="1" smtClean="0"/>
              <a:t>občanov</a:t>
            </a:r>
            <a:r>
              <a:rPr lang="cs-CZ" sz="1800" dirty="0" smtClean="0"/>
              <a:t> do </a:t>
            </a:r>
            <a:r>
              <a:rPr lang="cs-CZ" sz="1800" dirty="0" err="1" smtClean="0"/>
              <a:t>posádok</a:t>
            </a:r>
            <a:r>
              <a:rPr lang="cs-CZ" sz="1800" dirty="0" smtClean="0"/>
              <a:t> </a:t>
            </a:r>
            <a:r>
              <a:rPr lang="cs-CZ" sz="1800" dirty="0" err="1" smtClean="0"/>
              <a:t>povolávať</a:t>
            </a:r>
            <a:r>
              <a:rPr lang="cs-CZ" sz="1800" dirty="0" smtClean="0"/>
              <a:t> aj </a:t>
            </a:r>
            <a:r>
              <a:rPr lang="cs-CZ" sz="1800" dirty="0" err="1" smtClean="0"/>
              <a:t>cudzincov</a:t>
            </a:r>
            <a:r>
              <a:rPr lang="cs-CZ" sz="1800" dirty="0" smtClean="0"/>
              <a:t> (</a:t>
            </a:r>
            <a:r>
              <a:rPr lang="cs-CZ" sz="1800" dirty="0" err="1" smtClean="0"/>
              <a:t>metoikov</a:t>
            </a:r>
            <a:r>
              <a:rPr lang="cs-CZ" sz="1800" dirty="0" smtClean="0"/>
              <a:t>), </a:t>
            </a:r>
            <a:r>
              <a:rPr lang="cs-CZ" sz="1800" dirty="0" err="1" smtClean="0"/>
              <a:t>otrokov</a:t>
            </a:r>
            <a:r>
              <a:rPr lang="cs-CZ" sz="1800" dirty="0" smtClean="0"/>
              <a:t>, po </a:t>
            </a:r>
            <a:r>
              <a:rPr lang="cs-CZ" sz="1800" dirty="0" err="1" smtClean="0"/>
              <a:t>prípade</a:t>
            </a:r>
            <a:r>
              <a:rPr lang="cs-CZ" sz="1800" dirty="0" smtClean="0"/>
              <a:t> </a:t>
            </a:r>
            <a:r>
              <a:rPr lang="cs-CZ" sz="1800" dirty="0" err="1" smtClean="0"/>
              <a:t>najímať</a:t>
            </a:r>
            <a:r>
              <a:rPr lang="cs-CZ" sz="1800" dirty="0" smtClean="0"/>
              <a:t> </a:t>
            </a:r>
            <a:r>
              <a:rPr lang="cs-CZ" sz="1800" dirty="0" err="1" smtClean="0"/>
              <a:t>žoldnierov</a:t>
            </a:r>
            <a:r>
              <a:rPr lang="cs-CZ" sz="1800" dirty="0" smtClean="0"/>
              <a:t>.   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47461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1746</Words>
  <Application>Microsoft Office PowerPoint</Application>
  <PresentationFormat>Předvádění na obrazovce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Tok</vt:lpstr>
      <vt:lpstr>Grécke loďstvo a jeho vývoj v archaickom a na počiatku klasického obdobia</vt:lpstr>
      <vt:lpstr>Počiatky</vt:lpstr>
      <vt:lpstr>Organizácia a vplyv štátu na budovanie a organizáciu loďstva v  archaickom období</vt:lpstr>
      <vt:lpstr>Prezentace aplikace PowerPoint</vt:lpstr>
      <vt:lpstr>Triery – revolúcia v námorníctve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Grécke loďstvo a jeho vývoj v archaickom a klasickom období</dc:title>
  <dc:creator>User</dc:creator>
  <cp:lastModifiedBy>Lukáš Kubala</cp:lastModifiedBy>
  <cp:revision>55</cp:revision>
  <dcterms:created xsi:type="dcterms:W3CDTF">2014-10-21T15:44:07Z</dcterms:created>
  <dcterms:modified xsi:type="dcterms:W3CDTF">2014-10-22T14:34:37Z</dcterms:modified>
</cp:coreProperties>
</file>