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5" r:id="rId9"/>
    <p:sldId id="269" r:id="rId10"/>
    <p:sldId id="268" r:id="rId11"/>
    <p:sldId id="263" r:id="rId12"/>
    <p:sldId id="267" r:id="rId13"/>
    <p:sldId id="264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FA95E8-76FC-4DDE-B056-E4C4BBCCD81C}" type="datetimeFigureOut">
              <a:rPr lang="sk-SK" smtClean="0"/>
              <a:pPr/>
              <a:t>8. 10. 2014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1C6BBA-E1FF-4C80-A737-908DC2FF458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7772400" cy="1268760"/>
          </a:xfrm>
        </p:spPr>
        <p:txBody>
          <a:bodyPr anchor="ctr">
            <a:normAutofit/>
          </a:bodyPr>
          <a:lstStyle/>
          <a:p>
            <a:pPr algn="ctr"/>
            <a:r>
              <a:rPr lang="sk-SK" sz="2400" dirty="0" smtClean="0">
                <a:latin typeface="Algerian" pitchFamily="82" charset="0"/>
              </a:rPr>
              <a:t>GRÉCKE VOJENSTVO V MYKÉNSKOM </a:t>
            </a:r>
            <a:r>
              <a:rPr lang="sk-SK" sz="2400" dirty="0" smtClean="0">
                <a:latin typeface="Algerian" pitchFamily="82" charset="0"/>
              </a:rPr>
              <a:t>OBDOBÍ</a:t>
            </a:r>
            <a:endParaRPr lang="sk-SK" sz="2400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3352" y="476672"/>
            <a:ext cx="7772400" cy="666937"/>
          </a:xfrm>
        </p:spPr>
        <p:txBody>
          <a:bodyPr anchor="ctr">
            <a:normAutofit/>
          </a:bodyPr>
          <a:lstStyle/>
          <a:p>
            <a:pPr algn="ctr"/>
            <a:r>
              <a:rPr lang="sk-SK" sz="2000" dirty="0" smtClean="0">
                <a:latin typeface="Algerian" pitchFamily="82" charset="0"/>
              </a:rPr>
              <a:t>(CHARAKTERISTIKA, VÝVOJ A HLAVNÉ ATRIBUTY) </a:t>
            </a:r>
            <a:endParaRPr lang="sk-SK" sz="2000" dirty="0">
              <a:latin typeface="Algerian" pitchFamily="82" charset="0"/>
            </a:endParaRPr>
          </a:p>
        </p:txBody>
      </p:sp>
      <p:pic>
        <p:nvPicPr>
          <p:cNvPr id="5122" name="Picture 2" descr="D:\Users\404459\Desktop\ptg02484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928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0"/>
            <a:ext cx="3635896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k-SK" sz="1800" dirty="0" smtClean="0">
                <a:latin typeface="Cataneo BT" pitchFamily="66" charset="0"/>
              </a:rPr>
              <a:t>3.) </a:t>
            </a:r>
            <a:r>
              <a:rPr lang="sk-SK" sz="1800" dirty="0">
                <a:latin typeface="Cataneo BT" pitchFamily="66" charset="0"/>
              </a:rPr>
              <a:t>ľahká </a:t>
            </a:r>
            <a:r>
              <a:rPr lang="sk-SK" sz="1800" dirty="0" smtClean="0">
                <a:latin typeface="Cataneo BT" pitchFamily="66" charset="0"/>
              </a:rPr>
              <a:t>pechota a pomocné oddiely </a:t>
            </a:r>
          </a:p>
          <a:p>
            <a:r>
              <a:rPr lang="sk-SK" sz="1800" dirty="0" smtClean="0">
                <a:latin typeface="Cataneo BT" pitchFamily="66" charset="0"/>
              </a:rPr>
              <a:t>Najpočetnejšia a </a:t>
            </a:r>
            <a:r>
              <a:rPr lang="sk-SK" sz="1800" dirty="0" err="1" smtClean="0">
                <a:latin typeface="Cataneo BT" pitchFamily="66" charset="0"/>
              </a:rPr>
              <a:t>najrůznorodejšia</a:t>
            </a:r>
            <a:r>
              <a:rPr lang="sk-SK" sz="1800" dirty="0" smtClean="0">
                <a:latin typeface="Cataneo BT" pitchFamily="66" charset="0"/>
              </a:rPr>
              <a:t> skupina - </a:t>
            </a:r>
            <a:r>
              <a:rPr lang="sk-SK" sz="1800" dirty="0">
                <a:latin typeface="Cataneo BT" pitchFamily="66" charset="0"/>
              </a:rPr>
              <a:t>postupuje </a:t>
            </a:r>
            <a:r>
              <a:rPr lang="sk-SK" sz="1800" dirty="0" smtClean="0">
                <a:latin typeface="Cataneo BT" pitchFamily="66" charset="0"/>
              </a:rPr>
              <a:t>za ťažkou pechotou (resp. na krídlach) </a:t>
            </a:r>
            <a:r>
              <a:rPr lang="sk-SK" sz="1800" dirty="0">
                <a:latin typeface="Cataneo BT" pitchFamily="66" charset="0"/>
              </a:rPr>
              <a:t>- nie je však organizovaná do žiadnej bojovej formácie a </a:t>
            </a:r>
            <a:r>
              <a:rPr lang="sk-SK" sz="1800" dirty="0" smtClean="0">
                <a:latin typeface="Cataneo BT" pitchFamily="66" charset="0"/>
              </a:rPr>
              <a:t>zväčša bojuje ako „neorganizovaná masa“ </a:t>
            </a:r>
            <a:r>
              <a:rPr lang="sk-SK" sz="1800" dirty="0">
                <a:latin typeface="Cataneo BT" pitchFamily="66" charset="0"/>
              </a:rPr>
              <a:t>– slúži ako podpora ťažkej pechoty</a:t>
            </a:r>
            <a:r>
              <a:rPr lang="sk-SK" sz="1800" dirty="0" smtClean="0">
                <a:latin typeface="Cataneo BT" pitchFamily="66" charset="0"/>
              </a:rPr>
              <a:t>.</a:t>
            </a:r>
          </a:p>
          <a:p>
            <a:r>
              <a:rPr lang="cs-CZ" sz="1800" dirty="0" err="1">
                <a:latin typeface="Cataneo BT" pitchFamily="66" charset="0"/>
              </a:rPr>
              <a:t>ľ</a:t>
            </a:r>
            <a:r>
              <a:rPr lang="cs-CZ" sz="1800" dirty="0" err="1" smtClean="0">
                <a:latin typeface="Cataneo BT" pitchFamily="66" charset="0"/>
              </a:rPr>
              <a:t>ahká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pechota</a:t>
            </a:r>
            <a:r>
              <a:rPr lang="cs-CZ" sz="1800" dirty="0" smtClean="0">
                <a:latin typeface="Cataneo BT" pitchFamily="66" charset="0"/>
              </a:rPr>
              <a:t> – </a:t>
            </a:r>
            <a:r>
              <a:rPr lang="cs-CZ" sz="1800" dirty="0" err="1" smtClean="0">
                <a:latin typeface="Cataneo BT" pitchFamily="66" charset="0"/>
              </a:rPr>
              <a:t>veľmi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cenená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pre</a:t>
            </a:r>
            <a:r>
              <a:rPr lang="cs-CZ" sz="1800" dirty="0" smtClean="0">
                <a:latin typeface="Cataneo BT" pitchFamily="66" charset="0"/>
              </a:rPr>
              <a:t> široké spektrum </a:t>
            </a:r>
            <a:r>
              <a:rPr lang="cs-CZ" sz="1800" dirty="0" err="1" smtClean="0">
                <a:latin typeface="Cataneo BT" pitchFamily="66" charset="0"/>
              </a:rPr>
              <a:t>využitia</a:t>
            </a:r>
            <a:r>
              <a:rPr lang="cs-CZ" sz="1800" dirty="0">
                <a:latin typeface="Cataneo BT" pitchFamily="66" charset="0"/>
              </a:rPr>
              <a:t> </a:t>
            </a:r>
            <a:r>
              <a:rPr lang="cs-CZ" sz="1800" dirty="0" smtClean="0">
                <a:latin typeface="Cataneo BT" pitchFamily="66" charset="0"/>
              </a:rPr>
              <a:t>- boj zblízka i z </a:t>
            </a:r>
            <a:r>
              <a:rPr lang="cs-CZ" sz="1800" dirty="0" err="1" smtClean="0">
                <a:latin typeface="Cataneo BT" pitchFamily="66" charset="0"/>
              </a:rPr>
              <a:t>diaľky</a:t>
            </a:r>
            <a:r>
              <a:rPr lang="cs-CZ" sz="1800" dirty="0" smtClean="0">
                <a:latin typeface="Cataneo BT" pitchFamily="66" charset="0"/>
              </a:rPr>
              <a:t> v závislosti od typu výzbroje, mobilita…</a:t>
            </a:r>
            <a:endParaRPr lang="sk-SK" sz="1800" dirty="0">
              <a:latin typeface="Cataneo BT" pitchFamily="66" charset="0"/>
            </a:endParaRPr>
          </a:p>
          <a:p>
            <a:r>
              <a:rPr lang="sk-SK" sz="1800" dirty="0">
                <a:latin typeface="Cataneo BT" pitchFamily="66" charset="0"/>
              </a:rPr>
              <a:t>p</a:t>
            </a:r>
            <a:r>
              <a:rPr lang="sk-SK" sz="1800" dirty="0" smtClean="0">
                <a:latin typeface="Cataneo BT" pitchFamily="66" charset="0"/>
              </a:rPr>
              <a:t>omocné oddiely - najvýznamnejšie zložky </a:t>
            </a:r>
            <a:r>
              <a:rPr lang="sk-SK" sz="1800" dirty="0">
                <a:latin typeface="Cataneo BT" pitchFamily="66" charset="0"/>
              </a:rPr>
              <a:t>– lukostrelci, </a:t>
            </a:r>
            <a:r>
              <a:rPr lang="sk-SK" sz="1800" dirty="0" err="1" smtClean="0">
                <a:latin typeface="Cataneo BT" pitchFamily="66" charset="0"/>
              </a:rPr>
              <a:t>prakovníci</a:t>
            </a:r>
            <a:r>
              <a:rPr lang="sk-SK" sz="1800" dirty="0" smtClean="0">
                <a:latin typeface="Cataneo BT" pitchFamily="66" charset="0"/>
              </a:rPr>
              <a:t>, vrhači oštepov... postupujú </a:t>
            </a:r>
            <a:r>
              <a:rPr lang="sk-SK" sz="1800" dirty="0">
                <a:latin typeface="Cataneo BT" pitchFamily="66" charset="0"/>
              </a:rPr>
              <a:t>v druhej línii </a:t>
            </a:r>
            <a:r>
              <a:rPr lang="sk-SK" sz="1800" dirty="0" smtClean="0">
                <a:latin typeface="Cataneo BT" pitchFamily="66" charset="0"/>
              </a:rPr>
              <a:t>s ostatnými zložkami ľahkej pechoty, </a:t>
            </a:r>
            <a:r>
              <a:rPr lang="sk-SK" sz="1800" dirty="0">
                <a:latin typeface="Cataneo BT" pitchFamily="66" charset="0"/>
              </a:rPr>
              <a:t>vyhýbajú sa otvorenému konfliktu. </a:t>
            </a:r>
            <a:endParaRPr lang="sk-SK" sz="1800" dirty="0" smtClean="0">
              <a:latin typeface="Cataneo BT" pitchFamily="66" charset="0"/>
            </a:endParaRPr>
          </a:p>
          <a:p>
            <a:r>
              <a:rPr lang="cs-CZ" sz="1800" dirty="0">
                <a:latin typeface="Cataneo BT" pitchFamily="66" charset="0"/>
              </a:rPr>
              <a:t>v</a:t>
            </a:r>
            <a:r>
              <a:rPr lang="cs-CZ" sz="1800" dirty="0" smtClean="0">
                <a:latin typeface="Cataneo BT" pitchFamily="66" charset="0"/>
              </a:rPr>
              <a:t>ýzbroj – luk (</a:t>
            </a:r>
            <a:r>
              <a:rPr lang="cs-CZ" sz="1800" dirty="0" err="1" smtClean="0">
                <a:latin typeface="Cataneo BT" pitchFamily="66" charset="0"/>
              </a:rPr>
              <a:t>viacero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typov</a:t>
            </a:r>
            <a:r>
              <a:rPr lang="cs-CZ" sz="1800" dirty="0" smtClean="0">
                <a:latin typeface="Cataneo BT" pitchFamily="66" charset="0"/>
              </a:rPr>
              <a:t>), prak, </a:t>
            </a:r>
            <a:r>
              <a:rPr lang="cs-CZ" sz="1800" dirty="0" err="1" smtClean="0">
                <a:latin typeface="Cataneo BT" pitchFamily="66" charset="0"/>
              </a:rPr>
              <a:t>vrhacie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oštepy</a:t>
            </a:r>
            <a:r>
              <a:rPr lang="cs-CZ" sz="1800" dirty="0" smtClean="0">
                <a:latin typeface="Cataneo BT" pitchFamily="66" charset="0"/>
              </a:rPr>
              <a:t>, </a:t>
            </a:r>
            <a:r>
              <a:rPr lang="cs-CZ" sz="1800" dirty="0" err="1" smtClean="0">
                <a:latin typeface="Cataneo BT" pitchFamily="66" charset="0"/>
              </a:rPr>
              <a:t>krátke</a:t>
            </a:r>
            <a:r>
              <a:rPr lang="cs-CZ" sz="1800" dirty="0" smtClean="0">
                <a:latin typeface="Cataneo BT" pitchFamily="66" charset="0"/>
              </a:rPr>
              <a:t> meče, dýky… </a:t>
            </a:r>
          </a:p>
          <a:p>
            <a:endParaRPr lang="cs-CZ" sz="1800" dirty="0">
              <a:latin typeface="Cataneo BT" pitchFamily="66" charset="0"/>
            </a:endParaRPr>
          </a:p>
          <a:p>
            <a:r>
              <a:rPr lang="cs-CZ" sz="1800" dirty="0" smtClean="0">
                <a:latin typeface="Cataneo BT" pitchFamily="66" charset="0"/>
              </a:rPr>
              <a:t>„</a:t>
            </a:r>
            <a:r>
              <a:rPr lang="cs-CZ" sz="1800" dirty="0" err="1">
                <a:latin typeface="Cataneo BT" pitchFamily="66" charset="0"/>
              </a:rPr>
              <a:t>N</a:t>
            </a:r>
            <a:r>
              <a:rPr lang="cs-CZ" sz="1800" dirty="0" err="1" smtClean="0">
                <a:latin typeface="Cataneo BT" pitchFamily="66" charset="0"/>
              </a:rPr>
              <a:t>ajväčšou</a:t>
            </a:r>
            <a:r>
              <a:rPr lang="cs-CZ" sz="1800" dirty="0" smtClean="0">
                <a:latin typeface="Cataneo BT" pitchFamily="66" charset="0"/>
              </a:rPr>
              <a:t> hrozbou </a:t>
            </a:r>
            <a:r>
              <a:rPr lang="cs-CZ" sz="1800" dirty="0" err="1" smtClean="0">
                <a:latin typeface="Cataneo BT" pitchFamily="66" charset="0"/>
              </a:rPr>
              <a:t>pre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bojujúcich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nie</a:t>
            </a:r>
            <a:r>
              <a:rPr lang="cs-CZ" sz="1800" dirty="0" smtClean="0">
                <a:latin typeface="Cataneo BT" pitchFamily="66" charset="0"/>
              </a:rPr>
              <a:t> sú meče a hroty kopiji </a:t>
            </a:r>
            <a:r>
              <a:rPr lang="cs-CZ" sz="1800" dirty="0" err="1" smtClean="0">
                <a:latin typeface="Cataneo BT" pitchFamily="66" charset="0"/>
              </a:rPr>
              <a:t>ťažkej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pechoty</a:t>
            </a:r>
            <a:r>
              <a:rPr lang="cs-CZ" sz="1800" dirty="0" smtClean="0">
                <a:latin typeface="Cataneo BT" pitchFamily="66" charset="0"/>
              </a:rPr>
              <a:t>, ale šípy, kamene a </a:t>
            </a:r>
            <a:r>
              <a:rPr lang="cs-CZ" sz="1800" dirty="0" err="1" smtClean="0">
                <a:latin typeface="Cataneo BT" pitchFamily="66" charset="0"/>
              </a:rPr>
              <a:t>oštepy</a:t>
            </a:r>
            <a:r>
              <a:rPr lang="cs-CZ" sz="1800" dirty="0" smtClean="0">
                <a:latin typeface="Cataneo BT" pitchFamily="66" charset="0"/>
              </a:rPr>
              <a:t>“.  </a:t>
            </a:r>
            <a:endParaRPr lang="sk-SK" sz="1800" dirty="0">
              <a:latin typeface="Cataneo BT" pitchFamily="66" charset="0"/>
            </a:endParaRPr>
          </a:p>
          <a:p>
            <a:endParaRPr lang="sk-SK" dirty="0"/>
          </a:p>
        </p:txBody>
      </p:sp>
      <p:pic>
        <p:nvPicPr>
          <p:cNvPr id="3074" name="Picture 2" descr="D:\Users\404459\Desktop\p3256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316"/>
            <a:ext cx="2145166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404459\Desktop\Mycenaean_Warriors_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64" y="-2"/>
            <a:ext cx="3277836" cy="39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1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sk-SK" sz="1800" b="1" dirty="0" smtClean="0">
                <a:latin typeface="Cataneo BT" pitchFamily="66" charset="0"/>
              </a:rPr>
              <a:t>13 storočie – zmena </a:t>
            </a:r>
            <a:r>
              <a:rPr lang="sk-SK" sz="1800" dirty="0" smtClean="0">
                <a:latin typeface="Cataneo BT" pitchFamily="66" charset="0"/>
              </a:rPr>
              <a:t>– </a:t>
            </a:r>
            <a:r>
              <a:rPr lang="sk-SK" sz="1800" u="sng" dirty="0" smtClean="0">
                <a:latin typeface="Cataneo BT" pitchFamily="66" charset="0"/>
              </a:rPr>
              <a:t>nájazdy a vpády cudzích etník </a:t>
            </a:r>
            <a:r>
              <a:rPr lang="sk-SK" sz="1800" dirty="0" smtClean="0">
                <a:latin typeface="Cataneo BT" pitchFamily="66" charset="0"/>
              </a:rPr>
              <a:t>(tzv. sťahovanie národov doby bronzovej) </a:t>
            </a:r>
          </a:p>
          <a:p>
            <a:r>
              <a:rPr lang="sk-SK" sz="1800" dirty="0">
                <a:latin typeface="Cataneo BT" pitchFamily="66" charset="0"/>
              </a:rPr>
              <a:t>n</a:t>
            </a:r>
            <a:r>
              <a:rPr lang="sk-SK" sz="1800" dirty="0" smtClean="0">
                <a:latin typeface="Cataneo BT" pitchFamily="66" charset="0"/>
              </a:rPr>
              <a:t>utnosť prispôsobiť taktiku </a:t>
            </a:r>
            <a:r>
              <a:rPr lang="sk-SK" sz="1800" dirty="0" smtClean="0">
                <a:latin typeface="Cataneo BT" pitchFamily="66" charset="0"/>
              </a:rPr>
              <a:t>a </a:t>
            </a:r>
            <a:r>
              <a:rPr lang="sk-SK" sz="1800" dirty="0" smtClean="0">
                <a:latin typeface="Cataneo BT" pitchFamily="66" charset="0"/>
              </a:rPr>
              <a:t>štýl </a:t>
            </a:r>
            <a:r>
              <a:rPr lang="sk-SK" sz="1800" dirty="0" smtClean="0">
                <a:latin typeface="Cataneo BT" pitchFamily="66" charset="0"/>
              </a:rPr>
              <a:t>boja </a:t>
            </a:r>
            <a:r>
              <a:rPr lang="sk-SK" sz="1800" dirty="0" smtClean="0">
                <a:latin typeface="Cataneo BT" pitchFamily="66" charset="0"/>
              </a:rPr>
              <a:t>– opustenie „tradičného“ </a:t>
            </a:r>
            <a:r>
              <a:rPr lang="sk-SK" sz="1800" dirty="0" err="1" smtClean="0">
                <a:latin typeface="Cataneo BT" pitchFamily="66" charset="0"/>
              </a:rPr>
              <a:t>spůsobu</a:t>
            </a:r>
            <a:r>
              <a:rPr lang="sk-SK" sz="1800" dirty="0" smtClean="0">
                <a:latin typeface="Cataneo BT" pitchFamily="66" charset="0"/>
              </a:rPr>
              <a:t> vedenia vojny </a:t>
            </a:r>
            <a:endParaRPr lang="sk-SK" sz="1800" dirty="0" smtClean="0">
              <a:latin typeface="Cataneo BT" pitchFamily="66" charset="0"/>
            </a:endParaRPr>
          </a:p>
          <a:p>
            <a:r>
              <a:rPr lang="sk-SK" sz="1800" dirty="0" smtClean="0">
                <a:latin typeface="Cataneo BT" pitchFamily="66" charset="0"/>
              </a:rPr>
              <a:t>1.) </a:t>
            </a:r>
            <a:r>
              <a:rPr lang="sk-SK" sz="1800" u="sng" dirty="0" smtClean="0">
                <a:latin typeface="Cataneo BT" pitchFamily="66" charset="0"/>
              </a:rPr>
              <a:t>ľahšia </a:t>
            </a:r>
            <a:r>
              <a:rPr lang="sk-SK" sz="1800" u="sng" dirty="0" smtClean="0">
                <a:latin typeface="Cataneo BT" pitchFamily="66" charset="0"/>
              </a:rPr>
              <a:t>výzbroj</a:t>
            </a:r>
            <a:r>
              <a:rPr lang="sk-SK" sz="1800" dirty="0" smtClean="0">
                <a:latin typeface="Cataneo BT" pitchFamily="66" charset="0"/>
              </a:rPr>
              <a:t> </a:t>
            </a:r>
            <a:r>
              <a:rPr lang="sk-SK" sz="1800" dirty="0" smtClean="0">
                <a:latin typeface="Cataneo BT" pitchFamily="66" charset="0"/>
              </a:rPr>
              <a:t>- </a:t>
            </a:r>
            <a:r>
              <a:rPr lang="sk-SK" sz="1800" dirty="0" smtClean="0">
                <a:latin typeface="Cataneo BT" pitchFamily="66" charset="0"/>
              </a:rPr>
              <a:t>kratšie kopije a meče, menšie štíty </a:t>
            </a:r>
            <a:r>
              <a:rPr lang="sk-SK" sz="1800" i="1" dirty="0" smtClean="0">
                <a:latin typeface="Cataneo BT" pitchFamily="66" charset="0"/>
              </a:rPr>
              <a:t>(</a:t>
            </a:r>
            <a:r>
              <a:rPr lang="sk-SK" sz="1800" i="1" dirty="0" err="1" smtClean="0">
                <a:latin typeface="Cataneo BT" pitchFamily="66" charset="0"/>
              </a:rPr>
              <a:t>aspis</a:t>
            </a:r>
            <a:r>
              <a:rPr lang="sk-SK" sz="1800" i="1" dirty="0" smtClean="0">
                <a:latin typeface="Cataneo BT" pitchFamily="66" charset="0"/>
              </a:rPr>
              <a:t>, </a:t>
            </a:r>
            <a:r>
              <a:rPr lang="sk-SK" sz="1800" i="1" dirty="0" err="1" smtClean="0">
                <a:latin typeface="Cataneo BT" pitchFamily="66" charset="0"/>
              </a:rPr>
              <a:t>pelta</a:t>
            </a:r>
            <a:r>
              <a:rPr lang="sk-SK" sz="1800" i="1" dirty="0" smtClean="0">
                <a:latin typeface="Cataneo BT" pitchFamily="66" charset="0"/>
              </a:rPr>
              <a:t>) </a:t>
            </a:r>
            <a:r>
              <a:rPr lang="sk-SK" sz="1800" dirty="0" smtClean="0">
                <a:latin typeface="Cataneo BT" pitchFamily="66" charset="0"/>
              </a:rPr>
              <a:t>– poskytujú nositeľovi menej ochrany – zavedenie brnenia</a:t>
            </a:r>
            <a:endParaRPr lang="sk-SK" sz="1800" dirty="0" smtClean="0">
              <a:latin typeface="Cataneo BT" pitchFamily="66" charset="0"/>
            </a:endParaRPr>
          </a:p>
          <a:p>
            <a:r>
              <a:rPr lang="sk-SK" sz="1800" dirty="0" smtClean="0">
                <a:latin typeface="Cataneo BT" pitchFamily="66" charset="0"/>
              </a:rPr>
              <a:t>2.) </a:t>
            </a:r>
            <a:r>
              <a:rPr lang="sk-SK" sz="1800" u="sng" dirty="0" smtClean="0">
                <a:latin typeface="Cataneo BT" pitchFamily="66" charset="0"/>
              </a:rPr>
              <a:t>zmena taktiky </a:t>
            </a:r>
            <a:r>
              <a:rPr lang="sk-SK" sz="1800" dirty="0" smtClean="0">
                <a:latin typeface="Cataneo BT" pitchFamily="66" charset="0"/>
              </a:rPr>
              <a:t>– </a:t>
            </a:r>
            <a:r>
              <a:rPr lang="sk-SK" sz="1800" dirty="0" smtClean="0">
                <a:latin typeface="Cataneo BT" pitchFamily="66" charset="0"/>
              </a:rPr>
              <a:t>namiesto organizovaného boja ťažkej pechoty v tesne zomknutej formácii začína prevládať </a:t>
            </a:r>
            <a:r>
              <a:rPr lang="sk-SK" sz="1800" dirty="0" smtClean="0">
                <a:latin typeface="Cataneo BT" pitchFamily="66" charset="0"/>
              </a:rPr>
              <a:t>„neorganizovaný“ boj v otvorených </a:t>
            </a:r>
            <a:r>
              <a:rPr lang="sk-SK" sz="1800" dirty="0" smtClean="0">
                <a:latin typeface="Cataneo BT" pitchFamily="66" charset="0"/>
              </a:rPr>
              <a:t>formáciách – prevládajú vzájomné </a:t>
            </a:r>
            <a:r>
              <a:rPr lang="sk-SK" sz="1800" dirty="0" err="1" smtClean="0">
                <a:latin typeface="Cataneo BT" pitchFamily="66" charset="0"/>
              </a:rPr>
              <a:t>potyčky</a:t>
            </a:r>
            <a:r>
              <a:rPr lang="sk-SK" sz="1800" dirty="0" smtClean="0">
                <a:latin typeface="Cataneo BT" pitchFamily="66" charset="0"/>
              </a:rPr>
              <a:t> a výpady ľahkej pechoty.</a:t>
            </a:r>
            <a:endParaRPr lang="sk-SK" sz="1800" dirty="0" smtClean="0">
              <a:latin typeface="Cataneo BT" pitchFamily="66" charset="0"/>
            </a:endParaRPr>
          </a:p>
          <a:p>
            <a:endParaRPr lang="sk-SK" sz="1800" dirty="0" smtClean="0">
              <a:latin typeface="Cataneo BT" pitchFamily="66" charset="0"/>
            </a:endParaRPr>
          </a:p>
          <a:p>
            <a:r>
              <a:rPr lang="sk-SK" sz="1800" dirty="0" smtClean="0">
                <a:latin typeface="Cataneo BT" pitchFamily="66" charset="0"/>
              </a:rPr>
              <a:t>Počas bitiek nie sú jednotlivé bojové zložky typologicky usporiadané – pri útoku jednotlivci a menšie skupiny postupujú neorganizovane, podľa vlastného uváženia a bojujú spoločne vedľa seba v otvorenej formácii, bez rozdielu.</a:t>
            </a:r>
          </a:p>
          <a:p>
            <a:r>
              <a:rPr lang="sk-SK" sz="1800" dirty="0" smtClean="0">
                <a:latin typeface="Cataneo BT" pitchFamily="66" charset="0"/>
              </a:rPr>
              <a:t>Dôležitú úlohu začínajú zohrávať ľahké a mobilné jednotky pechoty (lukostrelci, vrhači oštepov, prakovníci...) </a:t>
            </a:r>
          </a:p>
          <a:p>
            <a:r>
              <a:rPr lang="sk-SK" sz="1800" dirty="0" smtClean="0">
                <a:latin typeface="Cataneo BT" pitchFamily="66" charset="0"/>
              </a:rPr>
              <a:t>Výrazne sa mení priebeh bitiek – prevládať začína množstvo vzájomných </a:t>
            </a:r>
            <a:r>
              <a:rPr lang="sk-SK" sz="1800" dirty="0" smtClean="0">
                <a:latin typeface="Cataneo BT" pitchFamily="66" charset="0"/>
              </a:rPr>
              <a:t>„bezkontaktných“ </a:t>
            </a:r>
            <a:r>
              <a:rPr lang="sk-SK" sz="1800" dirty="0" err="1" smtClean="0">
                <a:latin typeface="Cataneo BT" pitchFamily="66" charset="0"/>
              </a:rPr>
              <a:t>potyčiek</a:t>
            </a:r>
            <a:r>
              <a:rPr lang="sk-SK" sz="1800" dirty="0" smtClean="0">
                <a:latin typeface="Cataneo BT" pitchFamily="66" charset="0"/>
              </a:rPr>
              <a:t> </a:t>
            </a:r>
            <a:r>
              <a:rPr lang="sk-SK" sz="1800" dirty="0" smtClean="0">
                <a:latin typeface="Cataneo BT" pitchFamily="66" charset="0"/>
              </a:rPr>
              <a:t>a výpadov.</a:t>
            </a:r>
          </a:p>
          <a:p>
            <a:pPr>
              <a:buNone/>
            </a:pPr>
            <a:r>
              <a:rPr lang="sk-SK" sz="1800" dirty="0" smtClean="0">
                <a:latin typeface="Cataneo BT" pitchFamily="66" charset="0"/>
              </a:rPr>
              <a:t>  </a:t>
            </a:r>
          </a:p>
          <a:p>
            <a:r>
              <a:rPr lang="sk-SK" sz="1800" dirty="0" smtClean="0">
                <a:latin typeface="Cataneo BT" pitchFamily="66" charset="0"/>
              </a:rPr>
              <a:t>Vojsko je z hľadiska aktívnej účasti v bitke rozdelené na 2 časti: </a:t>
            </a:r>
          </a:p>
          <a:p>
            <a:r>
              <a:rPr lang="sk-SK" sz="1800" dirty="0" smtClean="0">
                <a:latin typeface="Cataneo BT" pitchFamily="66" charset="0"/>
              </a:rPr>
              <a:t>1.)</a:t>
            </a:r>
            <a:r>
              <a:rPr lang="sk-SK" sz="1800" i="1" dirty="0" err="1" smtClean="0">
                <a:latin typeface="Cataneo BT" pitchFamily="66" charset="0"/>
              </a:rPr>
              <a:t>promachoi</a:t>
            </a:r>
            <a:r>
              <a:rPr lang="sk-SK" sz="1800" i="1" dirty="0" smtClean="0">
                <a:latin typeface="Cataneo BT" pitchFamily="66" charset="0"/>
              </a:rPr>
              <a:t> </a:t>
            </a:r>
            <a:r>
              <a:rPr lang="sk-SK" sz="1800" dirty="0" smtClean="0">
                <a:latin typeface="Cataneo BT" pitchFamily="66" charset="0"/>
              </a:rPr>
              <a:t> (bojovníci v prednej línii) – aktívne sa zúčastňujúci bitky. Tvoria </a:t>
            </a:r>
            <a:r>
              <a:rPr lang="sk-SK" sz="1800" i="1" dirty="0" smtClean="0">
                <a:latin typeface="Cataneo BT" pitchFamily="66" charset="0"/>
              </a:rPr>
              <a:t>c.</a:t>
            </a:r>
            <a:r>
              <a:rPr lang="sk-SK" sz="1800" dirty="0" smtClean="0">
                <a:latin typeface="Cataneo BT" pitchFamily="66" charset="0"/>
              </a:rPr>
              <a:t> 1/3 vojska</a:t>
            </a:r>
            <a:r>
              <a:rPr lang="sk-SK" sz="1800" dirty="0" smtClean="0">
                <a:latin typeface="Cataneo BT" pitchFamily="66" charset="0"/>
              </a:rPr>
              <a:t>. Nezáleží na type výzbroje (spoločne bojujú všetky zložky)</a:t>
            </a:r>
            <a:endParaRPr lang="sk-SK" sz="1800" dirty="0" smtClean="0">
              <a:latin typeface="Cataneo BT" pitchFamily="66" charset="0"/>
            </a:endParaRPr>
          </a:p>
          <a:p>
            <a:r>
              <a:rPr lang="sk-SK" sz="1800" dirty="0" smtClean="0">
                <a:latin typeface="Cataneo BT" pitchFamily="66" charset="0"/>
              </a:rPr>
              <a:t>2.)</a:t>
            </a:r>
            <a:r>
              <a:rPr lang="sk-SK" sz="1800" i="1" dirty="0" err="1" smtClean="0">
                <a:latin typeface="Cataneo BT" pitchFamily="66" charset="0"/>
              </a:rPr>
              <a:t>pléthos</a:t>
            </a:r>
            <a:r>
              <a:rPr lang="sk-SK" sz="1800" i="1" dirty="0" smtClean="0">
                <a:latin typeface="Cataneo BT" pitchFamily="66" charset="0"/>
              </a:rPr>
              <a:t> </a:t>
            </a:r>
            <a:r>
              <a:rPr lang="sk-SK" sz="1800" dirty="0" smtClean="0">
                <a:latin typeface="Cataneo BT" pitchFamily="66" charset="0"/>
              </a:rPr>
              <a:t>(väčšina) – ostatok - aktívne sa nezúčastňujú bitky. Stoja v úzadí, mimo dostrel nepriateľa, pripravení zasiahnuť do priebehu bitky.</a:t>
            </a:r>
          </a:p>
          <a:p>
            <a:r>
              <a:rPr lang="sk-SK" sz="1800" dirty="0" smtClean="0">
                <a:latin typeface="Cataneo BT" pitchFamily="66" charset="0"/>
              </a:rPr>
              <a:t>Charakteristický je </a:t>
            </a:r>
            <a:r>
              <a:rPr lang="sk-SK" sz="1800" u="sng" dirty="0" smtClean="0">
                <a:latin typeface="Cataneo BT" pitchFamily="66" charset="0"/>
              </a:rPr>
              <a:t>princíp vzájomnej výmeny </a:t>
            </a:r>
            <a:r>
              <a:rPr lang="sk-SK" sz="1800" dirty="0" smtClean="0">
                <a:latin typeface="Cataneo BT" pitchFamily="66" charset="0"/>
              </a:rPr>
              <a:t>– striedanie sa jednotlivých skupín v boji, po určitom časovom intervale (v dôsledku únavy, zranenia, smrti...) – od každého bojovníka sa očakáva, že aspoň raz aktívne zasiahne do priebehu bitky!   </a:t>
            </a:r>
            <a:endParaRPr lang="sk-SK" sz="1800" dirty="0">
              <a:latin typeface="Cataneo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404459\Desktop\Achiles-49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73" y="4206874"/>
            <a:ext cx="4885322" cy="26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Users\404459\Desktop\moatG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73" y="116632"/>
            <a:ext cx="4860032" cy="30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404459\Desktop\achilles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606"/>
            <a:ext cx="3995936" cy="59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4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764704"/>
            <a:ext cx="9108504" cy="6093296"/>
          </a:xfrm>
        </p:spPr>
        <p:txBody>
          <a:bodyPr>
            <a:normAutofit/>
          </a:bodyPr>
          <a:lstStyle/>
          <a:p>
            <a:r>
              <a:rPr lang="cs-CZ" sz="1800" i="1" dirty="0" smtClean="0">
                <a:latin typeface="Cataneo BT"/>
              </a:rPr>
              <a:t>„Před bitkou </a:t>
            </a:r>
            <a:r>
              <a:rPr lang="cs-CZ" sz="1800" i="1" dirty="0" err="1" smtClean="0">
                <a:latin typeface="Cataneo BT"/>
              </a:rPr>
              <a:t>sa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všetci</a:t>
            </a:r>
            <a:r>
              <a:rPr lang="cs-CZ" sz="1800" i="1" dirty="0" smtClean="0">
                <a:latin typeface="Cataneo BT"/>
              </a:rPr>
              <a:t> bojovníci </a:t>
            </a:r>
            <a:r>
              <a:rPr lang="cs-CZ" sz="1800" i="1" dirty="0" err="1" smtClean="0">
                <a:latin typeface="Cataneo BT"/>
              </a:rPr>
              <a:t>zhromaždili</a:t>
            </a:r>
            <a:r>
              <a:rPr lang="cs-CZ" sz="1800" i="1" dirty="0" smtClean="0">
                <a:latin typeface="Cataneo BT"/>
              </a:rPr>
              <a:t> okolo </a:t>
            </a:r>
            <a:r>
              <a:rPr lang="cs-CZ" sz="1800" i="1" dirty="0" err="1" smtClean="0">
                <a:latin typeface="Cataneo BT"/>
              </a:rPr>
              <a:t>svojich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veliteľov</a:t>
            </a:r>
            <a:r>
              <a:rPr lang="cs-CZ" sz="1800" i="1" dirty="0" smtClean="0">
                <a:latin typeface="Cataneo BT"/>
              </a:rPr>
              <a:t>. Po vynesení </a:t>
            </a:r>
            <a:r>
              <a:rPr lang="cs-CZ" sz="1800" i="1" dirty="0" err="1" smtClean="0">
                <a:latin typeface="Cataneo BT"/>
              </a:rPr>
              <a:t>príkazu</a:t>
            </a:r>
            <a:r>
              <a:rPr lang="cs-CZ" sz="1800" i="1" dirty="0" smtClean="0">
                <a:latin typeface="Cataneo BT"/>
              </a:rPr>
              <a:t> k útoku </a:t>
            </a:r>
            <a:r>
              <a:rPr lang="cs-CZ" sz="1800" i="1" dirty="0" err="1" smtClean="0">
                <a:latin typeface="Cataneo BT"/>
              </a:rPr>
              <a:t>sa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všetci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rozbehli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smerom</a:t>
            </a:r>
            <a:r>
              <a:rPr lang="cs-CZ" sz="1800" i="1" dirty="0" smtClean="0">
                <a:latin typeface="Cataneo BT"/>
              </a:rPr>
              <a:t> k </a:t>
            </a:r>
            <a:r>
              <a:rPr lang="cs-CZ" sz="1800" i="1" dirty="0" err="1" smtClean="0">
                <a:latin typeface="Cataneo BT"/>
              </a:rPr>
              <a:t>nepriateľovi</a:t>
            </a:r>
            <a:r>
              <a:rPr lang="cs-CZ" sz="1800" i="1" dirty="0" smtClean="0">
                <a:latin typeface="Cataneo BT"/>
              </a:rPr>
              <a:t>, každý </a:t>
            </a:r>
            <a:r>
              <a:rPr lang="cs-CZ" sz="1800" i="1" dirty="0" err="1" smtClean="0">
                <a:latin typeface="Cataneo BT"/>
              </a:rPr>
              <a:t>vlastným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tempom</a:t>
            </a:r>
            <a:r>
              <a:rPr lang="cs-CZ" sz="1800" i="1" dirty="0" smtClean="0">
                <a:latin typeface="Cataneo BT"/>
              </a:rPr>
              <a:t>. </a:t>
            </a:r>
            <a:r>
              <a:rPr lang="cs-CZ" sz="1800" i="1" dirty="0" err="1" smtClean="0">
                <a:latin typeface="Cataneo BT"/>
              </a:rPr>
              <a:t>Keď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sa</a:t>
            </a:r>
            <a:r>
              <a:rPr lang="cs-CZ" sz="1800" i="1" dirty="0" smtClean="0">
                <a:latin typeface="Cataneo BT"/>
              </a:rPr>
              <a:t> dostali na úroveň </a:t>
            </a:r>
            <a:r>
              <a:rPr lang="cs-CZ" sz="1800" i="1" dirty="0" err="1" smtClean="0">
                <a:latin typeface="Cataneo BT"/>
              </a:rPr>
              <a:t>dostrelu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nepriateľských</a:t>
            </a:r>
            <a:r>
              <a:rPr lang="cs-CZ" sz="1800" i="1" dirty="0" smtClean="0">
                <a:latin typeface="Cataneo BT"/>
              </a:rPr>
              <a:t> zbraní, </a:t>
            </a:r>
            <a:r>
              <a:rPr lang="cs-CZ" sz="1800" i="1" dirty="0" err="1" smtClean="0">
                <a:latin typeface="Cataneo BT"/>
              </a:rPr>
              <a:t>ešte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viac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sa</a:t>
            </a:r>
            <a:r>
              <a:rPr lang="cs-CZ" sz="1800" i="1" dirty="0" smtClean="0">
                <a:latin typeface="Cataneo BT"/>
              </a:rPr>
              <a:t> rozptýlili a </a:t>
            </a:r>
            <a:r>
              <a:rPr lang="cs-CZ" sz="1800" i="1" dirty="0" err="1" smtClean="0">
                <a:latin typeface="Cataneo BT"/>
              </a:rPr>
              <a:t>tí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najchrabrejší</a:t>
            </a:r>
            <a:r>
              <a:rPr lang="cs-CZ" sz="1800" i="1" dirty="0" smtClean="0">
                <a:latin typeface="Cataneo BT"/>
              </a:rPr>
              <a:t> z nich, postupovali </a:t>
            </a:r>
            <a:r>
              <a:rPr lang="cs-CZ" sz="1800" i="1" dirty="0" err="1" smtClean="0">
                <a:latin typeface="Cataneo BT"/>
              </a:rPr>
              <a:t>ďalej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smerom</a:t>
            </a:r>
            <a:r>
              <a:rPr lang="cs-CZ" sz="1800" i="1" dirty="0" smtClean="0">
                <a:latin typeface="Cataneo BT"/>
              </a:rPr>
              <a:t> k </a:t>
            </a:r>
            <a:r>
              <a:rPr lang="cs-CZ" sz="1800" i="1" dirty="0" err="1" smtClean="0">
                <a:latin typeface="Cataneo BT"/>
              </a:rPr>
              <a:t>nepriateľovi</a:t>
            </a:r>
            <a:r>
              <a:rPr lang="cs-CZ" sz="1800" i="1" dirty="0" smtClean="0">
                <a:latin typeface="Cataneo BT"/>
              </a:rPr>
              <a:t>. </a:t>
            </a:r>
            <a:r>
              <a:rPr lang="cs-CZ" sz="1800" i="1" dirty="0" err="1" smtClean="0">
                <a:latin typeface="Cataneo BT"/>
              </a:rPr>
              <a:t>Väčšina</a:t>
            </a:r>
            <a:r>
              <a:rPr lang="cs-CZ" sz="1800" i="1" dirty="0" smtClean="0">
                <a:latin typeface="Cataneo BT"/>
              </a:rPr>
              <a:t> však ostala mimo dosah </a:t>
            </a:r>
            <a:r>
              <a:rPr lang="cs-CZ" sz="1800" i="1" dirty="0" err="1" smtClean="0">
                <a:latin typeface="Cataneo BT"/>
              </a:rPr>
              <a:t>nepriateľa</a:t>
            </a:r>
            <a:r>
              <a:rPr lang="cs-CZ" sz="1800" i="1" dirty="0" smtClean="0">
                <a:latin typeface="Cataneo BT"/>
              </a:rPr>
              <a:t> a pozorovala </a:t>
            </a:r>
            <a:r>
              <a:rPr lang="cs-CZ" sz="1800" i="1" dirty="0" err="1" smtClean="0">
                <a:latin typeface="Cataneo BT"/>
              </a:rPr>
              <a:t>priebeh</a:t>
            </a:r>
            <a:r>
              <a:rPr lang="cs-CZ" sz="1800" i="1" dirty="0" smtClean="0">
                <a:latin typeface="Cataneo BT"/>
              </a:rPr>
              <a:t> bitky z </a:t>
            </a:r>
            <a:r>
              <a:rPr lang="cs-CZ" sz="1800" i="1" dirty="0" err="1" smtClean="0">
                <a:latin typeface="Cataneo BT"/>
              </a:rPr>
              <a:t>bezpečnej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vzdialenosti</a:t>
            </a:r>
            <a:r>
              <a:rPr lang="cs-CZ" sz="1800" i="1" dirty="0" smtClean="0">
                <a:latin typeface="Cataneo BT"/>
              </a:rPr>
              <a:t>. Bojovníci v </a:t>
            </a:r>
            <a:r>
              <a:rPr lang="cs-CZ" sz="1800" i="1" dirty="0" err="1" smtClean="0">
                <a:latin typeface="Cataneo BT"/>
              </a:rPr>
              <a:t>prednej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línii</a:t>
            </a:r>
            <a:r>
              <a:rPr lang="cs-CZ" sz="1800" i="1" dirty="0" smtClean="0">
                <a:latin typeface="Cataneo BT"/>
              </a:rPr>
              <a:t> bojovali, </a:t>
            </a:r>
            <a:r>
              <a:rPr lang="cs-CZ" sz="1800" i="1" dirty="0" err="1" smtClean="0">
                <a:latin typeface="Cataneo BT"/>
              </a:rPr>
              <a:t>pokiaľ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im</a:t>
            </a:r>
            <a:r>
              <a:rPr lang="cs-CZ" sz="1800" i="1" dirty="0" smtClean="0">
                <a:latin typeface="Cataneo BT"/>
              </a:rPr>
              <a:t> to výdrž a sila </a:t>
            </a:r>
            <a:r>
              <a:rPr lang="cs-CZ" sz="1800" i="1" dirty="0" err="1" smtClean="0">
                <a:latin typeface="Cataneo BT"/>
              </a:rPr>
              <a:t>dovoľovali</a:t>
            </a:r>
            <a:r>
              <a:rPr lang="cs-CZ" sz="1800" i="1" dirty="0" smtClean="0">
                <a:latin typeface="Cataneo BT"/>
              </a:rPr>
              <a:t>. </a:t>
            </a:r>
            <a:r>
              <a:rPr lang="cs-CZ" sz="1800" i="1" dirty="0" err="1" smtClean="0">
                <a:latin typeface="Cataneo BT"/>
              </a:rPr>
              <a:t>Keď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sa</a:t>
            </a:r>
            <a:r>
              <a:rPr lang="cs-CZ" sz="1800" i="1" dirty="0" smtClean="0">
                <a:latin typeface="Cataneo BT"/>
              </a:rPr>
              <a:t> vyčerpali, </a:t>
            </a:r>
            <a:r>
              <a:rPr lang="cs-CZ" sz="1800" i="1" dirty="0" err="1" smtClean="0">
                <a:latin typeface="Cataneo BT"/>
              </a:rPr>
              <a:t>stiahli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sa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späť</a:t>
            </a:r>
            <a:r>
              <a:rPr lang="cs-CZ" sz="1800" i="1" dirty="0" smtClean="0">
                <a:latin typeface="Cataneo BT"/>
              </a:rPr>
              <a:t> a na </a:t>
            </a:r>
            <a:r>
              <a:rPr lang="cs-CZ" sz="1800" i="1" dirty="0" err="1" smtClean="0">
                <a:latin typeface="Cataneo BT"/>
              </a:rPr>
              <a:t>ich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miesto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nastúpili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ďalší</a:t>
            </a:r>
            <a:r>
              <a:rPr lang="cs-CZ" sz="1800" i="1" dirty="0" smtClean="0">
                <a:latin typeface="Cataneo BT"/>
              </a:rPr>
              <a:t>. Toto </a:t>
            </a:r>
            <a:r>
              <a:rPr lang="cs-CZ" sz="1800" i="1" dirty="0" err="1" smtClean="0">
                <a:latin typeface="Cataneo BT"/>
              </a:rPr>
              <a:t>sa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následne</a:t>
            </a:r>
            <a:r>
              <a:rPr lang="cs-CZ" sz="1800" i="1" dirty="0" smtClean="0">
                <a:latin typeface="Cataneo BT"/>
              </a:rPr>
              <a:t> opakovalo celý </a:t>
            </a:r>
            <a:r>
              <a:rPr lang="cs-CZ" sz="1800" i="1" dirty="0" err="1" smtClean="0">
                <a:latin typeface="Cataneo BT"/>
              </a:rPr>
              <a:t>deň</a:t>
            </a:r>
            <a:r>
              <a:rPr lang="cs-CZ" sz="1800" i="1" dirty="0" smtClean="0">
                <a:latin typeface="Cataneo BT"/>
              </a:rPr>
              <a:t>“.</a:t>
            </a:r>
          </a:p>
          <a:p>
            <a:endParaRPr lang="cs-CZ" sz="1800" dirty="0">
              <a:latin typeface="Cataneo BT"/>
            </a:endParaRPr>
          </a:p>
          <a:p>
            <a:r>
              <a:rPr lang="cs-CZ" sz="1800" i="1" dirty="0" smtClean="0">
                <a:latin typeface="Cataneo BT"/>
              </a:rPr>
              <a:t>„Při postupe, </a:t>
            </a:r>
            <a:r>
              <a:rPr lang="cs-CZ" sz="1800" i="1" dirty="0" err="1">
                <a:latin typeface="Cataneo BT"/>
              </a:rPr>
              <a:t>k</a:t>
            </a:r>
            <a:r>
              <a:rPr lang="cs-CZ" sz="1800" i="1" dirty="0" err="1" smtClean="0">
                <a:latin typeface="Cataneo BT"/>
              </a:rPr>
              <a:t>opijníci</a:t>
            </a:r>
            <a:r>
              <a:rPr lang="cs-CZ" sz="1800" i="1" dirty="0" smtClean="0">
                <a:latin typeface="Cataneo BT"/>
              </a:rPr>
              <a:t> so </a:t>
            </a:r>
            <a:r>
              <a:rPr lang="cs-CZ" sz="1800" i="1" dirty="0" err="1" smtClean="0">
                <a:latin typeface="Cataneo BT"/>
              </a:rPr>
              <a:t>štítmi</a:t>
            </a:r>
            <a:r>
              <a:rPr lang="cs-CZ" sz="1800" i="1" dirty="0" smtClean="0">
                <a:latin typeface="Cataneo BT"/>
              </a:rPr>
              <a:t>, </a:t>
            </a:r>
            <a:r>
              <a:rPr lang="cs-CZ" sz="1800" i="1" dirty="0" err="1" smtClean="0">
                <a:latin typeface="Cataneo BT"/>
              </a:rPr>
              <a:t>ktorí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poväčšine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tvorili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iba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desatinu</a:t>
            </a:r>
            <a:r>
              <a:rPr lang="cs-CZ" sz="1800" i="1" dirty="0" smtClean="0">
                <a:latin typeface="Cataneo BT"/>
              </a:rPr>
              <a:t> celkového počtu,…postupovali v </a:t>
            </a:r>
            <a:r>
              <a:rPr lang="cs-CZ" sz="1800" i="1" dirty="0" err="1" smtClean="0">
                <a:latin typeface="Cataneo BT"/>
              </a:rPr>
              <a:t>prednej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línii</a:t>
            </a:r>
            <a:r>
              <a:rPr lang="cs-CZ" sz="1800" i="1" dirty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tesne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vedľa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seba</a:t>
            </a:r>
            <a:r>
              <a:rPr lang="cs-CZ" sz="1800" i="1" dirty="0" smtClean="0">
                <a:latin typeface="Cataneo BT"/>
              </a:rPr>
              <a:t>, </a:t>
            </a:r>
            <a:r>
              <a:rPr lang="cs-CZ" sz="1800" i="1" dirty="0" err="1" smtClean="0">
                <a:latin typeface="Cataneo BT"/>
              </a:rPr>
              <a:t>chrániac</a:t>
            </a:r>
            <a:r>
              <a:rPr lang="cs-CZ" sz="1800" i="1" dirty="0" smtClean="0">
                <a:latin typeface="Cataneo BT"/>
              </a:rPr>
              <a:t> tak </a:t>
            </a:r>
            <a:r>
              <a:rPr lang="cs-CZ" sz="1800" i="1" dirty="0" err="1" smtClean="0">
                <a:latin typeface="Cataneo BT"/>
              </a:rPr>
              <a:t>zvyšok</a:t>
            </a:r>
            <a:r>
              <a:rPr lang="cs-CZ" sz="1800" i="1" dirty="0" smtClean="0">
                <a:latin typeface="Cataneo BT"/>
              </a:rPr>
              <a:t> vojska. Čím </a:t>
            </a:r>
            <a:r>
              <a:rPr lang="cs-CZ" sz="1800" i="1" dirty="0" err="1" smtClean="0">
                <a:latin typeface="Cataneo BT"/>
              </a:rPr>
              <a:t>viac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sa</a:t>
            </a:r>
            <a:r>
              <a:rPr lang="cs-CZ" sz="1800" i="1" dirty="0" smtClean="0">
                <a:latin typeface="Cataneo BT"/>
              </a:rPr>
              <a:t> však </a:t>
            </a:r>
            <a:r>
              <a:rPr lang="cs-CZ" sz="1800" i="1" dirty="0" err="1" smtClean="0">
                <a:latin typeface="Cataneo BT"/>
              </a:rPr>
              <a:t>približovali</a:t>
            </a:r>
            <a:r>
              <a:rPr lang="cs-CZ" sz="1800" i="1" dirty="0" smtClean="0">
                <a:latin typeface="Cataneo BT"/>
              </a:rPr>
              <a:t> k </a:t>
            </a:r>
            <a:r>
              <a:rPr lang="cs-CZ" sz="1800" i="1" dirty="0" err="1" smtClean="0">
                <a:latin typeface="Cataneo BT"/>
              </a:rPr>
              <a:t>nepriateľovi</a:t>
            </a:r>
            <a:r>
              <a:rPr lang="cs-CZ" sz="1800" i="1" dirty="0" smtClean="0">
                <a:latin typeface="Cataneo BT"/>
              </a:rPr>
              <a:t>, </a:t>
            </a:r>
            <a:r>
              <a:rPr lang="cs-CZ" sz="1800" i="1" dirty="0" err="1" smtClean="0">
                <a:latin typeface="Cataneo BT"/>
              </a:rPr>
              <a:t>roztiahli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sa</a:t>
            </a:r>
            <a:r>
              <a:rPr lang="cs-CZ" sz="1800" i="1" dirty="0" smtClean="0">
                <a:latin typeface="Cataneo BT"/>
              </a:rPr>
              <a:t> a </a:t>
            </a:r>
            <a:r>
              <a:rPr lang="cs-CZ" sz="1800" i="1" dirty="0" err="1" smtClean="0">
                <a:latin typeface="Cataneo BT"/>
              </a:rPr>
              <a:t>postupne</a:t>
            </a:r>
            <a:r>
              <a:rPr lang="cs-CZ" sz="1800" i="1" dirty="0" smtClean="0">
                <a:latin typeface="Cataneo BT"/>
              </a:rPr>
              <a:t> i oni </a:t>
            </a:r>
            <a:r>
              <a:rPr lang="cs-CZ" sz="1800" i="1" dirty="0" err="1" smtClean="0">
                <a:latin typeface="Cataneo BT"/>
              </a:rPr>
              <a:t>prešli</a:t>
            </a:r>
            <a:r>
              <a:rPr lang="cs-CZ" sz="1800" i="1" dirty="0" smtClean="0">
                <a:latin typeface="Cataneo BT"/>
              </a:rPr>
              <a:t> do </a:t>
            </a:r>
            <a:r>
              <a:rPr lang="cs-CZ" sz="1800" i="1" dirty="0" err="1" smtClean="0">
                <a:latin typeface="Cataneo BT"/>
              </a:rPr>
              <a:t>otvorenej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formácie</a:t>
            </a:r>
            <a:r>
              <a:rPr lang="cs-CZ" sz="1800" i="1" dirty="0" smtClean="0">
                <a:latin typeface="Cataneo BT"/>
              </a:rPr>
              <a:t>. V </a:t>
            </a:r>
            <a:r>
              <a:rPr lang="cs-CZ" sz="1800" i="1" dirty="0" err="1" smtClean="0">
                <a:latin typeface="Cataneo BT"/>
              </a:rPr>
              <a:t>bitke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sa</a:t>
            </a:r>
            <a:r>
              <a:rPr lang="cs-CZ" sz="1800" i="1" dirty="0" smtClean="0">
                <a:latin typeface="Cataneo BT"/>
              </a:rPr>
              <a:t> potom </a:t>
            </a:r>
            <a:r>
              <a:rPr lang="cs-CZ" sz="1800" i="1" dirty="0" err="1" smtClean="0">
                <a:latin typeface="Cataneo BT"/>
              </a:rPr>
              <a:t>následne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opät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zoskupili</a:t>
            </a:r>
            <a:r>
              <a:rPr lang="cs-CZ" sz="1800" i="1" dirty="0" smtClean="0">
                <a:latin typeface="Cataneo BT"/>
              </a:rPr>
              <a:t> a </a:t>
            </a:r>
            <a:r>
              <a:rPr lang="cs-CZ" sz="1800" i="1" dirty="0" err="1" smtClean="0">
                <a:latin typeface="Cataneo BT"/>
              </a:rPr>
              <a:t>vytvorili</a:t>
            </a:r>
            <a:r>
              <a:rPr lang="cs-CZ" sz="1800" i="1" dirty="0" smtClean="0">
                <a:latin typeface="Cataneo BT"/>
              </a:rPr>
              <a:t> tak </a:t>
            </a:r>
            <a:r>
              <a:rPr lang="cs-CZ" sz="1800" i="1" dirty="0" err="1" smtClean="0">
                <a:latin typeface="Cataneo BT"/>
              </a:rPr>
              <a:t>nepreniknuteľnú</a:t>
            </a:r>
            <a:r>
              <a:rPr lang="cs-CZ" sz="1800" i="1" dirty="0" smtClean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líniu</a:t>
            </a:r>
            <a:r>
              <a:rPr lang="cs-CZ" sz="1800" i="1" dirty="0" smtClean="0">
                <a:latin typeface="Cataneo BT"/>
              </a:rPr>
              <a:t>, </a:t>
            </a:r>
            <a:r>
              <a:rPr lang="cs-CZ" sz="1800" i="1" dirty="0" err="1" smtClean="0">
                <a:latin typeface="Cataneo BT"/>
              </a:rPr>
              <a:t>poskytujúcu</a:t>
            </a:r>
            <a:r>
              <a:rPr lang="cs-CZ" sz="1800" i="1" dirty="0">
                <a:latin typeface="Cataneo BT"/>
              </a:rPr>
              <a:t> </a:t>
            </a:r>
            <a:r>
              <a:rPr lang="cs-CZ" sz="1800" i="1" dirty="0" err="1" smtClean="0">
                <a:latin typeface="Cataneo BT"/>
              </a:rPr>
              <a:t>ostatným</a:t>
            </a:r>
            <a:r>
              <a:rPr lang="cs-CZ" sz="1800" i="1" dirty="0" smtClean="0">
                <a:latin typeface="Cataneo BT"/>
              </a:rPr>
              <a:t> ochranu.“ </a:t>
            </a:r>
          </a:p>
          <a:p>
            <a:endParaRPr lang="cs-CZ" sz="1800" i="1" dirty="0">
              <a:latin typeface="Cataneo BT"/>
            </a:endParaRPr>
          </a:p>
          <a:p>
            <a:r>
              <a:rPr lang="sk-SK" sz="1800" dirty="0">
                <a:latin typeface="Cataneo BT" pitchFamily="66" charset="0"/>
              </a:rPr>
              <a:t>Vojna predstavuje zásadnú a charakteristickú črtu celej </a:t>
            </a:r>
            <a:r>
              <a:rPr lang="sk-SK" sz="1800" dirty="0" err="1">
                <a:latin typeface="Cataneo BT" pitchFamily="66" charset="0"/>
              </a:rPr>
              <a:t>mykénskej</a:t>
            </a:r>
            <a:r>
              <a:rPr lang="sk-SK" sz="1800" dirty="0">
                <a:latin typeface="Cataneo BT" pitchFamily="66" charset="0"/>
              </a:rPr>
              <a:t> spoločnosti.</a:t>
            </a:r>
          </a:p>
          <a:p>
            <a:r>
              <a:rPr lang="sk-SK" sz="1800" dirty="0">
                <a:latin typeface="Cataneo BT" pitchFamily="66" charset="0"/>
              </a:rPr>
              <a:t>Súperenie o dominanciu a osobnú </a:t>
            </a:r>
            <a:r>
              <a:rPr lang="sk-SK" sz="1800" dirty="0" smtClean="0">
                <a:latin typeface="Cataneo BT" pitchFamily="66" charset="0"/>
              </a:rPr>
              <a:t>prestíž, či už </a:t>
            </a:r>
            <a:r>
              <a:rPr lang="sk-SK" sz="1800" dirty="0">
                <a:latin typeface="Cataneo BT" pitchFamily="66" charset="0"/>
              </a:rPr>
              <a:t>medzi jednotlivými </a:t>
            </a:r>
            <a:r>
              <a:rPr lang="sk-SK" sz="1800" dirty="0" smtClean="0">
                <a:latin typeface="Cataneo BT" pitchFamily="66" charset="0"/>
              </a:rPr>
              <a:t>vládcami, ale i medzi ostatnými bojovníkmi </a:t>
            </a:r>
            <a:r>
              <a:rPr lang="sk-SK" sz="1800" dirty="0">
                <a:latin typeface="Cataneo BT" pitchFamily="66" charset="0"/>
              </a:rPr>
              <a:t>– hlavná príčina vzájomných konfliktov a mocenského </a:t>
            </a:r>
            <a:r>
              <a:rPr lang="sk-SK" sz="1800" dirty="0" err="1" smtClean="0">
                <a:latin typeface="Cataneo BT" pitchFamily="66" charset="0"/>
              </a:rPr>
              <a:t>partikularizmu</a:t>
            </a:r>
            <a:r>
              <a:rPr lang="sk-SK" sz="1800" dirty="0" smtClean="0">
                <a:latin typeface="Cataneo BT" pitchFamily="66" charset="0"/>
              </a:rPr>
              <a:t> celej </a:t>
            </a:r>
            <a:r>
              <a:rPr lang="sk-SK" sz="1800" dirty="0" err="1" smtClean="0">
                <a:latin typeface="Cataneo BT" pitchFamily="66" charset="0"/>
              </a:rPr>
              <a:t>mykénskej</a:t>
            </a:r>
            <a:r>
              <a:rPr lang="sk-SK" sz="1800" dirty="0" smtClean="0">
                <a:latin typeface="Cataneo BT" pitchFamily="66" charset="0"/>
              </a:rPr>
              <a:t> spoločnosti, čo nakoniec v pol. 12st. vedie k postupnému úpadku a v konečnom </a:t>
            </a:r>
            <a:r>
              <a:rPr lang="sk-SK" sz="1800" dirty="0" err="1" smtClean="0">
                <a:latin typeface="Cataneo BT" pitchFamily="66" charset="0"/>
              </a:rPr>
              <a:t>důsledku</a:t>
            </a:r>
            <a:r>
              <a:rPr lang="sk-SK" sz="1800" smtClean="0">
                <a:latin typeface="Cataneo BT" pitchFamily="66" charset="0"/>
              </a:rPr>
              <a:t> i </a:t>
            </a:r>
            <a:r>
              <a:rPr lang="sk-SK" sz="1800" dirty="0" smtClean="0">
                <a:latin typeface="Cataneo BT" pitchFamily="66" charset="0"/>
              </a:rPr>
              <a:t>zániku </a:t>
            </a:r>
            <a:r>
              <a:rPr lang="sk-SK" sz="1800" dirty="0" err="1" smtClean="0">
                <a:latin typeface="Cataneo BT" pitchFamily="66" charset="0"/>
              </a:rPr>
              <a:t>mykénskej</a:t>
            </a:r>
            <a:r>
              <a:rPr lang="sk-SK" sz="1800" dirty="0" smtClean="0">
                <a:latin typeface="Cataneo BT" pitchFamily="66" charset="0"/>
              </a:rPr>
              <a:t> kultúry.</a:t>
            </a:r>
            <a:r>
              <a:rPr lang="cs-CZ" sz="1800" i="1" dirty="0" smtClean="0">
                <a:latin typeface="Cataneo BT"/>
              </a:rPr>
              <a:t>      </a:t>
            </a:r>
            <a:endParaRPr lang="sk-SK" sz="1800" i="1" dirty="0">
              <a:latin typeface="Cataneo B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>
                <a:latin typeface="Agency FB" panose="020B0503020202020204" pitchFamily="34" charset="0"/>
              </a:rPr>
              <a:t>Opis </a:t>
            </a:r>
            <a:r>
              <a:rPr lang="cs-CZ" sz="2400" dirty="0" err="1" smtClean="0">
                <a:latin typeface="Agency FB" panose="020B0503020202020204" pitchFamily="34" charset="0"/>
              </a:rPr>
              <a:t>priebehu</a:t>
            </a:r>
            <a:r>
              <a:rPr lang="cs-CZ" sz="2400" dirty="0" smtClean="0">
                <a:latin typeface="Agency FB" panose="020B0503020202020204" pitchFamily="34" charset="0"/>
              </a:rPr>
              <a:t> bitky</a:t>
            </a:r>
            <a:endParaRPr lang="sk-SK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 lnSpcReduction="10000"/>
          </a:bodyPr>
          <a:lstStyle/>
          <a:p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Nositeľmi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Mykénskej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kultúry - </a:t>
            </a:r>
            <a:r>
              <a:rPr lang="sk-SK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Achájci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– indoeurópske obyvateľstvo, predkovia historických Grékov - prichádzajú do Grécka na prelome 3. a 2. tisícročia zo severu –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Ilyria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,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Epirus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.</a:t>
            </a:r>
          </a:p>
          <a:p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Deštrukcia centier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Heladskej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kultúry –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Achájci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boli na nižšej civilizačnej úrovni ako miestne obyvateľstvo – postupne preberajú hlavné znaky a atribúty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Heladskej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kultúry → </a:t>
            </a:r>
            <a:r>
              <a:rPr lang="sk-SK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vznik </a:t>
            </a:r>
            <a:r>
              <a:rPr lang="sk-SK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Mykénskej</a:t>
            </a:r>
            <a:r>
              <a:rPr lang="sk-SK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kultúry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– nesie v sebe špecifické prvky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Heladskej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kultúry, spoločne s prvkami kultúry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novopríchodzého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etnika.</a:t>
            </a:r>
          </a:p>
          <a:p>
            <a:endParaRPr lang="sk-SK" dirty="0" smtClean="0"/>
          </a:p>
          <a:p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Ťažiskom moci a centrom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Mykénskej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kultúry – </a:t>
            </a:r>
            <a:r>
              <a:rPr lang="sk-SK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Peloponéz 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. </a:t>
            </a:r>
          </a:p>
          <a:p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Od 14. stor. - vzniká množstvo palácov a opevnených hradísk (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Mykény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,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Tyrins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,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Pylos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a i.), ktoré sú navzájom nezávislé, a ktoré sa postupne stávajú politicko-hospodárskymi centrami jednotlivých oblastí. </a:t>
            </a:r>
          </a:p>
          <a:p>
            <a:pPr>
              <a:buNone/>
            </a:pPr>
            <a:endParaRPr lang="sk-SK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Pevninské Grécko - rozdelené na viacero navzájom nezávislých mestských štátov. </a:t>
            </a:r>
          </a:p>
          <a:p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1.) časté súperenie o moc a nadvládu v danej oblasti.</a:t>
            </a:r>
          </a:p>
          <a:p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2.) Uzatváranie spojenectiev - predovšetkým prostredníctvom dynastických sobášov.</a:t>
            </a:r>
          </a:p>
          <a:p>
            <a:endParaRPr lang="sk-SK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 </a:t>
            </a:r>
            <a:r>
              <a:rPr lang="sk-SK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Najväčší rozkvet </a:t>
            </a:r>
            <a:r>
              <a:rPr lang="sk-SK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Mykénskej</a:t>
            </a:r>
            <a:r>
              <a:rPr lang="sk-SK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civilizácie nastáva po zániku </a:t>
            </a:r>
            <a:r>
              <a:rPr lang="sk-SK" sz="2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Mínojskej</a:t>
            </a:r>
            <a:r>
              <a:rPr lang="sk-SK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civilizácie 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(cca 1400) </a:t>
            </a:r>
          </a:p>
          <a:p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Achájci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obsadzujú Krétu a preberajú kontrolu nad morom - rozvoj diaľkového obchodu a nadväzovanie nových obchodných a diplomatických kontaktov po celom Stredomorí. (správy z 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Chettitských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prameňov o tzv.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Achchiave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– krajine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Achájov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, ležiacej na Z. od M. Ázie).</a:t>
            </a:r>
          </a:p>
          <a:p>
            <a:endParaRPr lang="sk-SK" sz="2000" dirty="0">
              <a:latin typeface="Agency FB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Autofit/>
          </a:bodyPr>
          <a:lstStyle/>
          <a:p>
            <a:pPr algn="ctr"/>
            <a:r>
              <a:rPr lang="sk-SK" sz="2000" dirty="0" smtClean="0">
                <a:latin typeface="Copperplate Gothic Bold" pitchFamily="34" charset="0"/>
              </a:rPr>
              <a:t>Úvod - Príchod </a:t>
            </a:r>
            <a:r>
              <a:rPr lang="sk-SK" sz="2000" dirty="0" err="1" smtClean="0">
                <a:latin typeface="Copperplate Gothic Bold" pitchFamily="34" charset="0"/>
              </a:rPr>
              <a:t>Achájskych</a:t>
            </a:r>
            <a:r>
              <a:rPr lang="sk-SK" sz="2000" dirty="0" smtClean="0">
                <a:latin typeface="Copperplate Gothic Bold" pitchFamily="34" charset="0"/>
              </a:rPr>
              <a:t> kmeňov do grécka</a:t>
            </a:r>
            <a:endParaRPr lang="sk-SK" sz="20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endParaRPr lang="sk-SK" sz="2000" dirty="0">
              <a:latin typeface="Algerian" pitchFamily="82" charset="0"/>
            </a:endParaRPr>
          </a:p>
        </p:txBody>
      </p:sp>
      <p:pic>
        <p:nvPicPr>
          <p:cNvPr id="4" name="Picture 2" descr="C:\Users\User\Desktop\667px-Path3959-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Spoločnosť - prísne hierarchizovaná → ostrý majetkový kontrast medzi vládnucou vrstvou a zvyškom obyvateľstva .</a:t>
            </a:r>
          </a:p>
          <a:p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algn="ctr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1.)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kráľ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, tzv.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vanak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dedičný panovník,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absolútna moc.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Ide o tzv.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sakrálneho kráľa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– je zbožstvený a drží v rukách najvyššiu svetskú i duchovnú moc. 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Zabezpečuje kontakt s bohmi a stará sa o ich priazeň prostredníctvom správneho vykonávania štátneho kultu – čím zabezpečuje dodržiavanie poriadku  v spoločnosti a chráni ju tak pred úpadkom do tzv. chaosu.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Najdôležitejšia je jeho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vojenská funkcia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– predstavuje oporu a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hlavné ťažisko jeho moci.</a:t>
            </a:r>
          </a:p>
          <a:p>
            <a:endParaRPr lang="sk-SK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lvl="0" algn="ctr"/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2.) Vojenská (rodová) aristokracia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– tzv.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hekweti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,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epeta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Primárne vojenská funkcia – spoločne s kráľom sa zúčastňuje rozličných koristnícko-lúpežných výprav, za účelom zisku majetku a osobnej prestíže – v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mykénskej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spoločnosti sú tieto vlastnosti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považované za hrdinské a čestné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!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tzv.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hybris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(pýcha, spupnosť) – charakteristické črty a vlastnosti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mykénskej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aristokracie 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1.) Snaha aristokracie žiť v bohatstve a prepychu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(dosvedčuje nám to najmä bohatá hrobová výbava)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2.)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Snaha jednotlivca vyniknúť bez ohľadu na ostatných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- na základe opisu v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Homérovej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Ilias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(tzv. heroický epos), kde úsilie a odvaha jednotlivca dominuje a vyniká nad kolektívnym úsilím celku.</a:t>
            </a:r>
          </a:p>
          <a:p>
            <a:endParaRPr lang="sk-SK" sz="1800" dirty="0">
              <a:latin typeface="Agency FB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VLÁDNUCA VRSTVA :</a:t>
            </a:r>
            <a:b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</a:b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CHARAKTERISTICKÉ ČRTY A JEJ ÚLOHA V MYKÉNSKEJ SPOLOČNOSTI 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dirty="0" smtClean="0">
                <a:latin typeface="Cataneo BT" pitchFamily="66" charset="0"/>
              </a:rPr>
              <a:t>  1.) Idealizácia - </a:t>
            </a:r>
            <a:r>
              <a:rPr lang="sk-SK" sz="1800" dirty="0" err="1" smtClean="0">
                <a:latin typeface="Cataneo BT" pitchFamily="66" charset="0"/>
              </a:rPr>
              <a:t>Homérová</a:t>
            </a:r>
            <a:r>
              <a:rPr lang="sk-SK" sz="1800" dirty="0" smtClean="0">
                <a:latin typeface="Cataneo BT" pitchFamily="66" charset="0"/>
              </a:rPr>
              <a:t> </a:t>
            </a:r>
            <a:r>
              <a:rPr lang="sk-SK" sz="1800" dirty="0" err="1" smtClean="0">
                <a:latin typeface="Cataneo BT" pitchFamily="66" charset="0"/>
              </a:rPr>
              <a:t>Ilias</a:t>
            </a:r>
            <a:r>
              <a:rPr lang="sk-SK" sz="1800" dirty="0" smtClean="0">
                <a:latin typeface="Cataneo BT" pitchFamily="66" charset="0"/>
              </a:rPr>
              <a:t> </a:t>
            </a:r>
          </a:p>
          <a:p>
            <a:pPr algn="ctr">
              <a:buNone/>
            </a:pPr>
            <a:endParaRPr lang="sk-SK" sz="1800" dirty="0" smtClean="0">
              <a:latin typeface="Cataneo BT" pitchFamily="66" charset="0"/>
            </a:endParaRPr>
          </a:p>
          <a:p>
            <a:r>
              <a:rPr lang="sk-SK" sz="1800" i="1" dirty="0" smtClean="0">
                <a:latin typeface="Cataneo BT" pitchFamily="66" charset="0"/>
              </a:rPr>
              <a:t>„V bitkách proti sebe bojovali stovky mužov. Nebojovali však organizovane v zomknutých formáciách, ale  jednotlivo resp. po malých skupinách. Keďže ani jeden nebol k ostatku nijako prísne viazaný, každý si tak na bojisku mohol slobodne vybrať svojho protivníka“. </a:t>
            </a:r>
          </a:p>
          <a:p>
            <a:endParaRPr lang="sk-SK" sz="1800" i="1" dirty="0" smtClean="0">
              <a:latin typeface="Cataneo BT" pitchFamily="66" charset="0"/>
            </a:endParaRPr>
          </a:p>
          <a:p>
            <a:r>
              <a:rPr lang="sk-SK" sz="1800" dirty="0" smtClean="0">
                <a:latin typeface="Cataneo BT" pitchFamily="66" charset="0"/>
              </a:rPr>
              <a:t>Charakteristickými znakmi sú: </a:t>
            </a:r>
          </a:p>
          <a:p>
            <a:r>
              <a:rPr lang="sk-SK" sz="1800" dirty="0" smtClean="0">
                <a:latin typeface="Cataneo BT" pitchFamily="66" charset="0"/>
              </a:rPr>
              <a:t>1.) osobná odvaha a nadprirodzená sila jednotlivca</a:t>
            </a:r>
          </a:p>
          <a:p>
            <a:r>
              <a:rPr lang="sk-SK" sz="1800" dirty="0" smtClean="0">
                <a:latin typeface="Cataneo BT" pitchFamily="66" charset="0"/>
              </a:rPr>
              <a:t>2.)priama účasť božských síl a ich zasahovanie do priebehu a výsledku bitky.</a:t>
            </a:r>
          </a:p>
          <a:p>
            <a:endParaRPr lang="sk-SK" sz="1800" dirty="0" smtClean="0">
              <a:latin typeface="Cataneo BT" pitchFamily="66" charset="0"/>
            </a:endParaRPr>
          </a:p>
          <a:p>
            <a:r>
              <a:rPr lang="sk-SK" sz="1800" dirty="0" smtClean="0">
                <a:latin typeface="Cataneo BT" pitchFamily="66" charset="0"/>
              </a:rPr>
              <a:t>Informácie o priebehu bitiek – dominujú v nich predovšetkým opisy „hrdinských činov“ významných jednotlivcov, ako i božských zásahov do vývoja a priebehu bitky – celkovému opisu a kolektívnemu snaženiu celku sa prikladá len malá pozornosť.</a:t>
            </a:r>
          </a:p>
          <a:p>
            <a:endParaRPr lang="sk-SK" sz="1800" dirty="0" smtClean="0">
              <a:latin typeface="Cataneo BT" pitchFamily="66" charset="0"/>
            </a:endParaRPr>
          </a:p>
          <a:p>
            <a:r>
              <a:rPr lang="sk-SK" sz="1800" dirty="0" smtClean="0">
                <a:latin typeface="Cataneo BT" pitchFamily="66" charset="0"/>
              </a:rPr>
              <a:t>2.)Reálny obraz – prostredníctvom </a:t>
            </a:r>
            <a:r>
              <a:rPr lang="sk-SK" sz="1800" u="sng" dirty="0" smtClean="0">
                <a:latin typeface="Cataneo BT" pitchFamily="66" charset="0"/>
              </a:rPr>
              <a:t>archeologických a </a:t>
            </a:r>
            <a:r>
              <a:rPr lang="sk-SK" sz="1800" u="sng" dirty="0" err="1" smtClean="0">
                <a:latin typeface="Cataneo BT" pitchFamily="66" charset="0"/>
              </a:rPr>
              <a:t>epigrafických</a:t>
            </a:r>
            <a:r>
              <a:rPr lang="sk-SK" sz="1800" u="sng" dirty="0" smtClean="0">
                <a:latin typeface="Cataneo BT" pitchFamily="66" charset="0"/>
              </a:rPr>
              <a:t> </a:t>
            </a:r>
            <a:r>
              <a:rPr lang="sk-SK" sz="1800" dirty="0" smtClean="0">
                <a:latin typeface="Cataneo BT" pitchFamily="66" charset="0"/>
              </a:rPr>
              <a:t>prameňov :  </a:t>
            </a:r>
          </a:p>
          <a:p>
            <a:r>
              <a:rPr lang="sk-SK" sz="1800" dirty="0" smtClean="0">
                <a:latin typeface="Cataneo BT" pitchFamily="66" charset="0"/>
              </a:rPr>
              <a:t>nástenné maľby a fresky, nápisy a obrazy na náhrobných kameňoch a </a:t>
            </a:r>
            <a:r>
              <a:rPr lang="sk-SK" sz="1800" dirty="0" err="1" smtClean="0">
                <a:latin typeface="Cataneo BT" pitchFamily="66" charset="0"/>
              </a:rPr>
              <a:t>stélach</a:t>
            </a:r>
            <a:r>
              <a:rPr lang="sk-SK" sz="1800" dirty="0" smtClean="0">
                <a:latin typeface="Cataneo BT" pitchFamily="66" charset="0"/>
              </a:rPr>
              <a:t>, keramika, hrobová výbava panovníkov a významných aristokratov</a:t>
            </a:r>
          </a:p>
          <a:p>
            <a:endParaRPr lang="sk-SK" sz="1800" dirty="0" smtClean="0">
              <a:latin typeface="Cataneo BT" pitchFamily="66" charset="0"/>
            </a:endParaRPr>
          </a:p>
          <a:p>
            <a:endParaRPr lang="sk-SK" sz="1800" dirty="0">
              <a:latin typeface="Cataneo BT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ctr"/>
            <a:r>
              <a:rPr lang="sk-SK" sz="2000" dirty="0" smtClean="0">
                <a:latin typeface="Cataneo BT" pitchFamily="66" charset="0"/>
              </a:rPr>
              <a:t>Spôsob a charakteristika boja</a:t>
            </a:r>
            <a:endParaRPr lang="sk-SK" sz="2000" dirty="0">
              <a:latin typeface="Cataneo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908720"/>
            <a:ext cx="4788024" cy="5949280"/>
          </a:xfrm>
        </p:spPr>
        <p:txBody>
          <a:bodyPr>
            <a:normAutofit/>
          </a:bodyPr>
          <a:lstStyle/>
          <a:p>
            <a:pPr algn="ctr"/>
            <a:r>
              <a:rPr lang="sk-SK" sz="1800" dirty="0" smtClean="0">
                <a:latin typeface="Cataneo BT" pitchFamily="66" charset="0"/>
              </a:rPr>
              <a:t>Stredná a Mladšia doba bronzová </a:t>
            </a:r>
            <a:r>
              <a:rPr lang="sk-SK" sz="1800" dirty="0" smtClean="0">
                <a:latin typeface="Cataneo BT" pitchFamily="66" charset="0"/>
              </a:rPr>
              <a:t> (15 </a:t>
            </a:r>
            <a:r>
              <a:rPr lang="sk-SK" sz="1800" dirty="0" smtClean="0">
                <a:latin typeface="Cataneo BT" pitchFamily="66" charset="0"/>
              </a:rPr>
              <a:t>– 13 st.)</a:t>
            </a:r>
          </a:p>
          <a:p>
            <a:r>
              <a:rPr lang="sk-SK" sz="1800" dirty="0" smtClean="0">
                <a:latin typeface="Cataneo BT" pitchFamily="66" charset="0"/>
              </a:rPr>
              <a:t>Hlavnými zložkami vojska boli: </a:t>
            </a:r>
          </a:p>
          <a:p>
            <a:pPr algn="ctr"/>
            <a:r>
              <a:rPr lang="sk-SK" sz="1800" dirty="0" smtClean="0">
                <a:latin typeface="Cataneo BT" pitchFamily="66" charset="0"/>
              </a:rPr>
              <a:t>1.) ťažká </a:t>
            </a:r>
            <a:r>
              <a:rPr lang="sk-SK" sz="1800" dirty="0" smtClean="0">
                <a:latin typeface="Cataneo BT" pitchFamily="66" charset="0"/>
              </a:rPr>
              <a:t>pechota </a:t>
            </a:r>
          </a:p>
          <a:p>
            <a:r>
              <a:rPr lang="sk-SK" sz="1800" dirty="0" smtClean="0">
                <a:latin typeface="Cataneo BT" pitchFamily="66" charset="0"/>
              </a:rPr>
              <a:t>menej početná (asi 1/10 celkového počtu), </a:t>
            </a:r>
            <a:r>
              <a:rPr lang="sk-SK" sz="1800" dirty="0" smtClean="0">
                <a:latin typeface="Cataneo BT" pitchFamily="66" charset="0"/>
              </a:rPr>
              <a:t>tvorí jadro </a:t>
            </a:r>
            <a:r>
              <a:rPr lang="sk-SK" sz="1800" dirty="0" err="1" smtClean="0">
                <a:latin typeface="Cataneo BT" pitchFamily="66" charset="0"/>
              </a:rPr>
              <a:t>mykénskych</a:t>
            </a:r>
            <a:r>
              <a:rPr lang="sk-SK" sz="1800" dirty="0" smtClean="0">
                <a:latin typeface="Cataneo BT" pitchFamily="66" charset="0"/>
              </a:rPr>
              <a:t> armád - postupuje na čele </a:t>
            </a:r>
            <a:r>
              <a:rPr lang="sk-SK" sz="1800" dirty="0" smtClean="0">
                <a:latin typeface="Cataneo BT" pitchFamily="66" charset="0"/>
              </a:rPr>
              <a:t>vojska </a:t>
            </a:r>
            <a:r>
              <a:rPr lang="sk-SK" sz="1800" dirty="0" smtClean="0">
                <a:latin typeface="Cataneo BT" pitchFamily="66" charset="0"/>
              </a:rPr>
              <a:t>v „zomknutej“ formácii a poskytuje ochranu ďalším zložkám – v boji nesie ťarchu prvého náporu. </a:t>
            </a:r>
          </a:p>
          <a:p>
            <a:r>
              <a:rPr lang="sk-SK" sz="1800" dirty="0" smtClean="0">
                <a:latin typeface="Cataneo BT" pitchFamily="66" charset="0"/>
              </a:rPr>
              <a:t>charakteristická výzbroj :</a:t>
            </a:r>
          </a:p>
          <a:p>
            <a:r>
              <a:rPr lang="sk-SK" sz="1800" dirty="0">
                <a:latin typeface="Cataneo BT" pitchFamily="66" charset="0"/>
              </a:rPr>
              <a:t>d</a:t>
            </a:r>
            <a:r>
              <a:rPr lang="sk-SK" sz="1800" dirty="0" smtClean="0">
                <a:latin typeface="Cataneo BT" pitchFamily="66" charset="0"/>
              </a:rPr>
              <a:t>lhá, obojručná kopija (</a:t>
            </a:r>
            <a:r>
              <a:rPr lang="sk-SK" sz="1800" i="1" dirty="0" err="1" smtClean="0">
                <a:latin typeface="Cataneo BT" pitchFamily="66" charset="0"/>
              </a:rPr>
              <a:t>enkhos</a:t>
            </a:r>
            <a:r>
              <a:rPr lang="sk-SK" sz="1800" i="1" dirty="0" smtClean="0">
                <a:latin typeface="Cataneo BT" pitchFamily="66" charset="0"/>
              </a:rPr>
              <a:t>), </a:t>
            </a:r>
            <a:r>
              <a:rPr lang="cs-CZ" sz="1800" dirty="0">
                <a:latin typeface="Cataneo BT" pitchFamily="66" charset="0"/>
              </a:rPr>
              <a:t>mohutný štít (</a:t>
            </a:r>
            <a:r>
              <a:rPr lang="cs-CZ" sz="1800" i="1" dirty="0" err="1">
                <a:latin typeface="Cataneo BT" pitchFamily="66" charset="0"/>
              </a:rPr>
              <a:t>sakos</a:t>
            </a:r>
            <a:r>
              <a:rPr lang="cs-CZ" sz="1800" i="1" dirty="0" smtClean="0">
                <a:latin typeface="Cataneo BT" pitchFamily="66" charset="0"/>
              </a:rPr>
              <a:t>), </a:t>
            </a:r>
            <a:r>
              <a:rPr lang="cs-CZ" sz="1800" dirty="0" smtClean="0">
                <a:latin typeface="Cataneo BT" pitchFamily="66" charset="0"/>
              </a:rPr>
              <a:t>meč </a:t>
            </a:r>
            <a:r>
              <a:rPr lang="cs-CZ" sz="1800" i="1" dirty="0" smtClean="0">
                <a:latin typeface="Cataneo BT" pitchFamily="66" charset="0"/>
              </a:rPr>
              <a:t>(</a:t>
            </a:r>
            <a:r>
              <a:rPr lang="cs-CZ" sz="1800" i="1" dirty="0" err="1" smtClean="0">
                <a:latin typeface="Cataneo BT" pitchFamily="66" charset="0"/>
              </a:rPr>
              <a:t>pahana</a:t>
            </a:r>
            <a:r>
              <a:rPr lang="cs-CZ" sz="1800" i="1" dirty="0" smtClean="0">
                <a:latin typeface="Cataneo BT" pitchFamily="66" charset="0"/>
              </a:rPr>
              <a:t>),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prilba</a:t>
            </a:r>
            <a:endParaRPr lang="cs-CZ" sz="1800" dirty="0">
              <a:latin typeface="Cataneo BT" pitchFamily="66" charset="0"/>
            </a:endParaRPr>
          </a:p>
          <a:p>
            <a:pPr marL="109728" indent="0">
              <a:buNone/>
            </a:pPr>
            <a:endParaRPr lang="cs-CZ" sz="1800" dirty="0" smtClean="0">
              <a:latin typeface="Cataneo BT" pitchFamily="66" charset="0"/>
            </a:endParaRPr>
          </a:p>
          <a:p>
            <a:r>
              <a:rPr lang="cs-CZ" sz="1800" dirty="0" smtClean="0">
                <a:latin typeface="Cataneo BT" pitchFamily="66" charset="0"/>
              </a:rPr>
              <a:t>Bojuje v </a:t>
            </a:r>
            <a:r>
              <a:rPr lang="cs-CZ" sz="1800" dirty="0" err="1" smtClean="0">
                <a:latin typeface="Cataneo BT" pitchFamily="66" charset="0"/>
              </a:rPr>
              <a:t>prednej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línii</a:t>
            </a:r>
            <a:r>
              <a:rPr lang="cs-CZ" sz="1800" dirty="0" smtClean="0">
                <a:latin typeface="Cataneo BT" pitchFamily="66" charset="0"/>
              </a:rPr>
              <a:t> v </a:t>
            </a:r>
            <a:r>
              <a:rPr lang="cs-CZ" sz="1800" dirty="0" err="1" smtClean="0">
                <a:latin typeface="Cataneo BT" pitchFamily="66" charset="0"/>
              </a:rPr>
              <a:t>zomknutej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formácii</a:t>
            </a:r>
            <a:endParaRPr lang="cs-CZ" sz="1800" dirty="0" smtClean="0">
              <a:latin typeface="Cataneo BT" pitchFamily="66" charset="0"/>
            </a:endParaRPr>
          </a:p>
          <a:p>
            <a:r>
              <a:rPr lang="cs-CZ" sz="1800" dirty="0" smtClean="0">
                <a:latin typeface="Cataneo BT" pitchFamily="66" charset="0"/>
              </a:rPr>
              <a:t>Kvůli „</a:t>
            </a:r>
            <a:r>
              <a:rPr lang="cs-CZ" sz="1800" dirty="0" err="1" smtClean="0">
                <a:latin typeface="Cataneo BT" pitchFamily="66" charset="0"/>
              </a:rPr>
              <a:t>ťažkej</a:t>
            </a:r>
            <a:r>
              <a:rPr lang="cs-CZ" sz="1800" dirty="0" smtClean="0">
                <a:latin typeface="Cataneo BT" pitchFamily="66" charset="0"/>
              </a:rPr>
              <a:t>“ výzbroji má </a:t>
            </a:r>
            <a:r>
              <a:rPr lang="cs-CZ" sz="1800" dirty="0" err="1" smtClean="0">
                <a:latin typeface="Cataneo BT" pitchFamily="66" charset="0"/>
              </a:rPr>
              <a:t>obmedzenú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schopnosť</a:t>
            </a:r>
            <a:r>
              <a:rPr lang="cs-CZ" sz="1800" dirty="0" smtClean="0">
                <a:latin typeface="Cataneo BT" pitchFamily="66" charset="0"/>
              </a:rPr>
              <a:t> mobility.</a:t>
            </a:r>
          </a:p>
          <a:p>
            <a:r>
              <a:rPr lang="cs-CZ" sz="1800" dirty="0" err="1">
                <a:latin typeface="Cataneo BT" pitchFamily="66" charset="0"/>
              </a:rPr>
              <a:t>z</a:t>
            </a:r>
            <a:r>
              <a:rPr lang="cs-CZ" sz="1800" dirty="0" err="1" smtClean="0">
                <a:latin typeface="Cataneo BT" pitchFamily="66" charset="0"/>
              </a:rPr>
              <a:t>raniteľná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voči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výpadom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ľahkej</a:t>
            </a:r>
            <a:r>
              <a:rPr lang="cs-CZ" sz="1800" dirty="0" smtClean="0">
                <a:latin typeface="Cataneo BT" pitchFamily="66" charset="0"/>
              </a:rPr>
              <a:t> </a:t>
            </a:r>
            <a:r>
              <a:rPr lang="cs-CZ" sz="1800" dirty="0" err="1" smtClean="0">
                <a:latin typeface="Cataneo BT" pitchFamily="66" charset="0"/>
              </a:rPr>
              <a:t>pechoty</a:t>
            </a:r>
            <a:r>
              <a:rPr lang="cs-CZ" sz="1800" dirty="0" smtClean="0">
                <a:latin typeface="Cataneo BT" pitchFamily="66" charset="0"/>
              </a:rPr>
              <a:t> a vozatajstva.</a:t>
            </a:r>
          </a:p>
          <a:p>
            <a:endParaRPr lang="sk-SK" sz="1800" dirty="0" smtClean="0">
              <a:latin typeface="Cataneo BT" pitchFamily="66" charset="0"/>
            </a:endParaRPr>
          </a:p>
          <a:p>
            <a:r>
              <a:rPr lang="sk-SK" sz="1800" dirty="0" smtClean="0">
                <a:latin typeface="Cataneo BT" pitchFamily="66" charset="0"/>
              </a:rPr>
              <a:t>  </a:t>
            </a:r>
            <a:endParaRPr lang="sk-SK" sz="1800" dirty="0">
              <a:latin typeface="Cataneo BT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000" dirty="0" smtClean="0">
                <a:latin typeface="Cataneo BT" pitchFamily="66" charset="0"/>
              </a:rPr>
              <a:t>Rekonštrukcia hlavných znakov </a:t>
            </a:r>
            <a:r>
              <a:rPr lang="sk-SK" sz="2000" dirty="0" err="1" smtClean="0">
                <a:latin typeface="Cataneo BT" pitchFamily="66" charset="0"/>
              </a:rPr>
              <a:t>mykénskeho</a:t>
            </a:r>
            <a:r>
              <a:rPr lang="sk-SK" sz="2000" dirty="0" smtClean="0">
                <a:latin typeface="Cataneo BT" pitchFamily="66" charset="0"/>
              </a:rPr>
              <a:t> vojenstva na základe dochovaných prameňov</a:t>
            </a:r>
            <a:endParaRPr lang="sk-SK" sz="2000" dirty="0">
              <a:latin typeface="Cataneo BT" pitchFamily="66" charset="0"/>
            </a:endParaRPr>
          </a:p>
        </p:txBody>
      </p:sp>
      <p:pic>
        <p:nvPicPr>
          <p:cNvPr id="4" name="Picture 3" descr="p32559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4355976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404459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77"/>
            <a:ext cx="5076055" cy="36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404459\Desktop\16-mycenaean-helm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13006"/>
            <a:ext cx="4067944" cy="33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404459\Desktop\Mycenaean_swords_recostru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633670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0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4327"/>
            <a:ext cx="4139952" cy="6853673"/>
          </a:xfrm>
        </p:spPr>
        <p:txBody>
          <a:bodyPr>
            <a:normAutofit/>
          </a:bodyPr>
          <a:lstStyle/>
          <a:p>
            <a:pPr algn="ctr"/>
            <a:r>
              <a:rPr lang="sk-SK" sz="1600" dirty="0" smtClean="0">
                <a:latin typeface="Cataneo BT" pitchFamily="66" charset="0"/>
              </a:rPr>
              <a:t>2.) </a:t>
            </a:r>
            <a:r>
              <a:rPr lang="sk-SK" sz="1600" b="1" dirty="0" err="1" smtClean="0">
                <a:latin typeface="Cataneo BT" pitchFamily="66" charset="0"/>
              </a:rPr>
              <a:t>vozatajstvo</a:t>
            </a:r>
            <a:r>
              <a:rPr lang="sk-SK" sz="1600" dirty="0" smtClean="0">
                <a:latin typeface="Cataneo BT" pitchFamily="66" charset="0"/>
              </a:rPr>
              <a:t> </a:t>
            </a:r>
          </a:p>
          <a:p>
            <a:r>
              <a:rPr lang="sk-SK" sz="1600" dirty="0" smtClean="0">
                <a:latin typeface="Cataneo BT" pitchFamily="66" charset="0"/>
              </a:rPr>
              <a:t>elita </a:t>
            </a:r>
            <a:r>
              <a:rPr lang="sk-SK" sz="1600" dirty="0" err="1">
                <a:latin typeface="Cataneo BT" pitchFamily="66" charset="0"/>
              </a:rPr>
              <a:t>mykénskej</a:t>
            </a:r>
            <a:r>
              <a:rPr lang="sk-SK" sz="1600" dirty="0">
                <a:latin typeface="Cataneo BT" pitchFamily="66" charset="0"/>
              </a:rPr>
              <a:t> armády – </a:t>
            </a:r>
            <a:r>
              <a:rPr lang="sk-SK" sz="1600" dirty="0" smtClean="0">
                <a:latin typeface="Cataneo BT" pitchFamily="66" charset="0"/>
              </a:rPr>
              <a:t>vládcova družina zložená z vojensky najschopnejších predstaviteľov aristokracie.</a:t>
            </a:r>
          </a:p>
          <a:p>
            <a:r>
              <a:rPr lang="sk-SK" sz="1600" dirty="0" smtClean="0">
                <a:latin typeface="Cataneo BT" pitchFamily="66" charset="0"/>
              </a:rPr>
              <a:t>vplyv civilizácii Predného Východu </a:t>
            </a:r>
          </a:p>
          <a:p>
            <a:r>
              <a:rPr lang="sk-SK" sz="1600" dirty="0" smtClean="0">
                <a:latin typeface="Cataneo BT" pitchFamily="66" charset="0"/>
              </a:rPr>
              <a:t>Kone </a:t>
            </a:r>
            <a:r>
              <a:rPr lang="sk-SK" sz="1600" dirty="0">
                <a:latin typeface="Cataneo BT" pitchFamily="66" charset="0"/>
              </a:rPr>
              <a:t>a vozy sú využívané nie ako bojový, ale predovšetkým ako dopravný </a:t>
            </a:r>
            <a:r>
              <a:rPr lang="sk-SK" sz="1600" dirty="0" smtClean="0">
                <a:latin typeface="Cataneo BT" pitchFamily="66" charset="0"/>
              </a:rPr>
              <a:t>prostriedok.</a:t>
            </a:r>
          </a:p>
          <a:p>
            <a:r>
              <a:rPr lang="sk-SK" sz="1600" dirty="0" smtClean="0">
                <a:latin typeface="Cataneo BT" pitchFamily="66" charset="0"/>
              </a:rPr>
              <a:t>reprezentatívna úloha - sú symbolom výsadného spoločenského a majetkového postavenia aristokrata – snaha oddeliť sa od „zvyšku“.  </a:t>
            </a:r>
          </a:p>
          <a:p>
            <a:r>
              <a:rPr lang="cs-CZ" sz="1600" dirty="0" err="1" smtClean="0">
                <a:latin typeface="Cataneo BT" pitchFamily="66" charset="0"/>
              </a:rPr>
              <a:t>Viacero</a:t>
            </a:r>
            <a:r>
              <a:rPr lang="cs-CZ" sz="1600" dirty="0" smtClean="0">
                <a:latin typeface="Cataneo BT" pitchFamily="66" charset="0"/>
              </a:rPr>
              <a:t> </a:t>
            </a:r>
            <a:r>
              <a:rPr lang="cs-CZ" sz="1600" dirty="0" err="1" smtClean="0">
                <a:latin typeface="Cataneo BT" pitchFamily="66" charset="0"/>
              </a:rPr>
              <a:t>typov</a:t>
            </a:r>
            <a:r>
              <a:rPr lang="cs-CZ" sz="1600" dirty="0" smtClean="0">
                <a:latin typeface="Cataneo BT" pitchFamily="66" charset="0"/>
              </a:rPr>
              <a:t> (</a:t>
            </a:r>
            <a:r>
              <a:rPr lang="cs-CZ" sz="1600" dirty="0" err="1" smtClean="0">
                <a:latin typeface="Cataneo BT" pitchFamily="66" charset="0"/>
              </a:rPr>
              <a:t>dvojzáprah</a:t>
            </a:r>
            <a:r>
              <a:rPr lang="cs-CZ" sz="1600" dirty="0" smtClean="0">
                <a:latin typeface="Cataneo BT" pitchFamily="66" charset="0"/>
              </a:rPr>
              <a:t>)</a:t>
            </a:r>
          </a:p>
          <a:p>
            <a:r>
              <a:rPr lang="cs-CZ" sz="1600" dirty="0" smtClean="0">
                <a:latin typeface="Cataneo BT" pitchFamily="66" charset="0"/>
              </a:rPr>
              <a:t>1.) </a:t>
            </a:r>
            <a:r>
              <a:rPr lang="cs-CZ" sz="1600" dirty="0" err="1" smtClean="0">
                <a:latin typeface="Cataneo BT" pitchFamily="66" charset="0"/>
              </a:rPr>
              <a:t>kabínové</a:t>
            </a:r>
            <a:r>
              <a:rPr lang="cs-CZ" sz="1600" dirty="0" smtClean="0">
                <a:latin typeface="Cataneo BT" pitchFamily="66" charset="0"/>
              </a:rPr>
              <a:t> vozy (16-15 st.) - </a:t>
            </a:r>
            <a:r>
              <a:rPr lang="cs-CZ" sz="1600" dirty="0" err="1" smtClean="0">
                <a:latin typeface="Cataneo BT" pitchFamily="66" charset="0"/>
              </a:rPr>
              <a:t>štvorkolesové</a:t>
            </a:r>
            <a:r>
              <a:rPr lang="cs-CZ" sz="1600" dirty="0" smtClean="0">
                <a:latin typeface="Cataneo BT" pitchFamily="66" charset="0"/>
              </a:rPr>
              <a:t> </a:t>
            </a:r>
          </a:p>
          <a:p>
            <a:r>
              <a:rPr lang="cs-CZ" sz="1600" dirty="0" smtClean="0">
                <a:latin typeface="Cataneo BT" pitchFamily="66" charset="0"/>
              </a:rPr>
              <a:t>prototypy </a:t>
            </a:r>
            <a:r>
              <a:rPr lang="cs-CZ" sz="1600" dirty="0" err="1" smtClean="0">
                <a:latin typeface="Cataneo BT" pitchFamily="66" charset="0"/>
              </a:rPr>
              <a:t>neskorších</a:t>
            </a:r>
            <a:r>
              <a:rPr lang="cs-CZ" sz="1600" dirty="0" smtClean="0">
                <a:latin typeface="Cataneo BT" pitchFamily="66" charset="0"/>
              </a:rPr>
              <a:t> </a:t>
            </a:r>
            <a:r>
              <a:rPr lang="cs-CZ" sz="1600" dirty="0" err="1" smtClean="0">
                <a:latin typeface="Cataneo BT" pitchFamily="66" charset="0"/>
              </a:rPr>
              <a:t>modelov</a:t>
            </a:r>
            <a:r>
              <a:rPr lang="cs-CZ" sz="1600" dirty="0" smtClean="0">
                <a:latin typeface="Cataneo BT" pitchFamily="66" charset="0"/>
              </a:rPr>
              <a:t>, hranaté tvary, </a:t>
            </a:r>
            <a:r>
              <a:rPr lang="cs-CZ" sz="1600" dirty="0" err="1" smtClean="0">
                <a:latin typeface="Cataneo BT" pitchFamily="66" charset="0"/>
              </a:rPr>
              <a:t>slúžili</a:t>
            </a:r>
            <a:r>
              <a:rPr lang="cs-CZ" sz="1600" dirty="0" smtClean="0">
                <a:latin typeface="Cataneo BT" pitchFamily="66" charset="0"/>
              </a:rPr>
              <a:t> </a:t>
            </a:r>
            <a:r>
              <a:rPr lang="cs-CZ" sz="1600" dirty="0" err="1" smtClean="0">
                <a:latin typeface="Cataneo BT" pitchFamily="66" charset="0"/>
              </a:rPr>
              <a:t>hlavne</a:t>
            </a:r>
            <a:r>
              <a:rPr lang="cs-CZ" sz="1600" dirty="0" smtClean="0">
                <a:latin typeface="Cataneo BT" pitchFamily="66" charset="0"/>
              </a:rPr>
              <a:t> jako </a:t>
            </a:r>
            <a:r>
              <a:rPr lang="cs-CZ" sz="1600" dirty="0" err="1" smtClean="0">
                <a:latin typeface="Cataneo BT" pitchFamily="66" charset="0"/>
              </a:rPr>
              <a:t>dopravný</a:t>
            </a:r>
            <a:r>
              <a:rPr lang="cs-CZ" sz="1600" dirty="0" smtClean="0">
                <a:latin typeface="Cataneo BT" pitchFamily="66" charset="0"/>
              </a:rPr>
              <a:t> </a:t>
            </a:r>
            <a:r>
              <a:rPr lang="cs-CZ" sz="1600" dirty="0" err="1" smtClean="0">
                <a:latin typeface="Cataneo BT" pitchFamily="66" charset="0"/>
              </a:rPr>
              <a:t>prostriedok</a:t>
            </a:r>
            <a:r>
              <a:rPr lang="cs-CZ" sz="1600" dirty="0" smtClean="0">
                <a:latin typeface="Cataneo BT" pitchFamily="66" charset="0"/>
              </a:rPr>
              <a:t>, </a:t>
            </a:r>
            <a:r>
              <a:rPr lang="cs-CZ" sz="1600" dirty="0" err="1" smtClean="0">
                <a:latin typeface="Cataneo BT" pitchFamily="66" charset="0"/>
              </a:rPr>
              <a:t>málokedy</a:t>
            </a:r>
            <a:r>
              <a:rPr lang="cs-CZ" sz="1600" dirty="0" smtClean="0">
                <a:latin typeface="Cataneo BT" pitchFamily="66" charset="0"/>
              </a:rPr>
              <a:t> na boj.  </a:t>
            </a:r>
          </a:p>
          <a:p>
            <a:r>
              <a:rPr lang="cs-CZ" sz="1600" dirty="0">
                <a:latin typeface="Cataneo BT" pitchFamily="66" charset="0"/>
              </a:rPr>
              <a:t>2</a:t>
            </a:r>
            <a:r>
              <a:rPr lang="cs-CZ" sz="1600" dirty="0" smtClean="0">
                <a:latin typeface="Cataneo BT" pitchFamily="66" charset="0"/>
              </a:rPr>
              <a:t>.) </a:t>
            </a:r>
            <a:r>
              <a:rPr lang="cs-CZ" sz="1600" dirty="0" err="1" smtClean="0">
                <a:latin typeface="Cataneo BT" pitchFamily="66" charset="0"/>
              </a:rPr>
              <a:t>ťažké</a:t>
            </a:r>
            <a:r>
              <a:rPr lang="cs-CZ" sz="1600" dirty="0" smtClean="0">
                <a:latin typeface="Cataneo BT" pitchFamily="66" charset="0"/>
              </a:rPr>
              <a:t> bojové vozy (15-12st.) </a:t>
            </a:r>
          </a:p>
          <a:p>
            <a:r>
              <a:rPr lang="cs-CZ" sz="1600" dirty="0" err="1" smtClean="0">
                <a:latin typeface="Cataneo BT" pitchFamily="66" charset="0"/>
              </a:rPr>
              <a:t>mohutnejšie</a:t>
            </a:r>
            <a:r>
              <a:rPr lang="cs-CZ" sz="1600" dirty="0" smtClean="0">
                <a:latin typeface="Cataneo BT" pitchFamily="66" charset="0"/>
              </a:rPr>
              <a:t>, </a:t>
            </a:r>
            <a:r>
              <a:rPr lang="cs-CZ" sz="1600" dirty="0" err="1" smtClean="0">
                <a:latin typeface="Cataneo BT" pitchFamily="66" charset="0"/>
              </a:rPr>
              <a:t>spevnená</a:t>
            </a:r>
            <a:r>
              <a:rPr lang="cs-CZ" sz="1600" dirty="0" smtClean="0">
                <a:latin typeface="Cataneo BT" pitchFamily="66" charset="0"/>
              </a:rPr>
              <a:t> </a:t>
            </a:r>
            <a:r>
              <a:rPr lang="cs-CZ" sz="1600" dirty="0" err="1" smtClean="0">
                <a:latin typeface="Cataneo BT" pitchFamily="66" charset="0"/>
              </a:rPr>
              <a:t>konštrukcia</a:t>
            </a:r>
            <a:r>
              <a:rPr lang="cs-CZ" sz="1600" dirty="0" smtClean="0">
                <a:latin typeface="Cataneo BT" pitchFamily="66" charset="0"/>
              </a:rPr>
              <a:t> kvůli náročnosti terénu a hornatému charakteru </a:t>
            </a:r>
            <a:r>
              <a:rPr lang="cs-CZ" sz="1600" dirty="0" err="1">
                <a:latin typeface="Cataneo BT" pitchFamily="66" charset="0"/>
              </a:rPr>
              <a:t>g</a:t>
            </a:r>
            <a:r>
              <a:rPr lang="cs-CZ" sz="1600" dirty="0" err="1" smtClean="0">
                <a:latin typeface="Cataneo BT" pitchFamily="66" charset="0"/>
              </a:rPr>
              <a:t>réckej</a:t>
            </a:r>
            <a:r>
              <a:rPr lang="cs-CZ" sz="1600" dirty="0" smtClean="0">
                <a:latin typeface="Cataneo BT" pitchFamily="66" charset="0"/>
              </a:rPr>
              <a:t> pevniny, </a:t>
            </a:r>
            <a:r>
              <a:rPr lang="cs-CZ" sz="1600" dirty="0" err="1" smtClean="0">
                <a:latin typeface="Cataneo BT" pitchFamily="66" charset="0"/>
              </a:rPr>
              <a:t>vpredu</a:t>
            </a:r>
            <a:r>
              <a:rPr lang="cs-CZ" sz="1600" dirty="0" smtClean="0">
                <a:latin typeface="Cataneo BT" pitchFamily="66" charset="0"/>
              </a:rPr>
              <a:t> a na </a:t>
            </a:r>
            <a:r>
              <a:rPr lang="cs-CZ" sz="1600" dirty="0" err="1" smtClean="0">
                <a:latin typeface="Cataneo BT" pitchFamily="66" charset="0"/>
              </a:rPr>
              <a:t>oboch</a:t>
            </a:r>
            <a:r>
              <a:rPr lang="cs-CZ" sz="1600" dirty="0" smtClean="0">
                <a:latin typeface="Cataneo BT" pitchFamily="66" charset="0"/>
              </a:rPr>
              <a:t> stranách </a:t>
            </a:r>
            <a:r>
              <a:rPr lang="cs-CZ" sz="1600" dirty="0" err="1" smtClean="0">
                <a:latin typeface="Cataneo BT" pitchFamily="66" charset="0"/>
              </a:rPr>
              <a:t>boli</a:t>
            </a:r>
            <a:r>
              <a:rPr lang="cs-CZ" sz="1600" dirty="0" smtClean="0">
                <a:latin typeface="Cataneo BT" pitchFamily="66" charset="0"/>
              </a:rPr>
              <a:t> kryté</a:t>
            </a:r>
          </a:p>
          <a:p>
            <a:r>
              <a:rPr lang="cs-CZ" sz="1600" dirty="0" smtClean="0">
                <a:latin typeface="Cataneo BT" pitchFamily="66" charset="0"/>
              </a:rPr>
              <a:t>3.) </a:t>
            </a:r>
            <a:r>
              <a:rPr lang="cs-CZ" sz="1600" dirty="0" err="1" smtClean="0">
                <a:latin typeface="Cataneo BT" pitchFamily="66" charset="0"/>
              </a:rPr>
              <a:t>ľahké</a:t>
            </a:r>
            <a:r>
              <a:rPr lang="cs-CZ" sz="1600" dirty="0" smtClean="0">
                <a:latin typeface="Cataneo BT" pitchFamily="66" charset="0"/>
              </a:rPr>
              <a:t> bojové vozy – využívané v </a:t>
            </a:r>
            <a:r>
              <a:rPr lang="cs-CZ" sz="1600" dirty="0" err="1" smtClean="0">
                <a:latin typeface="Cataneo BT" pitchFamily="66" charset="0"/>
              </a:rPr>
              <a:t>hornatejšom</a:t>
            </a:r>
            <a:r>
              <a:rPr lang="cs-CZ" sz="1600" dirty="0" smtClean="0">
                <a:latin typeface="Cataneo BT" pitchFamily="66" charset="0"/>
              </a:rPr>
              <a:t> teréne, </a:t>
            </a:r>
            <a:r>
              <a:rPr lang="cs-CZ" sz="1600" dirty="0" err="1" smtClean="0">
                <a:latin typeface="Cataneo BT" pitchFamily="66" charset="0"/>
              </a:rPr>
              <a:t>zpredu</a:t>
            </a:r>
            <a:r>
              <a:rPr lang="cs-CZ" sz="1600" dirty="0" smtClean="0">
                <a:latin typeface="Cataneo BT" pitchFamily="66" charset="0"/>
              </a:rPr>
              <a:t> ani </a:t>
            </a:r>
            <a:r>
              <a:rPr lang="cs-CZ" sz="1600" dirty="0" err="1" smtClean="0">
                <a:latin typeface="Cataneo BT" pitchFamily="66" charset="0"/>
              </a:rPr>
              <a:t>zo</a:t>
            </a:r>
            <a:r>
              <a:rPr lang="cs-CZ" sz="1600" dirty="0" smtClean="0">
                <a:latin typeface="Cataneo BT" pitchFamily="66" charset="0"/>
              </a:rPr>
              <a:t> </a:t>
            </a:r>
            <a:r>
              <a:rPr lang="cs-CZ" sz="1600" dirty="0" err="1" smtClean="0">
                <a:latin typeface="Cataneo BT" pitchFamily="66" charset="0"/>
              </a:rPr>
              <a:t>strán</a:t>
            </a:r>
            <a:r>
              <a:rPr lang="cs-CZ" sz="1600" dirty="0" smtClean="0">
                <a:latin typeface="Cataneo BT" pitchFamily="66" charset="0"/>
              </a:rPr>
              <a:t> </a:t>
            </a:r>
            <a:r>
              <a:rPr lang="cs-CZ" sz="1600" dirty="0" err="1" smtClean="0">
                <a:latin typeface="Cataneo BT" pitchFamily="66" charset="0"/>
              </a:rPr>
              <a:t>nie</a:t>
            </a:r>
            <a:r>
              <a:rPr lang="cs-CZ" sz="1600" dirty="0" smtClean="0">
                <a:latin typeface="Cataneo BT" pitchFamily="66" charset="0"/>
              </a:rPr>
              <a:t> sú kryté.</a:t>
            </a:r>
            <a:endParaRPr lang="sk-SK" sz="1600" dirty="0">
              <a:latin typeface="Cataneo BT" pitchFamily="66" charset="0"/>
            </a:endParaRPr>
          </a:p>
          <a:p>
            <a:endParaRPr lang="sk-SK" sz="1600" dirty="0"/>
          </a:p>
        </p:txBody>
      </p:sp>
      <p:pic>
        <p:nvPicPr>
          <p:cNvPr id="7" name="Picture 3" descr="D:\Users\404459\Desktop\p3267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6085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4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404459\Desktop\myceaneancharr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32" y="0"/>
            <a:ext cx="493696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Users\404459\Desktop\large_chariot_greek_mycenaean_3_rail_1200_bc_3d_model_3ds_c4d_obj_vue_2542e7c0-0636-4f62-832e-4ffee0c7ed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912" cy="39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23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790</TotalTime>
  <Words>1090</Words>
  <Application>Microsoft Office PowerPoint</Application>
  <PresentationFormat>Předvádění na obrazovce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Hala</vt:lpstr>
      <vt:lpstr>GRÉCKE VOJENSTVO V MYKÉNSKOM OBDOBÍ</vt:lpstr>
      <vt:lpstr>Úvod - Príchod Achájskych kmeňov do grécka</vt:lpstr>
      <vt:lpstr>Prezentace aplikace PowerPoint</vt:lpstr>
      <vt:lpstr>VLÁDNUCA VRSTVA : CHARAKTERISTICKÉ ČRTY A JEJ ÚLOHA V MYKÉNSKEJ SPOLOČNOSTI </vt:lpstr>
      <vt:lpstr>Spôsob a charakteristika boja</vt:lpstr>
      <vt:lpstr>Rekonštrukcia hlavných znakov mykénskeho vojenstva na základe dochovaných prameňov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Opis priebehu bitky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GRÉCKE VOJENSTVO V MYKÉNSKOM A TEMNOM OBDOBÍ</dc:title>
  <dc:creator>User</dc:creator>
  <cp:lastModifiedBy>Lukáš Kubala</cp:lastModifiedBy>
  <cp:revision>72</cp:revision>
  <dcterms:created xsi:type="dcterms:W3CDTF">2014-10-07T13:44:05Z</dcterms:created>
  <dcterms:modified xsi:type="dcterms:W3CDTF">2014-10-08T12:49:52Z</dcterms:modified>
</cp:coreProperties>
</file>