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9" r:id="rId12"/>
    <p:sldId id="264" r:id="rId13"/>
    <p:sldId id="270" r:id="rId14"/>
    <p:sldId id="267" r:id="rId15"/>
    <p:sldId id="271" r:id="rId16"/>
    <p:sldId id="272" r:id="rId17"/>
    <p:sldId id="278" r:id="rId18"/>
    <p:sldId id="273" r:id="rId19"/>
    <p:sldId id="279" r:id="rId20"/>
    <p:sldId id="277" r:id="rId21"/>
    <p:sldId id="280" r:id="rId22"/>
    <p:sldId id="283" r:id="rId23"/>
    <p:sldId id="290" r:id="rId24"/>
    <p:sldId id="284" r:id="rId25"/>
    <p:sldId id="285" r:id="rId26"/>
    <p:sldId id="287" r:id="rId27"/>
    <p:sldId id="286" r:id="rId28"/>
    <p:sldId id="289" r:id="rId29"/>
    <p:sldId id="288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C19773-4B29-42B0-92DF-29847D331480}" type="datetimeFigureOut">
              <a:rPr lang="sk-SK" smtClean="0"/>
              <a:pPr/>
              <a:t>24. 9. 2014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28A37D-DD23-4E4C-8FB2-5DC1AF7DE3AF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0"/>
            <a:ext cx="8305800" cy="1981200"/>
          </a:xfrm>
        </p:spPr>
        <p:txBody>
          <a:bodyPr anchor="ctr"/>
          <a:lstStyle/>
          <a:p>
            <a:pPr algn="ctr"/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DEJINY ANTICKÉHO VOJENSTVA</a:t>
            </a:r>
            <a:endParaRPr lang="sk-SK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 descr="C:\Users\User\Desktop\5273802_f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80854"/>
            <a:ext cx="8352928" cy="4272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24600"/>
          </a:xfrm>
        </p:spPr>
        <p:txBody>
          <a:bodyPr>
            <a:normAutofit/>
          </a:bodyPr>
          <a:lstStyle/>
          <a:p>
            <a:pPr algn="ctr"/>
            <a:endParaRPr lang="sk-SK" sz="2000" dirty="0" smtClean="0"/>
          </a:p>
          <a:p>
            <a:pPr algn="ctr"/>
            <a:r>
              <a:rPr lang="sk-SK" sz="1800" b="1" dirty="0" smtClean="0"/>
              <a:t>Dobytie mesta </a:t>
            </a:r>
            <a:r>
              <a:rPr lang="sk-SK" sz="1800" b="1" dirty="0" err="1" smtClean="0"/>
              <a:t>Suru</a:t>
            </a:r>
            <a:r>
              <a:rPr lang="sk-SK" sz="1800" b="1" dirty="0" smtClean="0"/>
              <a:t>  </a:t>
            </a:r>
            <a:r>
              <a:rPr lang="sk-SK" sz="1800" b="1" dirty="0" err="1" smtClean="0"/>
              <a:t>Aššurnasirpalom</a:t>
            </a:r>
            <a:r>
              <a:rPr lang="sk-SK" sz="1800" b="1" dirty="0" smtClean="0"/>
              <a:t> </a:t>
            </a:r>
          </a:p>
          <a:p>
            <a:r>
              <a:rPr lang="sk-SK" sz="1800" dirty="0" smtClean="0"/>
              <a:t>vzorová ukážka zaužívaného postupu asýrskych vládcov po dobytí rebelujúceho mesta ( jedna z najzaužívanejších metód tzv. odstupňovaného teroru) : </a:t>
            </a:r>
          </a:p>
          <a:p>
            <a:endParaRPr lang="sk-SK" sz="1800" dirty="0" smtClean="0"/>
          </a:p>
          <a:p>
            <a:r>
              <a:rPr lang="sk-SK" sz="1800" i="1" dirty="0" smtClean="0"/>
              <a:t>„Keď som dorazil k </a:t>
            </a:r>
            <a:r>
              <a:rPr lang="sk-SK" sz="1800" i="1" dirty="0" err="1" smtClean="0"/>
              <a:t>Suru</a:t>
            </a:r>
            <a:r>
              <a:rPr lang="sk-SK" sz="1800" i="1" dirty="0" smtClean="0"/>
              <a:t>, ležiaceho v kraji Bit </a:t>
            </a:r>
            <a:r>
              <a:rPr lang="sk-SK" sz="1800" i="1" dirty="0" err="1" smtClean="0"/>
              <a:t>Halupe</a:t>
            </a:r>
            <a:r>
              <a:rPr lang="sk-SK" sz="1800" i="1" dirty="0" smtClean="0"/>
              <a:t>, strach a hrôza z  hnevu </a:t>
            </a:r>
            <a:r>
              <a:rPr lang="sk-SK" sz="1800" i="1" dirty="0" err="1" smtClean="0"/>
              <a:t>Aššura</a:t>
            </a:r>
            <a:r>
              <a:rPr lang="sk-SK" sz="1800" i="1" dirty="0" smtClean="0"/>
              <a:t>, môjho pána, zachvátila jeho obyvateľov. Najvyšší predstavitelia mesta v snahe o záchranu vlastných životov a životov ostatných predstúpili predo mňa a hodili sa mi k nohám prosiac o milosť...A tak s odvahou v srdci a s hnevom svojich zbraní som zaútočil na mesto  a rebelov zničil. Z tých čo prežili som všetkých prikázal buď stiahnuť z kože, alebo naraziť na koly, sťať, upáliť, vytrhnúť oči, odrezať nos, uši a končatiny...“. </a:t>
            </a:r>
          </a:p>
          <a:p>
            <a:r>
              <a:rPr lang="sk-SK" sz="1800" dirty="0" smtClean="0"/>
              <a:t>V ponímaní asýrskych vládcov mal takýto postup slúžiť ako odstrašujúci príklad pre všetkých, ktorý by odvážili rebelovať voči asýrskej nadvláde (psychologický aspekt). </a:t>
            </a:r>
          </a:p>
          <a:p>
            <a:pPr algn="ctr"/>
            <a:endParaRPr lang="sk-SK" sz="1800" dirty="0" smtClean="0"/>
          </a:p>
          <a:p>
            <a:pPr algn="ctr"/>
            <a:endParaRPr lang="sk-SK" sz="1800" dirty="0" smtClean="0"/>
          </a:p>
          <a:p>
            <a:pPr algn="ctr"/>
            <a:endParaRPr lang="sk-SK" sz="2000" dirty="0" smtClean="0"/>
          </a:p>
          <a:p>
            <a:pPr algn="ctr"/>
            <a:endParaRPr lang="sk-SK" sz="2000" dirty="0" smtClean="0"/>
          </a:p>
          <a:p>
            <a:pPr algn="ctr"/>
            <a:endParaRPr lang="sk-SK" sz="2000" dirty="0" smtClean="0"/>
          </a:p>
          <a:p>
            <a:endParaRPr lang="sk-SK" sz="2000" dirty="0"/>
          </a:p>
        </p:txBody>
      </p:sp>
      <p:pic>
        <p:nvPicPr>
          <p:cNvPr id="4" name="Picture 14" descr="assyrian-king-blinding-priso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365104"/>
            <a:ext cx="1873109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389120"/>
          </a:xfrm>
        </p:spPr>
        <p:txBody>
          <a:bodyPr>
            <a:normAutofit/>
          </a:bodyPr>
          <a:lstStyle/>
          <a:p>
            <a:pPr algn="ctr"/>
            <a:r>
              <a:rPr lang="sk-SK" sz="1800" b="1" dirty="0" err="1" smtClean="0"/>
              <a:t>Salmanassar</a:t>
            </a:r>
            <a:r>
              <a:rPr lang="sk-SK" sz="1800" b="1" dirty="0" smtClean="0"/>
              <a:t>  III. (859-824)</a:t>
            </a:r>
          </a:p>
          <a:p>
            <a:r>
              <a:rPr lang="sk-SK" sz="1800" dirty="0" smtClean="0"/>
              <a:t>Vládol 35 rokov, z toho 31 strávil na rozličných vojenských ťaženiach </a:t>
            </a:r>
          </a:p>
          <a:p>
            <a:r>
              <a:rPr lang="sk-SK" sz="1800" dirty="0" smtClean="0"/>
              <a:t>Zavedenie pravidelných každoročných vojenských výprav na rozširovanie asýrskeho panstva – najmä na západ do Libanonu (drevo, drahé kovy) a oblastí Malej Ázie (železo) .</a:t>
            </a:r>
          </a:p>
          <a:p>
            <a:pPr algn="just"/>
            <a:r>
              <a:rPr lang="sk-SK" sz="1800" dirty="0" smtClean="0"/>
              <a:t>Budovanie opevnených miest a vojenských pevností s cieľom upevniť asýrsku nadvládu na </a:t>
            </a:r>
            <a:r>
              <a:rPr lang="sk-SK" sz="1800" dirty="0" err="1" smtClean="0"/>
              <a:t>novodobytom</a:t>
            </a:r>
            <a:r>
              <a:rPr lang="sk-SK" sz="1800" dirty="0" smtClean="0"/>
              <a:t> území. </a:t>
            </a:r>
          </a:p>
          <a:p>
            <a:endParaRPr lang="sk-SK" sz="1800" dirty="0"/>
          </a:p>
        </p:txBody>
      </p:sp>
      <p:pic>
        <p:nvPicPr>
          <p:cNvPr id="5" name="Picture 13" descr="assyrian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4176464" cy="277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assyria-israelite-forced-lab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20072" y="3068960"/>
            <a:ext cx="2736850" cy="3313113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 anchor="ctr">
            <a:normAutofit/>
          </a:bodyPr>
          <a:lstStyle/>
          <a:p>
            <a:pPr algn="ctr"/>
            <a:r>
              <a:rPr lang="sk-SK" sz="2400" dirty="0" err="1" smtClean="0"/>
              <a:t>Tiglath-pilesár</a:t>
            </a:r>
            <a:r>
              <a:rPr lang="sk-SK" sz="2400" dirty="0" smtClean="0"/>
              <a:t> III. (744-727)</a:t>
            </a:r>
            <a:endParaRPr lang="sk-SK" sz="2400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616624"/>
          </a:xfrm>
        </p:spPr>
        <p:txBody>
          <a:bodyPr>
            <a:normAutofit lnSpcReduction="10000"/>
          </a:bodyPr>
          <a:lstStyle/>
          <a:p>
            <a:r>
              <a:rPr lang="sk-SK" sz="1900" dirty="0" smtClean="0"/>
              <a:t>Obdobie jeho vlády – </a:t>
            </a:r>
            <a:r>
              <a:rPr lang="sk-SK" sz="1900" u="sng" dirty="0" err="1" smtClean="0"/>
              <a:t>Novoasýrska</a:t>
            </a:r>
            <a:r>
              <a:rPr lang="sk-SK" sz="1900" u="sng" dirty="0" smtClean="0"/>
              <a:t> ríša sa stáva najväčším a najsilnejším mocensko-politickým útvarom na Prednom Východe</a:t>
            </a:r>
            <a:r>
              <a:rPr lang="sk-SK" sz="1900" dirty="0" smtClean="0"/>
              <a:t>. </a:t>
            </a:r>
          </a:p>
          <a:p>
            <a:r>
              <a:rPr lang="sk-SK" sz="1900" dirty="0" smtClean="0"/>
              <a:t>K ríši sú postupne formou anexie pričlenené dovtedy vazalské územia v </a:t>
            </a:r>
            <a:r>
              <a:rPr lang="sk-SK" sz="1900" u="sng" dirty="0" smtClean="0"/>
              <a:t>Sýrii</a:t>
            </a:r>
            <a:r>
              <a:rPr lang="sk-SK" sz="1900" dirty="0" smtClean="0"/>
              <a:t>, </a:t>
            </a:r>
            <a:r>
              <a:rPr lang="sk-SK" sz="1900" u="sng" dirty="0" smtClean="0"/>
              <a:t>Fenícii, Palestíne, Malej Ázii,</a:t>
            </a:r>
            <a:r>
              <a:rPr lang="sk-SK" sz="1900" dirty="0" smtClean="0"/>
              <a:t> </a:t>
            </a:r>
            <a:r>
              <a:rPr lang="sk-SK" sz="1900" u="sng" dirty="0" err="1" smtClean="0"/>
              <a:t>Médii</a:t>
            </a:r>
            <a:r>
              <a:rPr lang="sk-SK" sz="1900" dirty="0" smtClean="0"/>
              <a:t> a i. – Vznik </a:t>
            </a:r>
            <a:r>
              <a:rPr lang="sk-SK" sz="1900" u="sng" dirty="0" smtClean="0"/>
              <a:t>prvej centralisticky riadenej ríše, ktorá svojim územným rozsahom prekonáva regionálny charakter a stáva sa dominantnou silou celej oblasti Predného Východu</a:t>
            </a:r>
            <a:r>
              <a:rPr lang="sk-SK" sz="1900" dirty="0" smtClean="0"/>
              <a:t>.</a:t>
            </a:r>
          </a:p>
          <a:p>
            <a:pPr>
              <a:buNone/>
            </a:pPr>
            <a:endParaRPr lang="sk-SK" sz="1900" dirty="0" smtClean="0"/>
          </a:p>
          <a:p>
            <a:r>
              <a:rPr lang="sk-SK" sz="1900" u="sng" dirty="0" smtClean="0"/>
              <a:t>Reorganizácia štátnej správy</a:t>
            </a:r>
            <a:r>
              <a:rPr lang="sk-SK" sz="1900" dirty="0" smtClean="0"/>
              <a:t> – územno-správne rozdelenie väčších provincii na menšie – do ich čela dosadzoval vlastných správcov z radov </a:t>
            </a:r>
            <a:r>
              <a:rPr lang="sk-SK" sz="1900" u="sng" dirty="0" smtClean="0"/>
              <a:t>asýrskej vojenskej aristokracie -</a:t>
            </a:r>
            <a:r>
              <a:rPr lang="sk-SK" sz="1900" dirty="0" smtClean="0"/>
              <a:t> politické elity z radov domácej aristokracie tak strácajú na svojom území svoj politický vplyv a význam. </a:t>
            </a:r>
          </a:p>
          <a:p>
            <a:r>
              <a:rPr lang="sk-SK" sz="1900" u="sng" dirty="0" smtClean="0"/>
              <a:t>civilná správa je tým postupne zatlačená do úzadia a podriaďuje sa správe vojenskej </a:t>
            </a:r>
            <a:r>
              <a:rPr lang="sk-SK" sz="1900" dirty="0" smtClean="0"/>
              <a:t>–  militaristický charakter Asýrskej ríše. </a:t>
            </a:r>
          </a:p>
          <a:p>
            <a:pPr>
              <a:buFont typeface="Wingdings" pitchFamily="2" charset="2"/>
              <a:buNone/>
            </a:pPr>
            <a:endParaRPr lang="sk-SK" sz="1900" dirty="0" smtClean="0"/>
          </a:p>
          <a:p>
            <a:pPr algn="ctr">
              <a:buFont typeface="Wingdings" pitchFamily="2" charset="2"/>
              <a:buNone/>
            </a:pPr>
            <a:r>
              <a:rPr lang="sk-SK" sz="1900" dirty="0" smtClean="0"/>
              <a:t>Povinnosť predstaviteľov každej z dobytých provincii: </a:t>
            </a:r>
          </a:p>
          <a:p>
            <a:pPr>
              <a:buFont typeface="Wingdings" pitchFamily="2" charset="2"/>
              <a:buNone/>
            </a:pPr>
            <a:r>
              <a:rPr lang="sk-SK" sz="1900" dirty="0" smtClean="0"/>
              <a:t>1.) platenie tzv. vojenskej dane, ktorej výška bola pevne stanovená panovníkom</a:t>
            </a:r>
          </a:p>
          <a:p>
            <a:pPr>
              <a:buFont typeface="Wingdings" pitchFamily="2" charset="2"/>
              <a:buNone/>
            </a:pPr>
            <a:r>
              <a:rPr lang="sk-SK" sz="1900" dirty="0" smtClean="0"/>
              <a:t>2.) každoročne poskytnúť presne stanovený počet odvedencom do asýrskeho vojska.</a:t>
            </a:r>
          </a:p>
          <a:p>
            <a:pPr>
              <a:buFont typeface="Wingdings" pitchFamily="2" charset="2"/>
              <a:buNone/>
            </a:pPr>
            <a:endParaRPr lang="sk-SK" sz="1900" dirty="0" smtClean="0"/>
          </a:p>
          <a:p>
            <a:pPr>
              <a:buFont typeface="Wingdings" pitchFamily="2" charset="2"/>
              <a:buNone/>
            </a:pPr>
            <a:endParaRPr lang="sk-SK" sz="2800" dirty="0" smtClean="0"/>
          </a:p>
          <a:p>
            <a:pPr marL="363538" indent="-363538">
              <a:lnSpc>
                <a:spcPct val="80000"/>
              </a:lnSpc>
              <a:buFont typeface="Wingdings" pitchFamily="2" charset="2"/>
              <a:buNone/>
            </a:pPr>
            <a:endParaRPr lang="sk-SK" sz="2800" dirty="0" smtClean="0"/>
          </a:p>
          <a:p>
            <a:pPr marL="363538" indent="-363538">
              <a:lnSpc>
                <a:spcPct val="80000"/>
              </a:lnSpc>
              <a:buFont typeface="Wingdings" pitchFamily="2" charset="2"/>
              <a:buNone/>
            </a:pPr>
            <a:endParaRPr lang="sk-SK" sz="28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>
            <a:normAutofit/>
          </a:bodyPr>
          <a:lstStyle/>
          <a:p>
            <a:r>
              <a:rPr lang="sk-SK" sz="1800" dirty="0" smtClean="0"/>
              <a:t>Masové deportácie podrobeného obyvateľstva do Asýrie dosahujú za jeho panovania svoj vrchol :</a:t>
            </a:r>
          </a:p>
          <a:p>
            <a:r>
              <a:rPr lang="sk-SK" sz="1800" i="1" dirty="0" smtClean="0"/>
              <a:t>„Po úspešnej kampani v roku 744, nechal z </a:t>
            </a:r>
            <a:r>
              <a:rPr lang="sk-SK" sz="1800" i="1" dirty="0" err="1" smtClean="0"/>
              <a:t>Médie</a:t>
            </a:r>
            <a:r>
              <a:rPr lang="sk-SK" sz="1800" i="1" dirty="0" smtClean="0"/>
              <a:t>  deportovať 65 000 obyvateľov a usadil ich na asýrsko-babylonskej hranici, v povodí rieky </a:t>
            </a:r>
            <a:r>
              <a:rPr lang="sk-SK" sz="1800" i="1" dirty="0" err="1" smtClean="0"/>
              <a:t>Diyala</a:t>
            </a:r>
            <a:r>
              <a:rPr lang="sk-SK" sz="1800" i="1" dirty="0" smtClean="0"/>
              <a:t>...o dva roky neskôr v roku 742 deportoval 30 </a:t>
            </a:r>
            <a:r>
              <a:rPr lang="sk-SK" sz="1800" i="1" dirty="0" err="1" smtClean="0"/>
              <a:t>ooo</a:t>
            </a:r>
            <a:r>
              <a:rPr lang="sk-SK" sz="1800" i="1" dirty="0" smtClean="0"/>
              <a:t> obyvateľov krajiny </a:t>
            </a:r>
            <a:r>
              <a:rPr lang="sk-SK" sz="1800" i="1" dirty="0" err="1" smtClean="0"/>
              <a:t>Hamath</a:t>
            </a:r>
            <a:r>
              <a:rPr lang="sk-SK" sz="1800" i="1" dirty="0" smtClean="0"/>
              <a:t> v Sýrii a usadil ich ďaleko na východnej hranici ríše v pohorí </a:t>
            </a:r>
            <a:r>
              <a:rPr lang="sk-SK" sz="1800" i="1" dirty="0" err="1" smtClean="0"/>
              <a:t>Zagros</a:t>
            </a:r>
            <a:r>
              <a:rPr lang="sk-SK" sz="1800" i="1" dirty="0" smtClean="0"/>
              <a:t>“.</a:t>
            </a:r>
          </a:p>
          <a:p>
            <a:endParaRPr lang="sk-SK" sz="1800" i="1" dirty="0" smtClean="0"/>
          </a:p>
          <a:p>
            <a:r>
              <a:rPr lang="sk-SK" sz="1800" i="1" dirty="0" smtClean="0"/>
              <a:t>Po úspešnej výprave proti </a:t>
            </a:r>
            <a:r>
              <a:rPr lang="sk-SK" sz="1800" i="1" dirty="0" err="1" smtClean="0"/>
              <a:t>Chaldejcom</a:t>
            </a:r>
            <a:r>
              <a:rPr lang="sk-SK" sz="1800" i="1" dirty="0" smtClean="0"/>
              <a:t> (v r. 707) a následnom vpáde na ich územie nechal </a:t>
            </a:r>
            <a:r>
              <a:rPr lang="sk-SK" sz="1800" i="1" dirty="0" err="1" smtClean="0"/>
              <a:t>Sargon</a:t>
            </a:r>
            <a:r>
              <a:rPr lang="sk-SK" sz="1800" i="1" dirty="0" smtClean="0"/>
              <a:t> II. deportovať  108 000 z nich, s cieľom pacifikovať toto územie a predísť tak budúcim nepokojom.“</a:t>
            </a:r>
          </a:p>
        </p:txBody>
      </p:sp>
      <p:pic>
        <p:nvPicPr>
          <p:cNvPr id="4" name="Picture 13" descr="assyrian-hooks-l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429000"/>
            <a:ext cx="4702017" cy="3078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4672"/>
          </a:xfrm>
        </p:spPr>
        <p:txBody>
          <a:bodyPr anchor="ctr">
            <a:normAutofit/>
          </a:bodyPr>
          <a:lstStyle/>
          <a:p>
            <a:pPr algn="ctr"/>
            <a:r>
              <a:rPr lang="sk-SK" sz="2400" dirty="0" smtClean="0"/>
              <a:t>Vojenská reforma</a:t>
            </a:r>
            <a:endParaRPr lang="sk-SK" sz="2400" dirty="0"/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rmAutofit/>
          </a:bodyPr>
          <a:lstStyle/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Neustále </a:t>
            </a:r>
            <a:r>
              <a:rPr lang="sk-SK" sz="1800" dirty="0" err="1" smtClean="0"/>
              <a:t>navyšovanie</a:t>
            </a:r>
            <a:r>
              <a:rPr lang="sk-SK" sz="1800" dirty="0" smtClean="0"/>
              <a:t> počtu profesionálnych, bojaschopných jednotiek, ich organizácia a výcvik patrilo medzi hlavné priority každého asýrskeho vládcu – záruka udržania moci a dominantného postavenia Asýrie v oblasti Predného Východu.</a:t>
            </a:r>
          </a:p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Spočiatku – obmedzenie : vojenské ťaženia a kampane sú vedené hlavne v lete kvôli: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1.) zásobovaniu vojska počas výpravy.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2.) tzv. sezónnym odvodom roľníkov, vykonávajúcich povinnú vojenskú službu – tvorili najpočetnejšiu časť armády – primárne však neboli súčasťou stáleho profesionálneho vojska a nemali ani potrebný vojenský výcvik. </a:t>
            </a:r>
          </a:p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r>
              <a:rPr lang="sk-SK" sz="1800" dirty="0" err="1" smtClean="0"/>
              <a:t>Tiglath-Pilesár</a:t>
            </a:r>
            <a:r>
              <a:rPr lang="sk-SK" sz="1800" dirty="0" smtClean="0"/>
              <a:t> zrušil sezónne odvody miestnych roľníkov do armády a ako prvý vládca sprofesionalizoval vojenský stav :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1.) Bol navýšený počet </a:t>
            </a:r>
            <a:r>
              <a:rPr lang="sk-SK" sz="1800" u="sng" dirty="0" err="1" smtClean="0"/>
              <a:t>vojakov-profesionálov</a:t>
            </a:r>
            <a:r>
              <a:rPr lang="sk-SK" sz="1800" dirty="0" smtClean="0"/>
              <a:t> a zdokonalil sa ich výcvik – </a:t>
            </a:r>
            <a:r>
              <a:rPr lang="sk-SK" sz="1800" u="sng" dirty="0" smtClean="0"/>
              <a:t>vznik stálej 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    </a:t>
            </a:r>
            <a:r>
              <a:rPr lang="sk-SK" sz="1800" u="sng" dirty="0" smtClean="0"/>
              <a:t>profesionálnej  armády</a:t>
            </a:r>
            <a:r>
              <a:rPr lang="sk-SK" sz="1800" dirty="0" smtClean="0"/>
              <a:t> - </a:t>
            </a:r>
            <a:r>
              <a:rPr lang="sk-SK" sz="1800" b="1" i="1" dirty="0" err="1" smtClean="0"/>
              <a:t>kisir</a:t>
            </a:r>
            <a:r>
              <a:rPr lang="sk-SK" sz="1800" b="1" i="1" dirty="0" smtClean="0"/>
              <a:t> </a:t>
            </a:r>
            <a:r>
              <a:rPr lang="sk-SK" sz="1800" b="1" i="1" dirty="0" err="1" smtClean="0"/>
              <a:t>sharruti</a:t>
            </a:r>
            <a:r>
              <a:rPr lang="sk-SK" sz="1800" b="1" i="1" dirty="0" smtClean="0"/>
              <a:t> </a:t>
            </a:r>
            <a:r>
              <a:rPr lang="sk-SK" sz="1800" i="1" dirty="0" smtClean="0"/>
              <a:t>-</a:t>
            </a:r>
            <a:r>
              <a:rPr lang="sk-SK" sz="1800" dirty="0" smtClean="0"/>
              <a:t> ktorá bola panovníkovi k dispozícii počas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    celého roka.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Jej jadro tvorili jednotky verbované z obyvateľstva obývajúceho územia bezprostredne susediace s historickým územím Asýrie - záruka ich oddanosti a lojality vládcovi.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Zvyšok tvorili pomocné oddiely, verbované  z obyvateľov jednotlivých provincii a tiež vojenské oddiely vazalských štátov - </a:t>
            </a:r>
            <a:r>
              <a:rPr lang="sk-SK" sz="1800" b="1" i="1" dirty="0" err="1" smtClean="0"/>
              <a:t>sab</a:t>
            </a:r>
            <a:r>
              <a:rPr lang="sk-SK" sz="1800" b="1" i="1" dirty="0" smtClean="0"/>
              <a:t> </a:t>
            </a:r>
            <a:r>
              <a:rPr lang="sk-SK" sz="1800" b="1" i="1" dirty="0" err="1" smtClean="0"/>
              <a:t>sharri</a:t>
            </a:r>
            <a:endParaRPr lang="sk-SK" sz="1800" b="1" dirty="0" smtClean="0"/>
          </a:p>
          <a:p>
            <a:pPr marL="93663" indent="0">
              <a:buFont typeface="Wingdings" pitchFamily="2" charset="2"/>
              <a:buNone/>
            </a:pPr>
            <a:endParaRPr lang="sk-SK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2.) Ako prvý zaviedol do armády jednotné vojenské uniformy a jednotnú výzbroj – snaha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    odstrániť rozdiely a etnickú rôznorodosť vo vojsku.</a:t>
            </a:r>
          </a:p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3.) Vytvoril </a:t>
            </a:r>
            <a:r>
              <a:rPr lang="sk-SK" sz="1800" u="sng" dirty="0" smtClean="0"/>
              <a:t>špeciálne školiace strediská</a:t>
            </a:r>
            <a:r>
              <a:rPr lang="sk-SK" sz="1800" dirty="0" smtClean="0"/>
              <a:t> pre výchovu budúcich veliteľských kádrov.</a:t>
            </a:r>
          </a:p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4.) Boli zavedené nové, modernejšie a efektívnejšie techniky boja: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     a.) masové využívanie  obliehacích strojov a ťažkej vojenskej techniky, 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     b.) prepracovaný systém zásobovania  armády počas vojenských ťažení.</a:t>
            </a:r>
          </a:p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5.)Vo väčšej miere začína využívať služby cudzích žoldnierov, pochádzajúcich z etník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    obývajúcich územie mimo asýrske panstvo – jedná sa najmä o špeciálne vojenské </a:t>
            </a:r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     oddiely  (</a:t>
            </a:r>
            <a:r>
              <a:rPr lang="sk-SK" sz="1800" dirty="0" err="1" smtClean="0"/>
              <a:t>semitská</a:t>
            </a:r>
            <a:r>
              <a:rPr lang="sk-SK" sz="1800" dirty="0" smtClean="0"/>
              <a:t> ľahká jazda, grécki žoldnieri z Kréty a M. Ázie a i.)</a:t>
            </a:r>
          </a:p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r>
              <a:rPr lang="sk-SK" sz="1800" dirty="0" smtClean="0"/>
              <a:t>Vo svojej neprítomnosti počas vojenských ťažení delegoval panovník svoje právomoci vždy jednému z dvoch najdlhšie slúžiacich armádnych veliteľov -  tzv. </a:t>
            </a:r>
            <a:r>
              <a:rPr lang="sk-SK" sz="1800" b="1" i="1" dirty="0" err="1" smtClean="0"/>
              <a:t>tur-tan</a:t>
            </a:r>
            <a:r>
              <a:rPr lang="sk-SK" sz="1800" i="1" dirty="0" smtClean="0"/>
              <a:t> </a:t>
            </a:r>
            <a:r>
              <a:rPr lang="sk-SK" sz="1800" dirty="0" smtClean="0"/>
              <a:t>– za priebeh a výsledok ťaženia sa osobne zodpovedal priamo vládcovi.  </a:t>
            </a:r>
          </a:p>
          <a:p>
            <a:pPr marL="93663" indent="0">
              <a:buFont typeface="Wingdings" pitchFamily="2" charset="2"/>
              <a:buNone/>
            </a:pPr>
            <a:endParaRPr lang="sk-SK" sz="1800" dirty="0" smtClean="0"/>
          </a:p>
          <a:p>
            <a:pPr marL="93663" indent="0">
              <a:buFont typeface="Wingdings" pitchFamily="2" charset="2"/>
              <a:buNone/>
            </a:pPr>
            <a:endParaRPr lang="sk-SK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8688"/>
          </a:xfrm>
        </p:spPr>
        <p:txBody>
          <a:bodyPr anchor="ctr">
            <a:normAutofit/>
          </a:bodyPr>
          <a:lstStyle/>
          <a:p>
            <a:pPr algn="ctr"/>
            <a:r>
              <a:rPr lang="sk-SK" sz="2000" b="1" dirty="0" smtClean="0"/>
              <a:t>Jednotlivé vojenské oddiely asýrskeho vojska</a:t>
            </a:r>
            <a:endParaRPr lang="sk-SK" sz="2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r>
              <a:rPr lang="sk-SK" sz="1800" dirty="0" smtClean="0"/>
              <a:t>Elitnú zložku armády tvorili tzv. </a:t>
            </a:r>
            <a:r>
              <a:rPr lang="sk-SK" sz="1800" b="1" i="1" dirty="0" smtClean="0"/>
              <a:t>qurubti sha shepe </a:t>
            </a:r>
            <a:r>
              <a:rPr lang="sk-SK" sz="1800" i="1" dirty="0" smtClean="0"/>
              <a:t>– </a:t>
            </a:r>
            <a:r>
              <a:rPr lang="sk-SK" sz="1800" dirty="0" smtClean="0"/>
              <a:t>kráľova osobná stráž pozostávajúca prevažne z oddielov ťažkej pechoty, ťažkej jazdy a bojových vozov.</a:t>
            </a:r>
          </a:p>
          <a:p>
            <a:endParaRPr lang="sk-SK" sz="1800" dirty="0" smtClean="0"/>
          </a:p>
          <a:p>
            <a:pPr algn="ctr"/>
            <a:r>
              <a:rPr lang="sk-SK" sz="1800" b="1" dirty="0" smtClean="0"/>
              <a:t>1.)Bojové vozy</a:t>
            </a:r>
          </a:p>
          <a:p>
            <a:pPr algn="ctr"/>
            <a:endParaRPr lang="sk-SK" sz="1800" b="1" dirty="0" smtClean="0"/>
          </a:p>
          <a:p>
            <a:r>
              <a:rPr lang="sk-SK" sz="1800" dirty="0" smtClean="0"/>
              <a:t>Predstavovali hlavnú údernú silu asýrskej armády </a:t>
            </a:r>
          </a:p>
          <a:p>
            <a:r>
              <a:rPr lang="sk-SK" sz="1800" dirty="0" smtClean="0"/>
              <a:t>Spočiatku (10-9 st.) - </a:t>
            </a:r>
            <a:r>
              <a:rPr lang="sk-S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 až </a:t>
            </a:r>
            <a:r>
              <a:rPr lang="sk-SK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trojzáprah</a:t>
            </a:r>
            <a:r>
              <a:rPr lang="sk-SK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1800" dirty="0" smtClean="0"/>
              <a:t>(ľahké bojové vozy) – okrem </a:t>
            </a:r>
            <a:r>
              <a:rPr lang="sk-SK" sz="1800" u="sng" dirty="0" smtClean="0"/>
              <a:t>vojenskej</a:t>
            </a:r>
            <a:r>
              <a:rPr lang="sk-SK" sz="1800" dirty="0" smtClean="0"/>
              <a:t> funkcie mali aj funkciu </a:t>
            </a:r>
            <a:r>
              <a:rPr lang="sk-SK" sz="1800" u="sng" dirty="0" smtClean="0"/>
              <a:t>výzvednú</a:t>
            </a:r>
            <a:r>
              <a:rPr lang="sk-SK" sz="1800" dirty="0" smtClean="0"/>
              <a:t> – ako prieskumníci daného územia postupovali počas výprav ako predvoj hlavnej armády.</a:t>
            </a:r>
          </a:p>
          <a:p>
            <a:r>
              <a:rPr lang="sk-SK" sz="1800" dirty="0" smtClean="0"/>
              <a:t>po vojenskej reforme sa po prvý krát objavuje </a:t>
            </a:r>
            <a:r>
              <a:rPr lang="sk-SK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štvorzáprah</a:t>
            </a:r>
            <a:r>
              <a:rPr lang="sk-SK" sz="1800" dirty="0" smtClean="0"/>
              <a:t> (ťažké bojové vozy)– čisto len vojenská funkcia - predstavujú hlavnú údernú silu asýrskej armády.</a:t>
            </a:r>
          </a:p>
          <a:p>
            <a:r>
              <a:rPr lang="sk-SK" sz="1800" dirty="0" smtClean="0"/>
              <a:t>Ich hlavnou úlohou bolo hromadným útokom preraziť nepriateľské formácie a vytvoriť tak priestor pre nástup ostatných jednotiek.</a:t>
            </a:r>
          </a:p>
          <a:p>
            <a:r>
              <a:rPr lang="sk-SK" sz="1800" dirty="0" smtClean="0"/>
              <a:t>Okrem vojenského aspektu zohráva dôležitú úlohu i aspekt psychologický – ich nasadenie malo vyvolať strach a hrôzu u nepriateľa.</a:t>
            </a:r>
          </a:p>
          <a:p>
            <a:r>
              <a:rPr lang="sk-SK" sz="1800" dirty="0" smtClean="0"/>
              <a:t>Ich využitie však bolo limitované charakterom a pôdorysom krajiny. </a:t>
            </a:r>
          </a:p>
          <a:p>
            <a:r>
              <a:rPr lang="sk-SK" sz="1800" dirty="0" smtClean="0"/>
              <a:t>výzvednú funkciu počas výprav preberá ľahká jazda. </a:t>
            </a:r>
            <a:endParaRPr lang="sk-SK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7" name="Picture 3" descr="C:\Users\User\Desktop\Obrázok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9" y="0"/>
            <a:ext cx="9148394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sah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30" name="Picture 6" descr="C:\Users\User\Desktop\Obrázo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sk-SK" sz="2000" b="1" dirty="0" smtClean="0"/>
              <a:t>Jazda</a:t>
            </a:r>
          </a:p>
          <a:p>
            <a:pPr algn="ctr">
              <a:buNone/>
            </a:pPr>
            <a:endParaRPr lang="sk-SK" sz="2000" b="1" dirty="0" smtClean="0"/>
          </a:p>
          <a:p>
            <a:r>
              <a:rPr lang="sk-SK" sz="1800" dirty="0" smtClean="0"/>
              <a:t>Spočiatku pozostáva najmä z  rýchlych a ľahko vyzbrojených pomocných oddielov a žoldnierov (</a:t>
            </a:r>
            <a:r>
              <a:rPr lang="sk-SK" sz="1800" dirty="0" err="1" smtClean="0"/>
              <a:t>Médi</a:t>
            </a:r>
            <a:r>
              <a:rPr lang="sk-SK" sz="1800" dirty="0" smtClean="0"/>
              <a:t>, Peržania...) – využívaná hlavne na koristnícko-lúpežné vpády a boj v horských oblastiach nepriateľského územia.</a:t>
            </a:r>
          </a:p>
          <a:p>
            <a:r>
              <a:rPr lang="sk-SK" sz="1800" dirty="0" smtClean="0"/>
              <a:t>Spoločne s ľahkými vozmi postupovali ako predvoj hlavnej armády a ako prieskumníci plnili  tiež výzvednú funkciu.</a:t>
            </a:r>
          </a:p>
          <a:p>
            <a:r>
              <a:rPr lang="sk-SK" sz="1800" dirty="0" smtClean="0"/>
              <a:t>Po reforme – vznik a hromadné zaradenie </a:t>
            </a:r>
            <a:r>
              <a:rPr lang="sk-SK" sz="1800" b="1" dirty="0" smtClean="0"/>
              <a:t>obrnenej ťažkej jazdy </a:t>
            </a:r>
            <a:r>
              <a:rPr lang="sk-SK" sz="1800" dirty="0" smtClean="0"/>
              <a:t>– jej hlavnou úlohou bolo podporiť útok bojových vozov a znásobiť tak jeho deštruktívny dopad na nepriateľa. </a:t>
            </a:r>
          </a:p>
          <a:p>
            <a:r>
              <a:rPr lang="sk-SK" sz="1800" dirty="0" smtClean="0"/>
              <a:t>Výzbroj bola prispôsobená  ako pre boj zblízka, tak i pre boj zo vzdialenosti.</a:t>
            </a:r>
          </a:p>
          <a:p>
            <a:r>
              <a:rPr lang="sk-SK" sz="1800" dirty="0" smtClean="0"/>
              <a:t>Jej výhodou bolo, že na rozdiel od bojových vozov mohla byť nasadená  ako hlavná úderná sila i do bitiek v členitejšom horskom teréne. </a:t>
            </a:r>
          </a:p>
          <a:p>
            <a:r>
              <a:rPr lang="sk-SK" sz="1800" dirty="0" smtClean="0"/>
              <a:t>Špeciálna pozornosť panovníka bola tiež venovaná chovu a vojenskému výcviku koní  </a:t>
            </a:r>
          </a:p>
          <a:p>
            <a:r>
              <a:rPr lang="sk-SK" sz="1800" dirty="0" smtClean="0"/>
              <a:t>Existencia špeciálnych úradníkov – tzv. </a:t>
            </a:r>
            <a:r>
              <a:rPr lang="sk-SK" sz="1800" i="1" dirty="0" err="1" smtClean="0"/>
              <a:t>musarkisu</a:t>
            </a:r>
            <a:r>
              <a:rPr lang="sk-SK" sz="1800" dirty="0" smtClean="0"/>
              <a:t> – ktorých hlavnou úlohou bolo dohliadať na pravidelné „zásobovanie“ špeciálnych výcvikových centier (tzv. </a:t>
            </a:r>
            <a:r>
              <a:rPr lang="sk-SK" sz="1800" i="1" dirty="0" err="1" smtClean="0"/>
              <a:t>ekal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masharti</a:t>
            </a:r>
            <a:r>
              <a:rPr lang="sk-SK" sz="1800" i="1" dirty="0" smtClean="0"/>
              <a:t>)</a:t>
            </a:r>
            <a:r>
              <a:rPr lang="sk-SK" sz="1800" dirty="0" smtClean="0"/>
              <a:t> koňmi z jednotlivých provincii.    </a:t>
            </a:r>
          </a:p>
          <a:p>
            <a:endParaRPr lang="sk-SK" sz="1800" dirty="0" smtClean="0"/>
          </a:p>
          <a:p>
            <a:endParaRPr lang="sk-SK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0336"/>
          </a:xfrm>
        </p:spPr>
        <p:txBody>
          <a:bodyPr anchor="ctr">
            <a:normAutofit/>
          </a:bodyPr>
          <a:lstStyle/>
          <a:p>
            <a:pPr algn="ctr"/>
            <a:r>
              <a:rPr lang="cs-CZ" sz="2000" dirty="0" smtClean="0"/>
              <a:t>Charakteristika  a  vplyv na vznik  a  úlohu  vojenstva v před-</a:t>
            </a:r>
            <a:r>
              <a:rPr lang="cs-CZ" sz="2000" dirty="0" err="1" smtClean="0"/>
              <a:t>neolitickom</a:t>
            </a:r>
            <a:r>
              <a:rPr lang="cs-CZ" sz="2000" dirty="0" smtClean="0"/>
              <a:t> období . </a:t>
            </a:r>
            <a:endParaRPr lang="sk-SK" sz="20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760640"/>
          </a:xfrm>
        </p:spPr>
        <p:txBody>
          <a:bodyPr>
            <a:normAutofit/>
          </a:bodyPr>
          <a:lstStyle/>
          <a:p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 – od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počiatku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ľudskej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existencie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na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medzikmeňovej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úrovni. </a:t>
            </a:r>
          </a:p>
          <a:p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Primárne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unkcie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1.) boj a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súperenie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zisk lepších životných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podmienok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vyhľadávanie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usádzanie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 území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bohatom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rozličné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zdroje (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loviská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zabezpečenie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obživy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príslušníkov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kmeňa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» „dobyvačná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funkcia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</a:t>
            </a:r>
          </a:p>
          <a:p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 ochranná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funkcia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zabezpečiť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ochranu ovládaného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územia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predovšetkým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ostatných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príslušníkov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kmeňa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koristnícko-lúpežná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funkcia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jednorázové  vpády na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územie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iného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kmeňa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cieľom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ziskať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vojnovú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korisť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“,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trvalo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tam </a:t>
            </a:r>
            <a:r>
              <a:rPr lang="cs-CZ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usadiť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853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716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0"/>
            <a:ext cx="8712968" cy="5991944"/>
          </a:xfrm>
        </p:spPr>
        <p:txBody>
          <a:bodyPr>
            <a:normAutofit/>
          </a:bodyPr>
          <a:lstStyle/>
          <a:p>
            <a:pPr algn="ctr"/>
            <a:r>
              <a:rPr lang="sk-SK" sz="2000" b="1" dirty="0" smtClean="0"/>
              <a:t>Pechota</a:t>
            </a:r>
          </a:p>
          <a:p>
            <a:r>
              <a:rPr lang="sk-SK" sz="1800" dirty="0" smtClean="0"/>
              <a:t>Tvorila najpočetnejšiu časť vojska  - veľká pestrosť a rôznorodosť jednotiek</a:t>
            </a:r>
          </a:p>
          <a:p>
            <a:r>
              <a:rPr lang="sk-SK" sz="1800" dirty="0" smtClean="0"/>
              <a:t>Elitnú zložku tvorila osobná garda panovníka - ťažká pechota - málo početná, avšak disponujúca najlepším vojenským výcvikom a výzbrojou.</a:t>
            </a:r>
          </a:p>
          <a:p>
            <a:r>
              <a:rPr lang="sk-SK" sz="1800" dirty="0" smtClean="0"/>
              <a:t>Jadro tvorili príslušníci stálej profesionálnej armády – existencia veľkého množstva špeciálnych jednotiek  pre boj zblízka i zo vzdialenosti (ťažká, ľahká pechota, lukostrelci, prakovníci...) </a:t>
            </a:r>
          </a:p>
          <a:p>
            <a:pPr algn="ctr"/>
            <a:r>
              <a:rPr lang="sk-SK" sz="1800" dirty="0" smtClean="0"/>
              <a:t>1.) Lukostrelci  (</a:t>
            </a:r>
            <a:r>
              <a:rPr lang="sk-SK" sz="1800" i="1" dirty="0" err="1" smtClean="0"/>
              <a:t>zuk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shepi</a:t>
            </a:r>
            <a:r>
              <a:rPr lang="sk-SK" sz="1800" i="1" dirty="0" smtClean="0"/>
              <a:t>)</a:t>
            </a:r>
            <a:endParaRPr lang="sk-SK" sz="1800" dirty="0" smtClean="0"/>
          </a:p>
          <a:p>
            <a:r>
              <a:rPr lang="sk-SK" sz="1800" dirty="0" smtClean="0"/>
              <a:t>najpočetnejšia skupina - luk (reflexný typ) bol hlavnou a najčastejšie sa vyskytujúcou zbraňou v asýrskom vojsku). </a:t>
            </a:r>
          </a:p>
          <a:p>
            <a:r>
              <a:rPr lang="sk-SK" sz="1800" dirty="0" smtClean="0"/>
              <a:t>Bojovali v pároch – 1 lukostrelec + 1 </a:t>
            </a:r>
            <a:r>
              <a:rPr lang="sk-SK" sz="1800" dirty="0" err="1" smtClean="0"/>
              <a:t>štítonosič</a:t>
            </a:r>
            <a:r>
              <a:rPr lang="sk-SK" sz="1800" dirty="0" smtClean="0"/>
              <a:t>. </a:t>
            </a:r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/>
          </a:p>
        </p:txBody>
      </p:sp>
      <p:pic>
        <p:nvPicPr>
          <p:cNvPr id="4" name="Picture 2" descr="C:\Users\User\Desktop\1c202e8223d8_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573016"/>
            <a:ext cx="3851920" cy="314096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501008"/>
            <a:ext cx="201622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80522"/>
            <a:ext cx="2771800" cy="347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pPr algn="ctr"/>
            <a:r>
              <a:rPr lang="sk-SK" sz="2000" dirty="0" smtClean="0"/>
              <a:t>Obliehanie a dobývanie opevnených miest</a:t>
            </a:r>
          </a:p>
          <a:p>
            <a:r>
              <a:rPr lang="sk-SK" sz="1800" dirty="0" err="1" smtClean="0"/>
              <a:t>Asýrka</a:t>
            </a:r>
            <a:r>
              <a:rPr lang="sk-SK" sz="1800" dirty="0" smtClean="0"/>
              <a:t> špecialita - využívanie nových - </a:t>
            </a:r>
            <a:r>
              <a:rPr lang="sk-SK" sz="1800" dirty="0" err="1" smtClean="0"/>
              <a:t>inovátorskych</a:t>
            </a:r>
            <a:r>
              <a:rPr lang="sk-SK" sz="1800" dirty="0" smtClean="0"/>
              <a:t> taktík a postupov – stavba mohutných obliehacích strojov a zariadení – taktika a postup pri obliehaní boli prispôsobené typu nepriateľského opevnenia, členitosti </a:t>
            </a:r>
            <a:r>
              <a:rPr lang="sk-SK" sz="1800" dirty="0" err="1" smtClean="0"/>
              <a:t>reliefu</a:t>
            </a:r>
            <a:r>
              <a:rPr lang="sk-SK" sz="1800" dirty="0" smtClean="0"/>
              <a:t> a celkovému charakteru krajiny. </a:t>
            </a:r>
          </a:p>
          <a:p>
            <a:r>
              <a:rPr lang="sk-SK" sz="1800" dirty="0" smtClean="0"/>
              <a:t>Existencia množstva školiacich centier, zameraných na výuku rozličných typov </a:t>
            </a:r>
            <a:r>
              <a:rPr lang="sk-SK" sz="1800" u="sng" dirty="0" smtClean="0"/>
              <a:t>obliehacích špecialistov </a:t>
            </a:r>
            <a:r>
              <a:rPr lang="sk-SK" sz="1800" dirty="0" smtClean="0"/>
              <a:t>(inžinieri, architekti, stavitelia </a:t>
            </a:r>
            <a:r>
              <a:rPr lang="sk-SK" sz="1800" dirty="0" err="1" smtClean="0"/>
              <a:t>obliehacich</a:t>
            </a:r>
            <a:r>
              <a:rPr lang="sk-SK" sz="1800" dirty="0" smtClean="0"/>
              <a:t> strojov, míneri...)</a:t>
            </a:r>
          </a:p>
          <a:p>
            <a:endParaRPr lang="sk-SK" sz="1800" dirty="0" smtClean="0"/>
          </a:p>
          <a:p>
            <a:r>
              <a:rPr lang="sk-SK" sz="1800" dirty="0" smtClean="0"/>
              <a:t>„</a:t>
            </a:r>
            <a:r>
              <a:rPr lang="sk-SK" sz="1800" i="1" dirty="0" smtClean="0"/>
              <a:t>Pri obliehaní mesta bola najskôr postavená drevená nosná konštrukcia, ktorá bola následne spevnená a navýšená nánosmi hliny tak, aby dosahovala úroveň nepriateľských hradieb. Po nej boli následne za podpory útoku lukostrelcov k hradbám vytiahnuté mohutné obliehacie stroje, pokryté kožou a oceľovými plátmi. Hlavným zámerom bolo dostať stroje do optimálnej vzdialenosti od hradieb a pomocou baranidiel prelomiť hradby mesta...“ </a:t>
            </a:r>
          </a:p>
          <a:p>
            <a:pPr>
              <a:buNone/>
            </a:pPr>
            <a:r>
              <a:rPr lang="sk-SK" sz="1800" i="1" dirty="0" smtClean="0"/>
              <a:t>   </a:t>
            </a:r>
            <a:endParaRPr lang="sk-SK" sz="1800" dirty="0" smtClean="0"/>
          </a:p>
          <a:p>
            <a:r>
              <a:rPr lang="sk-SK" sz="1800" dirty="0" smtClean="0"/>
              <a:t>V asýrskom ponímaní však obliehanie predstavovalo až poslednú z preferovaných možností, ako poraziť nepriateľa – kvôli jeho zdĺhavosti, dôsledným, avšak časovo-náročným prípravám, náročnosti na ľudskú a ekonomickú základňu (zásobovanie...) – kvôli tomu vždy dávali prednosť otvorenému boju, kde mohli naplno využiť svoju silu</a:t>
            </a:r>
            <a:r>
              <a:rPr lang="sk-SK" sz="2000" dirty="0" smtClean="0"/>
              <a:t>.</a:t>
            </a:r>
            <a:endParaRPr lang="sk-SK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esktop\Obrázok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404664"/>
            <a:ext cx="4355976" cy="593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-180528" y="0"/>
            <a:ext cx="4320480" cy="6858000"/>
          </a:xfrm>
        </p:spPr>
        <p:txBody>
          <a:bodyPr>
            <a:normAutofit/>
          </a:bodyPr>
          <a:lstStyle/>
          <a:p>
            <a:endParaRPr lang="sk-SK" sz="1600" i="1" dirty="0" smtClean="0"/>
          </a:p>
          <a:p>
            <a:pPr algn="ctr"/>
            <a:r>
              <a:rPr lang="sk-SK" sz="1600" b="1" dirty="0" err="1" smtClean="0"/>
              <a:t>Sancheribov</a:t>
            </a:r>
            <a:r>
              <a:rPr lang="sk-SK" sz="1600" b="1" dirty="0" smtClean="0"/>
              <a:t> opis postupu Asýrčanov pri dobývaní Babylonu (r. </a:t>
            </a:r>
            <a:r>
              <a:rPr lang="sk-SK" sz="1600" b="1" smtClean="0"/>
              <a:t>693)</a:t>
            </a:r>
            <a:endParaRPr lang="sk-SK" sz="1600" b="1" dirty="0" smtClean="0"/>
          </a:p>
          <a:p>
            <a:endParaRPr lang="sk-SK" sz="1600" i="1" dirty="0" smtClean="0"/>
          </a:p>
          <a:p>
            <a:r>
              <a:rPr lang="sk-SK" sz="1600" i="1" dirty="0" smtClean="0"/>
              <a:t>„Na rozkaz boha </a:t>
            </a:r>
            <a:r>
              <a:rPr lang="sk-SK" sz="1600" i="1" dirty="0" err="1" smtClean="0"/>
              <a:t>Aššura</a:t>
            </a:r>
            <a:r>
              <a:rPr lang="sk-SK" sz="1600" i="1" dirty="0" smtClean="0"/>
              <a:t>, Veľkého Pána, som zaútočil na nepriateľa ako hurikán, porazil ho a prinútil ho k bezhlavému úteku, na ktorom som ho prerážal svojimi šípmi a oštepmi. </a:t>
            </a:r>
            <a:r>
              <a:rPr lang="sk-SK" sz="1600" i="1" dirty="0" err="1" smtClean="0"/>
              <a:t>Hunbana-Undanshu</a:t>
            </a:r>
            <a:r>
              <a:rPr lang="sk-SK" sz="1600" i="1" dirty="0" smtClean="0"/>
              <a:t>, veliteľa nepriateľov, spoločne s mnohými urodzenými som podrezal ako ovce. Moje kone sa brodili v ich krvi, ako v rieke a kolesá môjho voza boli celé špinavé od krvi. Pole som naplnil toľkými telami mŕtvych nepriateľov, koľko tam rástlo bylín...Potom som  sa ako hurikán vrhol na mesto a ako silná búrka som ho rozvrátil. Jeho obyvateľov, tak starých, ako i mladých, som neušetril a pokryl celé mesto ich mŕtvolami. Celé mesto som od základov zničil a nechal zdevastovať ohňom za účelom, aby v budúcnosti nielen chrámy, ale dokonca i pôda na ktorej stáli bola zabudnutá.“ </a:t>
            </a:r>
            <a:endParaRPr lang="sk-SK" sz="1600" i="1" dirty="0"/>
          </a:p>
        </p:txBody>
      </p:sp>
      <p:pic>
        <p:nvPicPr>
          <p:cNvPr id="4" name="Picture 7" descr="AssyrianSie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139952" y="332656"/>
            <a:ext cx="4716016" cy="6182018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08712"/>
          </a:xfrm>
        </p:spPr>
        <p:txBody>
          <a:bodyPr>
            <a:normAutofit lnSpcReduction="10000"/>
          </a:bodyPr>
          <a:lstStyle/>
          <a:p>
            <a:pPr algn="ctr"/>
            <a:r>
              <a:rPr lang="sk-SK" sz="2000" b="1" dirty="0" smtClean="0"/>
              <a:t>Organizácia vojenských výprav</a:t>
            </a:r>
          </a:p>
          <a:p>
            <a:r>
              <a:rPr lang="sk-SK" sz="1800" dirty="0" smtClean="0"/>
              <a:t>1.) Povolanie a zhromaždenie  celého vojska na jednej z hlavných vojenských základní (</a:t>
            </a:r>
            <a:r>
              <a:rPr lang="sk-SK" sz="1800" dirty="0" err="1" smtClean="0"/>
              <a:t>Niniveh</a:t>
            </a:r>
            <a:r>
              <a:rPr lang="sk-SK" sz="1800" dirty="0" smtClean="0"/>
              <a:t>, </a:t>
            </a:r>
            <a:r>
              <a:rPr lang="sk-SK" sz="1800" dirty="0" err="1" smtClean="0"/>
              <a:t>Kalhu</a:t>
            </a:r>
            <a:r>
              <a:rPr lang="sk-SK" sz="1800" dirty="0" smtClean="0"/>
              <a:t>, </a:t>
            </a:r>
            <a:r>
              <a:rPr lang="sk-SK" sz="1800" dirty="0" err="1" smtClean="0"/>
              <a:t>Khorsabat</a:t>
            </a:r>
            <a:r>
              <a:rPr lang="sk-SK" sz="1800" dirty="0" smtClean="0"/>
              <a:t>...) – stála armáda + pomocné oddiely  vazalských štátov + provinčné oddiely brancov.</a:t>
            </a:r>
          </a:p>
          <a:p>
            <a:r>
              <a:rPr lang="sk-SK" sz="1800" dirty="0" smtClean="0"/>
              <a:t>2.) Zabezpečenie potrebných zásob – mal na starosti guvernér tej provincie, v ktorej sa armáda zhromažďovala a pripravovala na výpravu.</a:t>
            </a:r>
          </a:p>
          <a:p>
            <a:r>
              <a:rPr lang="sk-SK" sz="1800" dirty="0" smtClean="0"/>
              <a:t>3.) Príchod kráľa s elitnými jednotkami – začiatok výpravy.</a:t>
            </a:r>
          </a:p>
          <a:p>
            <a:endParaRPr lang="sk-SK" sz="1800" dirty="0" smtClean="0"/>
          </a:p>
          <a:p>
            <a:pPr algn="ctr"/>
            <a:r>
              <a:rPr lang="sk-SK" sz="1800" dirty="0" smtClean="0"/>
              <a:t>Postup</a:t>
            </a:r>
          </a:p>
          <a:p>
            <a:r>
              <a:rPr lang="sk-SK" sz="1800" dirty="0" smtClean="0"/>
              <a:t>Ako predvoj postupovali výzvedné a prieskumné jednotky ľahkej jazdy a </a:t>
            </a:r>
            <a:r>
              <a:rPr lang="sk-SK" sz="1800" dirty="0" err="1" smtClean="0"/>
              <a:t>vozatajstva</a:t>
            </a:r>
            <a:r>
              <a:rPr lang="sk-SK" sz="1800" dirty="0" smtClean="0"/>
              <a:t> , za ktorými postupovala hlavná časť armády.</a:t>
            </a:r>
          </a:p>
          <a:p>
            <a:r>
              <a:rPr lang="sk-SK" sz="1800" dirty="0" smtClean="0"/>
              <a:t>V jej čele postupoval kráľ so svojou telesnou strážou a elitnými jednotkami ťažkej jazdy a </a:t>
            </a:r>
            <a:r>
              <a:rPr lang="sk-SK" sz="1800" dirty="0" err="1" smtClean="0"/>
              <a:t>vozatajstva</a:t>
            </a:r>
            <a:r>
              <a:rPr lang="sk-SK" sz="1800" dirty="0" smtClean="0"/>
              <a:t>, spoločne s vysokými predstaviteľmi štátnych náboženských kultov.</a:t>
            </a:r>
          </a:p>
          <a:p>
            <a:r>
              <a:rPr lang="sk-SK" sz="1800" dirty="0" smtClean="0"/>
              <a:t>Nasledovala hlavná časť stálej armády,  spoločne s pomocnými oddielmi a oddielmi brancov z jednotlivých provincii. </a:t>
            </a:r>
          </a:p>
          <a:p>
            <a:r>
              <a:rPr lang="sk-SK" sz="1800" dirty="0" smtClean="0"/>
              <a:t>Za nimi nasledoval armádny </a:t>
            </a:r>
            <a:r>
              <a:rPr lang="sk-SK" sz="1800" dirty="0" err="1" smtClean="0"/>
              <a:t>tren</a:t>
            </a:r>
            <a:r>
              <a:rPr lang="sk-SK" sz="1800" dirty="0" smtClean="0"/>
              <a:t>, zabezpečujúci zásoby a všetok potrebný materiál. Počas celého postupu bol na krídlach dôkladne chránený elitnými jednotkami ťažkej jazdy a </a:t>
            </a:r>
            <a:r>
              <a:rPr lang="sk-SK" sz="1800" dirty="0" err="1" smtClean="0"/>
              <a:t>vozatajstva</a:t>
            </a:r>
            <a:r>
              <a:rPr lang="sk-SK" sz="1800" dirty="0" smtClean="0"/>
              <a:t>, schopných rýchlo a efektívne zasiahnuť v prípade náhleho nepriateľského prepadu.  </a:t>
            </a:r>
          </a:p>
          <a:p>
            <a:r>
              <a:rPr lang="sk-SK" sz="1800" dirty="0" smtClean="0"/>
              <a:t>Celá armáda urazila pri ideálnych podmienkach za deň cca 50 km. </a:t>
            </a:r>
          </a:p>
          <a:p>
            <a:endParaRPr lang="sk-SK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 descr="C:\Users\User\Desktop\Obrázok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2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480720"/>
          </a:xfrm>
        </p:spPr>
        <p:txBody>
          <a:bodyPr>
            <a:normAutofit/>
          </a:bodyPr>
          <a:lstStyle/>
          <a:p>
            <a:pPr algn="ctr"/>
            <a:r>
              <a:rPr lang="sk-SK" sz="2000" dirty="0" smtClean="0"/>
              <a:t>Charakteristika priebehu bitky</a:t>
            </a:r>
          </a:p>
          <a:p>
            <a:pPr algn="ctr">
              <a:buNone/>
            </a:pPr>
            <a:endParaRPr lang="sk-SK" sz="2000" dirty="0" smtClean="0"/>
          </a:p>
          <a:p>
            <a:r>
              <a:rPr lang="sk-SK" sz="1800" dirty="0" smtClean="0"/>
              <a:t>Ovplyvnený viacerými faktormi v závislosti od prostredia, členitosti </a:t>
            </a:r>
            <a:r>
              <a:rPr lang="sk-SK" sz="1800" dirty="0" err="1" smtClean="0"/>
              <a:t>reliefu</a:t>
            </a:r>
            <a:r>
              <a:rPr lang="sk-SK" sz="1800" dirty="0" smtClean="0"/>
              <a:t>, charakteru krajiny...</a:t>
            </a:r>
          </a:p>
          <a:p>
            <a:r>
              <a:rPr lang="sk-SK" sz="1800" dirty="0" smtClean="0"/>
              <a:t>1.) Za ideálnych podmienok bitku otvárali oddiely lukostrelcov a </a:t>
            </a:r>
            <a:r>
              <a:rPr lang="sk-SK" sz="1800" dirty="0" err="1" smtClean="0"/>
              <a:t>prakovníkov</a:t>
            </a:r>
            <a:r>
              <a:rPr lang="sk-SK" sz="1800" dirty="0" smtClean="0"/>
              <a:t>, doplnené pomocnými oddielmi ľahkej jazdy, ktorých hlavnou úlohou bolo demoralizovať nepriateľa a spôsobiť mu čo možno najväčšie straty ešte pred zahájením bitky.</a:t>
            </a:r>
          </a:p>
          <a:p>
            <a:r>
              <a:rPr lang="sk-SK" sz="1800" dirty="0" smtClean="0"/>
              <a:t>3.) Nasledoval hromadný, frontálny útok ťažkého </a:t>
            </a:r>
            <a:r>
              <a:rPr lang="sk-SK" sz="1800" dirty="0" err="1" smtClean="0"/>
              <a:t>vozatajstva</a:t>
            </a:r>
            <a:r>
              <a:rPr lang="sk-SK" sz="1800" dirty="0" smtClean="0"/>
              <a:t>, ktorého cieľom bolo prelomiť nepriateľské formácie. Súčasne s </a:t>
            </a:r>
            <a:r>
              <a:rPr lang="sk-SK" sz="1800" dirty="0" err="1" smtClean="0"/>
              <a:t>vozatajstvom</a:t>
            </a:r>
            <a:r>
              <a:rPr lang="sk-SK" sz="1800" dirty="0" smtClean="0"/>
              <a:t> zaútočila na krídla nepriateľskej formácie ťažká jazda, s cieľom obkľúčiť nepriateľa a znemožniť mu tak možnosť rýchleho ústupu.</a:t>
            </a:r>
          </a:p>
          <a:p>
            <a:r>
              <a:rPr lang="sk-SK" sz="1800" dirty="0" smtClean="0"/>
              <a:t>4.) V prípade ich neúspechu bol útok podporený nástupom oddielov pechoty, s cieľom rozhodnúť bitku v asýrsky prospech.</a:t>
            </a:r>
          </a:p>
          <a:p>
            <a:r>
              <a:rPr lang="sk-SK" sz="1800" dirty="0" smtClean="0"/>
              <a:t>5.) V prípade úspechu nastúpila ľahká jazda a </a:t>
            </a:r>
            <a:r>
              <a:rPr lang="sk-SK" sz="1800" dirty="0" err="1" smtClean="0"/>
              <a:t>vozatajstvo</a:t>
            </a:r>
            <a:r>
              <a:rPr lang="sk-SK" sz="1800" dirty="0" smtClean="0"/>
              <a:t>, ktorých úlohou bolo prenasledovať a zajať čo možno najväčší počet ustupujúcich nepriateľov</a:t>
            </a:r>
            <a:r>
              <a:rPr lang="sk-SK" sz="2000" dirty="0" smtClean="0"/>
              <a:t>. </a:t>
            </a:r>
            <a:endParaRPr lang="sk-SK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408712"/>
          </a:xfrm>
        </p:spPr>
        <p:txBody>
          <a:bodyPr>
            <a:normAutofit/>
          </a:bodyPr>
          <a:lstStyle/>
          <a:p>
            <a:pPr algn="ctr"/>
            <a:r>
              <a:rPr lang="sk-SK" sz="1800" b="1" dirty="0" smtClean="0"/>
              <a:t>Priebeh  rozhodujúcej bitky medzi </a:t>
            </a:r>
            <a:r>
              <a:rPr lang="sk-SK" sz="1800" b="1" dirty="0" err="1" smtClean="0"/>
              <a:t>Sargonom</a:t>
            </a:r>
            <a:r>
              <a:rPr lang="sk-SK" sz="1800" b="1" dirty="0" smtClean="0"/>
              <a:t> II. a </a:t>
            </a:r>
            <a:r>
              <a:rPr lang="sk-SK" sz="1800" b="1" dirty="0" err="1" smtClean="0"/>
              <a:t>urartským</a:t>
            </a:r>
            <a:r>
              <a:rPr lang="sk-SK" sz="1800" b="1" dirty="0" smtClean="0"/>
              <a:t> kráľom </a:t>
            </a:r>
            <a:r>
              <a:rPr lang="sk-SK" sz="1800" b="1" dirty="0" err="1" smtClean="0"/>
              <a:t>Ursom</a:t>
            </a:r>
            <a:r>
              <a:rPr lang="sk-SK" sz="1800" b="1" dirty="0" smtClean="0"/>
              <a:t> (</a:t>
            </a:r>
            <a:r>
              <a:rPr lang="sk-SK" sz="1800" b="1" dirty="0" err="1" smtClean="0"/>
              <a:t>Rusas</a:t>
            </a:r>
            <a:r>
              <a:rPr lang="sk-SK" sz="1800" b="1" dirty="0" smtClean="0"/>
              <a:t>) pri </a:t>
            </a:r>
            <a:r>
              <a:rPr lang="sk-SK" sz="1800" b="1" dirty="0" err="1" smtClean="0"/>
              <a:t>Turushpe</a:t>
            </a:r>
            <a:endParaRPr lang="sk-SK" sz="1800" b="1" dirty="0" smtClean="0"/>
          </a:p>
          <a:p>
            <a:pPr>
              <a:buNone/>
            </a:pPr>
            <a:endParaRPr lang="sk-SK" sz="1800" i="1" dirty="0" smtClean="0"/>
          </a:p>
          <a:p>
            <a:r>
              <a:rPr lang="sk-SK" sz="1800" i="1" dirty="0" smtClean="0"/>
              <a:t>„ </a:t>
            </a:r>
            <a:r>
              <a:rPr lang="sk-SK" sz="1800" i="1" dirty="0" err="1" smtClean="0"/>
              <a:t>Sargon</a:t>
            </a:r>
            <a:r>
              <a:rPr lang="sk-SK" sz="1800" i="1" dirty="0" smtClean="0"/>
              <a:t> rozostavil bojovú líniu podľa tradične zaužívaných asýrskych pravidiel.  Jeho úmyslom bolo viesť priamy útok na nepriateľskú líniu, s cieľom preraziť ju </a:t>
            </a:r>
            <a:r>
              <a:rPr lang="sk-SK" sz="1800" i="1" smtClean="0"/>
              <a:t>na krídlach</a:t>
            </a:r>
            <a:r>
              <a:rPr lang="sk-SK" sz="1800" i="1" dirty="0" smtClean="0"/>
              <a:t>.    V prednej línii útoku stál samotný kráľ, spoločne s qurubti sa </a:t>
            </a:r>
            <a:r>
              <a:rPr lang="sk-SK" sz="1800" i="1" dirty="0" err="1" smtClean="0"/>
              <a:t>sheppe</a:t>
            </a:r>
            <a:r>
              <a:rPr lang="sk-SK" sz="1800" i="1" dirty="0" smtClean="0"/>
              <a:t>. Frontálny útok ťažkého </a:t>
            </a:r>
            <a:r>
              <a:rPr lang="sk-SK" sz="1800" i="1" dirty="0" err="1" smtClean="0"/>
              <a:t>vozatajtva</a:t>
            </a:r>
            <a:r>
              <a:rPr lang="sk-SK" sz="1800" i="1" dirty="0" smtClean="0"/>
              <a:t> vrazil celou silou do stredu </a:t>
            </a:r>
            <a:r>
              <a:rPr lang="sk-SK" sz="1800" i="1" dirty="0" err="1" smtClean="0"/>
              <a:t>urartskej</a:t>
            </a:r>
            <a:r>
              <a:rPr lang="sk-SK" sz="1800" i="1" dirty="0" smtClean="0"/>
              <a:t> bojovej línie, ktorá sa pod jeho ťarchou následne prelomila. To spôsobilo strach a zmätok medzi nepriateľmi, ktorí nečakali tak devastujúce následky asýrskeho útoku. Za vozmi následne zaútočilo jadro asýrskej armády, zložené prevažne z ťažkej pechoty, kopijníkov a lukostrelcov. Súčasne s nimi na krídla zaútočila jazda, ktorej sa ich podarilo preraziť a zahnať tak nepriateľa na útek. Zo strachu o svoj osud, </a:t>
            </a:r>
            <a:r>
              <a:rPr lang="sk-SK" sz="1800" i="1" dirty="0" err="1" smtClean="0"/>
              <a:t>Rusas</a:t>
            </a:r>
            <a:r>
              <a:rPr lang="sk-SK" sz="1800" i="1" dirty="0" smtClean="0"/>
              <a:t> opustil bojové pole, nechajúc za sebou 230 členov kráľovskej rodiny, vysokých štátnych úradníkov a provinčných guvernérov a veľkú časť svojho vojska. Po bitke sa </a:t>
            </a:r>
            <a:r>
              <a:rPr lang="sk-SK" sz="1800" i="1" dirty="0" err="1" smtClean="0"/>
              <a:t>Sargon</a:t>
            </a:r>
            <a:r>
              <a:rPr lang="sk-SK" sz="1800" i="1" dirty="0" smtClean="0"/>
              <a:t> rozhodol poslať väčšinu vojska späť do Asýrie a sám na čele tisícky jazdcov pokračoval v rabovaní a plienení </a:t>
            </a:r>
            <a:r>
              <a:rPr lang="sk-SK" sz="1800" i="1" dirty="0" err="1" smtClean="0"/>
              <a:t>urartského</a:t>
            </a:r>
            <a:r>
              <a:rPr lang="sk-SK" sz="1800" i="1" dirty="0" smtClean="0"/>
              <a:t> územia. Do ríše následne so sebou priviedol množstvo zajatcov a veľkú vojnovú korisť“.  </a:t>
            </a:r>
            <a:endParaRPr lang="sk-SK" sz="1800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>
            <a:normAutofit/>
          </a:bodyPr>
          <a:lstStyle/>
          <a:p>
            <a:pPr algn="ctr"/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Vláda </a:t>
            </a:r>
            <a:r>
              <a:rPr lang="sk-SK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Sargonovskej</a:t>
            </a:r>
            <a:r>
              <a:rPr lang="sk-SK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dynastie (722 – 612/608)</a:t>
            </a:r>
          </a:p>
        </p:txBody>
      </p:sp>
      <p:pic>
        <p:nvPicPr>
          <p:cNvPr id="4" name="Picture 2" descr="C:\Users\User\Desktop\assyria-project-15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69" y="908720"/>
            <a:ext cx="8777519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cs-CZ" sz="1800" dirty="0" smtClean="0"/>
              <a:t>Vplyv vojenstva  na </a:t>
            </a:r>
            <a:r>
              <a:rPr lang="cs-CZ" sz="1800" dirty="0" err="1" smtClean="0"/>
              <a:t>formovanie</a:t>
            </a:r>
            <a:r>
              <a:rPr lang="cs-CZ" sz="1800" dirty="0" smtClean="0"/>
              <a:t>  </a:t>
            </a:r>
            <a:r>
              <a:rPr lang="cs-CZ" sz="1800" dirty="0" err="1" smtClean="0"/>
              <a:t>rodovej</a:t>
            </a:r>
            <a:r>
              <a:rPr lang="cs-CZ" sz="1800" dirty="0" smtClean="0"/>
              <a:t> </a:t>
            </a:r>
            <a:r>
              <a:rPr lang="cs-CZ" sz="1800" dirty="0" err="1" smtClean="0"/>
              <a:t>spoločnosti</a:t>
            </a:r>
            <a:endParaRPr lang="sk-SK" sz="18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688632"/>
          </a:xfrm>
        </p:spPr>
        <p:txBody>
          <a:bodyPr>
            <a:normAutofit/>
          </a:bodyPr>
          <a:lstStyle/>
          <a:p>
            <a:r>
              <a:rPr lang="cs-CZ" sz="1600" dirty="0" err="1" smtClean="0"/>
              <a:t>Počiatky</a:t>
            </a:r>
            <a:r>
              <a:rPr lang="cs-CZ" sz="1600" dirty="0" smtClean="0"/>
              <a:t> – výsadné </a:t>
            </a:r>
            <a:r>
              <a:rPr lang="cs-CZ" sz="1600" dirty="0" err="1" smtClean="0"/>
              <a:t>postavenie</a:t>
            </a:r>
            <a:r>
              <a:rPr lang="cs-CZ" sz="1600" dirty="0" smtClean="0"/>
              <a:t> Ženy jako matky – </a:t>
            </a:r>
            <a:r>
              <a:rPr lang="cs-CZ" sz="1600" dirty="0" err="1" smtClean="0"/>
              <a:t>matrilineárny</a:t>
            </a:r>
            <a:r>
              <a:rPr lang="cs-CZ" sz="1600" dirty="0" smtClean="0"/>
              <a:t> rod – </a:t>
            </a:r>
            <a:r>
              <a:rPr lang="cs-CZ" sz="1600" dirty="0" err="1" smtClean="0"/>
              <a:t>odvodzovanie</a:t>
            </a:r>
            <a:r>
              <a:rPr lang="cs-CZ" sz="1600" dirty="0" smtClean="0"/>
              <a:t> rodinného původu od ženy-matky, jako symbolu plodnosti a </a:t>
            </a:r>
            <a:r>
              <a:rPr lang="cs-CZ" sz="1600" dirty="0" err="1" smtClean="0"/>
              <a:t>darkyne</a:t>
            </a:r>
            <a:r>
              <a:rPr lang="cs-CZ" sz="1600" dirty="0" smtClean="0"/>
              <a:t> života.</a:t>
            </a:r>
          </a:p>
          <a:p>
            <a:r>
              <a:rPr lang="cs-CZ" sz="1600" dirty="0" smtClean="0"/>
              <a:t>Muž – a.) lovec - vnímaný jako „</a:t>
            </a:r>
            <a:r>
              <a:rPr lang="cs-CZ" sz="1600" dirty="0" err="1" smtClean="0"/>
              <a:t>zdatnejší</a:t>
            </a:r>
            <a:r>
              <a:rPr lang="cs-CZ" sz="1600" dirty="0" smtClean="0"/>
              <a:t>“ jedinec – </a:t>
            </a:r>
            <a:r>
              <a:rPr lang="cs-CZ" sz="1600" dirty="0" err="1" smtClean="0"/>
              <a:t>zabezpečenie</a:t>
            </a:r>
            <a:r>
              <a:rPr lang="cs-CZ" sz="1600" dirty="0" smtClean="0"/>
              <a:t>  vhodných životných </a:t>
            </a:r>
            <a:r>
              <a:rPr lang="cs-CZ" sz="1600" dirty="0" err="1" smtClean="0"/>
              <a:t>potrieb</a:t>
            </a:r>
            <a:r>
              <a:rPr lang="cs-CZ" sz="1600" dirty="0" smtClean="0"/>
              <a:t> </a:t>
            </a:r>
            <a:r>
              <a:rPr lang="cs-CZ" sz="1600" dirty="0" err="1" smtClean="0"/>
              <a:t>pre</a:t>
            </a:r>
            <a:r>
              <a:rPr lang="cs-CZ" sz="1600" dirty="0" smtClean="0"/>
              <a:t> </a:t>
            </a:r>
            <a:r>
              <a:rPr lang="cs-CZ" sz="1600" dirty="0" err="1" smtClean="0"/>
              <a:t>príslušníkov</a:t>
            </a:r>
            <a:r>
              <a:rPr lang="cs-CZ" sz="1600" dirty="0" smtClean="0"/>
              <a:t> </a:t>
            </a:r>
            <a:r>
              <a:rPr lang="cs-CZ" sz="1600" dirty="0" err="1" smtClean="0"/>
              <a:t>kmeňa</a:t>
            </a:r>
            <a:r>
              <a:rPr lang="cs-CZ" sz="1600" dirty="0" smtClean="0"/>
              <a:t>.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b.) bojovník – </a:t>
            </a:r>
            <a:r>
              <a:rPr lang="cs-CZ" sz="1600" dirty="0" err="1" smtClean="0"/>
              <a:t>zabezpečiť</a:t>
            </a:r>
            <a:r>
              <a:rPr lang="cs-CZ" sz="1600" dirty="0" smtClean="0"/>
              <a:t> ochranu </a:t>
            </a:r>
            <a:r>
              <a:rPr lang="cs-CZ" sz="1600" dirty="0" err="1" smtClean="0"/>
              <a:t>všetkých</a:t>
            </a:r>
            <a:r>
              <a:rPr lang="cs-CZ" sz="1600" dirty="0" smtClean="0"/>
              <a:t> </a:t>
            </a:r>
            <a:r>
              <a:rPr lang="cs-CZ" sz="1600" dirty="0" err="1" smtClean="0"/>
              <a:t>príslušníkov</a:t>
            </a:r>
            <a:r>
              <a:rPr lang="cs-CZ" sz="1600" dirty="0" smtClean="0"/>
              <a:t> </a:t>
            </a:r>
            <a:r>
              <a:rPr lang="cs-CZ" sz="1600" dirty="0" err="1" smtClean="0"/>
              <a:t>kmeňa</a:t>
            </a:r>
            <a:r>
              <a:rPr lang="cs-CZ" sz="1600" dirty="0"/>
              <a:t>.</a:t>
            </a:r>
            <a:endParaRPr lang="cs-CZ" sz="1600" dirty="0" smtClean="0"/>
          </a:p>
          <a:p>
            <a:r>
              <a:rPr lang="cs-CZ" sz="1600" dirty="0" smtClean="0"/>
              <a:t>Postupné klimatické </a:t>
            </a:r>
            <a:r>
              <a:rPr lang="cs-CZ" sz="1600" dirty="0" err="1" smtClean="0"/>
              <a:t>zmeny</a:t>
            </a:r>
            <a:r>
              <a:rPr lang="cs-CZ" sz="1600" dirty="0" smtClean="0"/>
              <a:t> - </a:t>
            </a:r>
            <a:r>
              <a:rPr lang="cs-CZ" sz="1600" dirty="0" err="1" smtClean="0"/>
              <a:t>rapidny</a:t>
            </a:r>
            <a:r>
              <a:rPr lang="cs-CZ" sz="1600" dirty="0" smtClean="0"/>
              <a:t> </a:t>
            </a:r>
            <a:r>
              <a:rPr lang="cs-CZ" sz="1600" dirty="0" err="1"/>
              <a:t>n</a:t>
            </a:r>
            <a:r>
              <a:rPr lang="cs-CZ" sz="1600" dirty="0" err="1" smtClean="0"/>
              <a:t>árast</a:t>
            </a:r>
            <a:r>
              <a:rPr lang="cs-CZ" sz="1600" dirty="0" smtClean="0"/>
              <a:t> </a:t>
            </a:r>
            <a:r>
              <a:rPr lang="cs-CZ" sz="1600" dirty="0" err="1" smtClean="0"/>
              <a:t>populácie</a:t>
            </a:r>
            <a:r>
              <a:rPr lang="cs-CZ" sz="1600" dirty="0" smtClean="0"/>
              <a:t> – </a:t>
            </a:r>
            <a:r>
              <a:rPr lang="cs-CZ" sz="1600" dirty="0" err="1" smtClean="0"/>
              <a:t>obmedzenie</a:t>
            </a:r>
            <a:r>
              <a:rPr lang="cs-CZ" sz="1600" dirty="0" smtClean="0"/>
              <a:t> životného </a:t>
            </a:r>
            <a:r>
              <a:rPr lang="cs-CZ" sz="1600" dirty="0" err="1" smtClean="0"/>
              <a:t>priestoru</a:t>
            </a:r>
            <a:r>
              <a:rPr lang="cs-CZ" sz="1600" dirty="0" smtClean="0"/>
              <a:t> </a:t>
            </a:r>
            <a:r>
              <a:rPr lang="cs-CZ" sz="1600" dirty="0" err="1" smtClean="0"/>
              <a:t>vyvoláva</a:t>
            </a:r>
            <a:r>
              <a:rPr lang="cs-CZ" sz="1600" dirty="0" smtClean="0"/>
              <a:t> v </a:t>
            </a:r>
            <a:r>
              <a:rPr lang="cs-CZ" sz="1600" dirty="0" err="1" smtClean="0"/>
              <a:t>spoločnosti</a:t>
            </a:r>
            <a:r>
              <a:rPr lang="cs-CZ" sz="1600" dirty="0" smtClean="0"/>
              <a:t> </a:t>
            </a:r>
            <a:r>
              <a:rPr lang="cs-CZ" sz="1600" dirty="0" err="1" smtClean="0"/>
              <a:t>väčšiu</a:t>
            </a:r>
            <a:r>
              <a:rPr lang="cs-CZ" sz="1600" dirty="0" smtClean="0"/>
              <a:t> </a:t>
            </a:r>
            <a:r>
              <a:rPr lang="cs-CZ" sz="1600" dirty="0" err="1" smtClean="0"/>
              <a:t>potrebu</a:t>
            </a:r>
            <a:r>
              <a:rPr lang="cs-CZ" sz="1600" dirty="0" smtClean="0"/>
              <a:t> </a:t>
            </a:r>
            <a:r>
              <a:rPr lang="cs-CZ" sz="1600" dirty="0" err="1" smtClean="0"/>
              <a:t>zabezpečiť</a:t>
            </a:r>
            <a:r>
              <a:rPr lang="cs-CZ" sz="1600" dirty="0" smtClean="0"/>
              <a:t> ochranu </a:t>
            </a:r>
            <a:r>
              <a:rPr lang="cs-CZ" sz="1600" dirty="0" err="1" smtClean="0"/>
              <a:t>nielen</a:t>
            </a:r>
            <a:r>
              <a:rPr lang="cs-CZ" sz="1600" dirty="0" smtClean="0"/>
              <a:t> </a:t>
            </a:r>
            <a:r>
              <a:rPr lang="cs-CZ" sz="1600" dirty="0" err="1" smtClean="0"/>
              <a:t>členov</a:t>
            </a:r>
            <a:r>
              <a:rPr lang="cs-CZ" sz="1600" dirty="0" smtClean="0"/>
              <a:t> </a:t>
            </a:r>
            <a:r>
              <a:rPr lang="cs-CZ" sz="1600" dirty="0" err="1" smtClean="0"/>
              <a:t>vlastného</a:t>
            </a:r>
            <a:r>
              <a:rPr lang="cs-CZ" sz="1600" dirty="0" smtClean="0"/>
              <a:t> </a:t>
            </a:r>
            <a:r>
              <a:rPr lang="cs-CZ" sz="1600" dirty="0" err="1" smtClean="0"/>
              <a:t>kmeňa</a:t>
            </a:r>
            <a:r>
              <a:rPr lang="cs-CZ" sz="1600" dirty="0" smtClean="0"/>
              <a:t>, ale </a:t>
            </a:r>
            <a:r>
              <a:rPr lang="cs-CZ" sz="1600" dirty="0" err="1" smtClean="0"/>
              <a:t>hlavne</a:t>
            </a:r>
            <a:r>
              <a:rPr lang="cs-CZ" sz="1600" dirty="0" smtClean="0"/>
              <a:t> </a:t>
            </a:r>
            <a:r>
              <a:rPr lang="cs-CZ" sz="1600" dirty="0" err="1" smtClean="0"/>
              <a:t>vlastného</a:t>
            </a:r>
            <a:r>
              <a:rPr lang="cs-CZ" sz="1600" dirty="0" smtClean="0"/>
              <a:t> </a:t>
            </a:r>
            <a:r>
              <a:rPr lang="cs-CZ" sz="1600" dirty="0" err="1" smtClean="0"/>
              <a:t>územia</a:t>
            </a:r>
            <a:r>
              <a:rPr lang="cs-CZ" sz="1600" dirty="0" smtClean="0"/>
              <a:t> jako </a:t>
            </a:r>
            <a:r>
              <a:rPr lang="cs-CZ" sz="1600" dirty="0" err="1" smtClean="0"/>
              <a:t>primárneho</a:t>
            </a:r>
            <a:r>
              <a:rPr lang="cs-CZ" sz="1600" dirty="0" smtClean="0"/>
              <a:t> </a:t>
            </a:r>
            <a:r>
              <a:rPr lang="cs-CZ" sz="1600" dirty="0" err="1" smtClean="0"/>
              <a:t>zdroja</a:t>
            </a:r>
            <a:r>
              <a:rPr lang="cs-CZ" sz="1600" dirty="0" smtClean="0"/>
              <a:t> obživy.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21063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35960"/>
          </a:xfrm>
        </p:spPr>
        <p:txBody>
          <a:bodyPr>
            <a:normAutofit/>
          </a:bodyPr>
          <a:lstStyle/>
          <a:p>
            <a:pPr algn="ctr"/>
            <a:r>
              <a:rPr lang="cs-CZ" sz="1800" dirty="0" err="1" smtClean="0"/>
              <a:t>Sargon</a:t>
            </a:r>
            <a:r>
              <a:rPr lang="cs-CZ" sz="1800" dirty="0" smtClean="0"/>
              <a:t> II. </a:t>
            </a:r>
          </a:p>
          <a:p>
            <a:r>
              <a:rPr lang="cs-CZ" sz="1600" dirty="0" err="1" smtClean="0"/>
              <a:t>Upevňovanie</a:t>
            </a:r>
            <a:r>
              <a:rPr lang="cs-CZ" sz="1600" dirty="0" smtClean="0"/>
              <a:t> </a:t>
            </a:r>
            <a:r>
              <a:rPr lang="cs-CZ" sz="1600" dirty="0" err="1" smtClean="0"/>
              <a:t>asýrskych</a:t>
            </a:r>
            <a:r>
              <a:rPr lang="cs-CZ" sz="1600" dirty="0" smtClean="0"/>
              <a:t> hraníc – porážka </a:t>
            </a:r>
            <a:r>
              <a:rPr lang="cs-CZ" sz="1600" dirty="0" err="1" smtClean="0"/>
              <a:t>najväčšieho</a:t>
            </a:r>
            <a:r>
              <a:rPr lang="cs-CZ" sz="1600" dirty="0" smtClean="0"/>
              <a:t> mocenského konkurenta – </a:t>
            </a:r>
            <a:r>
              <a:rPr lang="cs-CZ" sz="1600" dirty="0" err="1" smtClean="0"/>
              <a:t>ríša</a:t>
            </a:r>
            <a:r>
              <a:rPr lang="cs-CZ" sz="1600" dirty="0" smtClean="0"/>
              <a:t> </a:t>
            </a:r>
            <a:r>
              <a:rPr lang="cs-CZ" sz="1600" dirty="0" err="1" smtClean="0"/>
              <a:t>Urartu</a:t>
            </a:r>
            <a:r>
              <a:rPr lang="cs-CZ" sz="1600" dirty="0" smtClean="0"/>
              <a:t> (na S. od Asýrie)</a:t>
            </a:r>
          </a:p>
          <a:p>
            <a:endParaRPr lang="cs-CZ" sz="1600" dirty="0"/>
          </a:p>
          <a:p>
            <a:pPr algn="ctr"/>
            <a:r>
              <a:rPr lang="cs-CZ" sz="1600" dirty="0" err="1" smtClean="0"/>
              <a:t>Sancherib</a:t>
            </a:r>
            <a:endParaRPr lang="cs-CZ" sz="1600" dirty="0" smtClean="0"/>
          </a:p>
          <a:p>
            <a:r>
              <a:rPr lang="cs-CZ" sz="1600" dirty="0" err="1" smtClean="0"/>
              <a:t>Pokračovanie</a:t>
            </a:r>
            <a:r>
              <a:rPr lang="cs-CZ" sz="1600" dirty="0" smtClean="0"/>
              <a:t> </a:t>
            </a:r>
            <a:r>
              <a:rPr lang="cs-CZ" sz="1600" dirty="0" err="1" smtClean="0"/>
              <a:t>dobyvačnej</a:t>
            </a:r>
            <a:r>
              <a:rPr lang="cs-CZ" sz="1600" dirty="0" smtClean="0"/>
              <a:t> politiky + </a:t>
            </a:r>
            <a:r>
              <a:rPr lang="cs-CZ" sz="1600" dirty="0" err="1" smtClean="0"/>
              <a:t>likvidácia</a:t>
            </a:r>
            <a:r>
              <a:rPr lang="cs-CZ" sz="1600" dirty="0" smtClean="0"/>
              <a:t> </a:t>
            </a:r>
            <a:r>
              <a:rPr lang="cs-CZ" sz="1600" dirty="0" err="1" smtClean="0"/>
              <a:t>viacerých</a:t>
            </a:r>
            <a:r>
              <a:rPr lang="cs-CZ" sz="1600" dirty="0" smtClean="0"/>
              <a:t> </a:t>
            </a:r>
            <a:r>
              <a:rPr lang="cs-CZ" sz="1600" dirty="0" err="1" smtClean="0"/>
              <a:t>vonkajších</a:t>
            </a:r>
            <a:r>
              <a:rPr lang="cs-CZ" sz="1600" dirty="0" smtClean="0"/>
              <a:t> </a:t>
            </a:r>
            <a:r>
              <a:rPr lang="cs-CZ" sz="1600" dirty="0" err="1" smtClean="0"/>
              <a:t>nájazdov</a:t>
            </a:r>
            <a:r>
              <a:rPr lang="cs-CZ" sz="1600" dirty="0" smtClean="0"/>
              <a:t>  (</a:t>
            </a:r>
            <a:r>
              <a:rPr lang="cs-CZ" sz="1600" dirty="0" err="1" smtClean="0"/>
              <a:t>Kimérovia</a:t>
            </a:r>
            <a:r>
              <a:rPr lang="cs-CZ" sz="1600" dirty="0" smtClean="0"/>
              <a:t>, Aramejci) a proti-</a:t>
            </a:r>
            <a:r>
              <a:rPr lang="cs-CZ" sz="1600" dirty="0" err="1" smtClean="0"/>
              <a:t>asýrskych</a:t>
            </a:r>
            <a:r>
              <a:rPr lang="cs-CZ" sz="1600" dirty="0" smtClean="0"/>
              <a:t> </a:t>
            </a:r>
            <a:r>
              <a:rPr lang="cs-CZ" sz="1600" dirty="0" err="1" smtClean="0"/>
              <a:t>vzbúr</a:t>
            </a:r>
            <a:r>
              <a:rPr lang="cs-CZ" sz="1600" dirty="0" smtClean="0"/>
              <a:t> a </a:t>
            </a:r>
            <a:r>
              <a:rPr lang="cs-CZ" sz="1600" dirty="0" err="1" smtClean="0"/>
              <a:t>rebélii</a:t>
            </a:r>
            <a:r>
              <a:rPr lang="cs-CZ" sz="1600" dirty="0" smtClean="0"/>
              <a:t> – </a:t>
            </a:r>
            <a:r>
              <a:rPr lang="cs-CZ" sz="1600" dirty="0" err="1" smtClean="0"/>
              <a:t>vyplienenie</a:t>
            </a:r>
            <a:r>
              <a:rPr lang="cs-CZ" sz="1600" dirty="0" smtClean="0"/>
              <a:t> Babylonu (Chaldejci)</a:t>
            </a:r>
          </a:p>
          <a:p>
            <a:endParaRPr lang="cs-CZ" sz="1600" dirty="0"/>
          </a:p>
          <a:p>
            <a:pPr algn="ctr"/>
            <a:r>
              <a:rPr lang="cs-CZ" sz="1600" dirty="0" err="1" smtClean="0"/>
              <a:t>Assarhadón</a:t>
            </a:r>
            <a:endParaRPr lang="cs-CZ" sz="1600" dirty="0" smtClean="0"/>
          </a:p>
          <a:p>
            <a:r>
              <a:rPr lang="cs-CZ" sz="1600" dirty="0" smtClean="0"/>
              <a:t>Obnova Babylonu </a:t>
            </a:r>
          </a:p>
          <a:p>
            <a:r>
              <a:rPr lang="cs-CZ" sz="1600" dirty="0" smtClean="0"/>
              <a:t>Nové hrozby </a:t>
            </a:r>
            <a:r>
              <a:rPr lang="cs-CZ" sz="1600" dirty="0" err="1" smtClean="0"/>
              <a:t>pre</a:t>
            </a:r>
            <a:r>
              <a:rPr lang="cs-CZ" sz="1600" dirty="0" smtClean="0"/>
              <a:t> </a:t>
            </a:r>
            <a:r>
              <a:rPr lang="cs-CZ" sz="1600" dirty="0" err="1" smtClean="0"/>
              <a:t>ríšu</a:t>
            </a:r>
            <a:r>
              <a:rPr lang="cs-CZ" sz="1600" dirty="0" smtClean="0"/>
              <a:t> – prvé útoky </a:t>
            </a:r>
            <a:r>
              <a:rPr lang="cs-CZ" sz="1600" dirty="0" err="1" smtClean="0"/>
              <a:t>Skýtov</a:t>
            </a:r>
            <a:r>
              <a:rPr lang="cs-CZ" sz="1600" dirty="0" smtClean="0"/>
              <a:t> (SZ </a:t>
            </a:r>
            <a:r>
              <a:rPr lang="cs-CZ" sz="1600" dirty="0" err="1" smtClean="0"/>
              <a:t>časť</a:t>
            </a:r>
            <a:r>
              <a:rPr lang="cs-CZ" sz="1600" dirty="0" smtClean="0"/>
              <a:t> Iránu) + </a:t>
            </a:r>
            <a:r>
              <a:rPr lang="cs-CZ" sz="1600" dirty="0" err="1" smtClean="0"/>
              <a:t>zjednocovací</a:t>
            </a:r>
            <a:r>
              <a:rPr lang="cs-CZ" sz="1600" dirty="0" smtClean="0"/>
              <a:t> proces </a:t>
            </a:r>
            <a:r>
              <a:rPr lang="cs-CZ" sz="1600" dirty="0" err="1" smtClean="0"/>
              <a:t>médskych</a:t>
            </a:r>
            <a:r>
              <a:rPr lang="cs-CZ" sz="1600" dirty="0" smtClean="0"/>
              <a:t> </a:t>
            </a:r>
            <a:r>
              <a:rPr lang="cs-CZ" sz="1600" dirty="0" err="1" smtClean="0"/>
              <a:t>kmeňov</a:t>
            </a:r>
            <a:r>
              <a:rPr lang="cs-CZ" sz="1600" dirty="0" smtClean="0"/>
              <a:t> (</a:t>
            </a:r>
            <a:r>
              <a:rPr lang="cs-CZ" sz="1600" dirty="0" err="1" smtClean="0"/>
              <a:t>centrálny</a:t>
            </a:r>
            <a:r>
              <a:rPr lang="cs-CZ" sz="1600" dirty="0" smtClean="0"/>
              <a:t> Irán) – snaha </a:t>
            </a:r>
            <a:r>
              <a:rPr lang="cs-CZ" sz="1600" dirty="0" err="1" smtClean="0"/>
              <a:t>kráľa</a:t>
            </a:r>
            <a:r>
              <a:rPr lang="cs-CZ" sz="1600" dirty="0" smtClean="0"/>
              <a:t> ho </a:t>
            </a:r>
            <a:r>
              <a:rPr lang="cs-CZ" sz="1600" dirty="0" err="1" smtClean="0"/>
              <a:t>zastaviť</a:t>
            </a:r>
            <a:r>
              <a:rPr lang="cs-CZ" sz="1600" dirty="0" smtClean="0"/>
              <a:t> </a:t>
            </a:r>
            <a:r>
              <a:rPr lang="cs-CZ" sz="1600" dirty="0" err="1" smtClean="0"/>
              <a:t>prostredníctvom</a:t>
            </a:r>
            <a:r>
              <a:rPr lang="cs-CZ" sz="1600" dirty="0" smtClean="0"/>
              <a:t>:</a:t>
            </a:r>
          </a:p>
          <a:p>
            <a:r>
              <a:rPr lang="cs-CZ" sz="1600" dirty="0" smtClean="0"/>
              <a:t>A.) </a:t>
            </a:r>
            <a:r>
              <a:rPr lang="cs-CZ" sz="1600" dirty="0" err="1" smtClean="0"/>
              <a:t>uzavretie</a:t>
            </a:r>
            <a:r>
              <a:rPr lang="cs-CZ" sz="1600" dirty="0" smtClean="0"/>
              <a:t> </a:t>
            </a:r>
            <a:r>
              <a:rPr lang="cs-CZ" sz="1600" dirty="0" err="1" smtClean="0"/>
              <a:t>spojenectva</a:t>
            </a:r>
            <a:r>
              <a:rPr lang="cs-CZ" sz="1600" dirty="0" smtClean="0"/>
              <a:t> so </a:t>
            </a:r>
            <a:r>
              <a:rPr lang="cs-CZ" sz="1600" dirty="0" err="1" smtClean="0"/>
              <a:t>Skýtmi</a:t>
            </a:r>
            <a:r>
              <a:rPr lang="cs-CZ" sz="1600" dirty="0" smtClean="0"/>
              <a:t> + </a:t>
            </a:r>
            <a:r>
              <a:rPr lang="cs-CZ" sz="1600" dirty="0" err="1" smtClean="0"/>
              <a:t>spoločné</a:t>
            </a:r>
            <a:r>
              <a:rPr lang="cs-CZ" sz="1600" dirty="0" smtClean="0"/>
              <a:t> vojenské výpravy</a:t>
            </a:r>
          </a:p>
          <a:p>
            <a:r>
              <a:rPr lang="cs-CZ" sz="1600" dirty="0" smtClean="0"/>
              <a:t>B.) diplomatickou cestou – </a:t>
            </a:r>
            <a:r>
              <a:rPr lang="cs-CZ" sz="1600" dirty="0" err="1" smtClean="0"/>
              <a:t>podporovanie</a:t>
            </a:r>
            <a:r>
              <a:rPr lang="cs-CZ" sz="1600" dirty="0" smtClean="0"/>
              <a:t> sváru </a:t>
            </a:r>
            <a:r>
              <a:rPr lang="cs-CZ" sz="1600" dirty="0" err="1" smtClean="0"/>
              <a:t>medzi</a:t>
            </a:r>
            <a:r>
              <a:rPr lang="cs-CZ" sz="1600" dirty="0" smtClean="0"/>
              <a:t> </a:t>
            </a:r>
            <a:r>
              <a:rPr lang="cs-CZ" sz="1600" dirty="0" err="1" smtClean="0"/>
              <a:t>kmeňmi</a:t>
            </a:r>
            <a:r>
              <a:rPr lang="cs-CZ" sz="1600" dirty="0" smtClean="0"/>
              <a:t>. </a:t>
            </a:r>
          </a:p>
          <a:p>
            <a:endParaRPr lang="cs-CZ" sz="1600" dirty="0"/>
          </a:p>
          <a:p>
            <a:r>
              <a:rPr lang="cs-CZ" sz="1600" dirty="0" err="1" smtClean="0"/>
              <a:t>Dobytie</a:t>
            </a:r>
            <a:r>
              <a:rPr lang="cs-CZ" sz="1600" dirty="0" smtClean="0"/>
              <a:t> Egypta (671) – </a:t>
            </a:r>
            <a:r>
              <a:rPr lang="cs-CZ" sz="1600" dirty="0" err="1" smtClean="0"/>
              <a:t>Najväčšia</a:t>
            </a:r>
            <a:r>
              <a:rPr lang="cs-CZ" sz="1600" dirty="0" smtClean="0"/>
              <a:t> vojenská výprava v </a:t>
            </a:r>
            <a:r>
              <a:rPr lang="cs-CZ" sz="1600" dirty="0" err="1" smtClean="0"/>
              <a:t>asýrskych</a:t>
            </a:r>
            <a:r>
              <a:rPr lang="cs-CZ" sz="1600" dirty="0" smtClean="0"/>
              <a:t> </a:t>
            </a:r>
            <a:r>
              <a:rPr lang="cs-CZ" sz="1600" dirty="0" err="1" smtClean="0"/>
              <a:t>dejinách</a:t>
            </a:r>
            <a:endParaRPr lang="cs-CZ" sz="1600" dirty="0" smtClean="0"/>
          </a:p>
          <a:p>
            <a:r>
              <a:rPr lang="cs-CZ" sz="1600" i="1" dirty="0" smtClean="0"/>
              <a:t>„</a:t>
            </a:r>
            <a:r>
              <a:rPr lang="cs-CZ" sz="1600" i="1" dirty="0" err="1" smtClean="0"/>
              <a:t>Denne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som</a:t>
            </a:r>
            <a:r>
              <a:rPr lang="cs-CZ" sz="1600" i="1" dirty="0" smtClean="0"/>
              <a:t> bojoval proti </a:t>
            </a:r>
            <a:r>
              <a:rPr lang="cs-CZ" sz="1600" i="1" dirty="0" err="1" smtClean="0"/>
              <a:t>Taharkovi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všetkými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bohmi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prekliatemu</a:t>
            </a:r>
            <a:r>
              <a:rPr lang="cs-CZ" sz="1600" i="1" dirty="0" smtClean="0"/>
              <a:t> vládcovi Egypta a </a:t>
            </a:r>
            <a:r>
              <a:rPr lang="cs-CZ" sz="1600" i="1" dirty="0" err="1" smtClean="0"/>
              <a:t>Ethiopie</a:t>
            </a:r>
            <a:r>
              <a:rPr lang="cs-CZ" sz="1600" i="1" dirty="0" smtClean="0"/>
              <a:t>. </a:t>
            </a:r>
            <a:r>
              <a:rPr lang="cs-CZ" sz="1600" i="1" dirty="0" err="1" smtClean="0"/>
              <a:t>Päť</a:t>
            </a:r>
            <a:r>
              <a:rPr lang="cs-CZ" sz="1600" i="1" dirty="0" smtClean="0"/>
              <a:t> krát </a:t>
            </a:r>
            <a:r>
              <a:rPr lang="cs-CZ" sz="1600" i="1" dirty="0" err="1" smtClean="0"/>
              <a:t>som</a:t>
            </a:r>
            <a:r>
              <a:rPr lang="cs-CZ" sz="1600" i="1" dirty="0" smtClean="0"/>
              <a:t> ho </a:t>
            </a:r>
            <a:r>
              <a:rPr lang="cs-CZ" sz="1600" i="1" dirty="0" err="1" smtClean="0"/>
              <a:t>zasiahol</a:t>
            </a:r>
            <a:r>
              <a:rPr lang="cs-CZ" sz="1600" i="1" dirty="0" smtClean="0"/>
              <a:t> špičkou </a:t>
            </a:r>
            <a:r>
              <a:rPr lang="cs-CZ" sz="1600" i="1" dirty="0" err="1" smtClean="0"/>
              <a:t>svojich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šípov</a:t>
            </a:r>
            <a:r>
              <a:rPr lang="cs-CZ" sz="1600" i="1" dirty="0" smtClean="0"/>
              <a:t> a </a:t>
            </a:r>
            <a:r>
              <a:rPr lang="cs-CZ" sz="1600" i="1" dirty="0" err="1" smtClean="0"/>
              <a:t>spůsobil</a:t>
            </a:r>
            <a:r>
              <a:rPr lang="cs-CZ" sz="1600" i="1" dirty="0" smtClean="0"/>
              <a:t> mu tým </a:t>
            </a:r>
            <a:r>
              <a:rPr lang="cs-CZ" sz="1600" i="1" dirty="0" err="1" smtClean="0"/>
              <a:t>rany</a:t>
            </a:r>
            <a:r>
              <a:rPr lang="cs-CZ" sz="1600" i="1" dirty="0" smtClean="0"/>
              <a:t>, z </a:t>
            </a:r>
            <a:r>
              <a:rPr lang="cs-CZ" sz="1600" i="1" dirty="0" err="1" smtClean="0"/>
              <a:t>ktorých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sa</a:t>
            </a:r>
            <a:r>
              <a:rPr lang="cs-CZ" sz="1600" i="1" dirty="0" smtClean="0"/>
              <a:t> už </a:t>
            </a:r>
            <a:r>
              <a:rPr lang="cs-CZ" sz="1600" i="1" dirty="0" err="1" smtClean="0"/>
              <a:t>nespamätal</a:t>
            </a:r>
            <a:r>
              <a:rPr lang="cs-CZ" sz="1600" i="1" dirty="0" smtClean="0"/>
              <a:t>. Potom </a:t>
            </a:r>
            <a:r>
              <a:rPr lang="cs-CZ" sz="1600" i="1" dirty="0" err="1" smtClean="0"/>
              <a:t>som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obľahol</a:t>
            </a:r>
            <a:r>
              <a:rPr lang="cs-CZ" sz="1600" i="1" dirty="0" smtClean="0"/>
              <a:t> Memphis, jeho sídlo, a </a:t>
            </a:r>
            <a:r>
              <a:rPr lang="cs-CZ" sz="1600" i="1" dirty="0" err="1" smtClean="0"/>
              <a:t>pomocou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mínerov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baranidiel</a:t>
            </a:r>
            <a:r>
              <a:rPr lang="cs-CZ" sz="1600" i="1" dirty="0" smtClean="0"/>
              <a:t> a </a:t>
            </a:r>
            <a:r>
              <a:rPr lang="cs-CZ" sz="1600" i="1" dirty="0" err="1" smtClean="0"/>
              <a:t>rebríkov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sa</a:t>
            </a:r>
            <a:r>
              <a:rPr lang="cs-CZ" sz="1600" i="1" dirty="0" smtClean="0"/>
              <a:t> ho za </a:t>
            </a:r>
            <a:r>
              <a:rPr lang="cs-CZ" sz="1600" i="1" dirty="0" err="1" smtClean="0"/>
              <a:t>pol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dňa</a:t>
            </a:r>
            <a:r>
              <a:rPr lang="cs-CZ" sz="1600" i="1" dirty="0" smtClean="0"/>
              <a:t> zmocnil“.  </a:t>
            </a:r>
            <a:endParaRPr lang="sk-SK" sz="1600" i="1" dirty="0"/>
          </a:p>
        </p:txBody>
      </p:sp>
    </p:spTree>
    <p:extLst>
      <p:ext uri="{BB962C8B-B14F-4D97-AF65-F5344CB8AC3E}">
        <p14:creationId xmlns:p14="http://schemas.microsoft.com/office/powerpoint/2010/main" val="3031693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686800" cy="6063952"/>
          </a:xfrm>
        </p:spPr>
        <p:txBody>
          <a:bodyPr>
            <a:normAutofit/>
          </a:bodyPr>
          <a:lstStyle/>
          <a:p>
            <a:pPr algn="ctr"/>
            <a:r>
              <a:rPr lang="cs-CZ" sz="1800" dirty="0" err="1" smtClean="0"/>
              <a:t>Aššurbanipal</a:t>
            </a:r>
            <a:endParaRPr lang="cs-CZ" sz="1800" dirty="0" smtClean="0"/>
          </a:p>
          <a:p>
            <a:r>
              <a:rPr lang="cs-CZ" sz="1600" dirty="0" smtClean="0"/>
              <a:t>Porážka </a:t>
            </a:r>
            <a:r>
              <a:rPr lang="cs-CZ" sz="1600" dirty="0" err="1" smtClean="0"/>
              <a:t>povstania</a:t>
            </a:r>
            <a:r>
              <a:rPr lang="cs-CZ" sz="1600" dirty="0" smtClean="0"/>
              <a:t> v Egypte – </a:t>
            </a:r>
            <a:r>
              <a:rPr lang="cs-CZ" sz="1600" dirty="0" err="1" smtClean="0"/>
              <a:t>upevnenie</a:t>
            </a:r>
            <a:r>
              <a:rPr lang="cs-CZ" sz="1600" dirty="0" smtClean="0"/>
              <a:t> </a:t>
            </a:r>
            <a:r>
              <a:rPr lang="cs-CZ" sz="1600" dirty="0" err="1" smtClean="0"/>
              <a:t>asýrskej</a:t>
            </a:r>
            <a:r>
              <a:rPr lang="cs-CZ" sz="1600" dirty="0" smtClean="0"/>
              <a:t> moci: </a:t>
            </a:r>
          </a:p>
          <a:p>
            <a:r>
              <a:rPr lang="cs-CZ" sz="1600" dirty="0" smtClean="0"/>
              <a:t>1.) </a:t>
            </a:r>
            <a:r>
              <a:rPr lang="cs-CZ" sz="1600" dirty="0" err="1" smtClean="0"/>
              <a:t>dosadenie</a:t>
            </a:r>
            <a:r>
              <a:rPr lang="cs-CZ" sz="1600" dirty="0" smtClean="0"/>
              <a:t> </a:t>
            </a:r>
            <a:r>
              <a:rPr lang="cs-CZ" sz="1600" dirty="0" err="1" smtClean="0"/>
              <a:t>asýrskeho</a:t>
            </a:r>
            <a:r>
              <a:rPr lang="cs-CZ" sz="1600" dirty="0" smtClean="0"/>
              <a:t> vojenského </a:t>
            </a:r>
            <a:r>
              <a:rPr lang="cs-CZ" sz="1600" dirty="0" err="1" smtClean="0"/>
              <a:t>správcu</a:t>
            </a:r>
            <a:r>
              <a:rPr lang="cs-CZ" sz="1600" dirty="0" smtClean="0"/>
              <a:t> jako </a:t>
            </a:r>
            <a:r>
              <a:rPr lang="cs-CZ" sz="1600" dirty="0" err="1" smtClean="0"/>
              <a:t>najvyššieho</a:t>
            </a:r>
            <a:r>
              <a:rPr lang="cs-CZ" sz="1600" dirty="0" smtClean="0"/>
              <a:t> </a:t>
            </a:r>
            <a:r>
              <a:rPr lang="cs-CZ" sz="1600" dirty="0" err="1" smtClean="0"/>
              <a:t>predstaviteľa</a:t>
            </a:r>
            <a:r>
              <a:rPr lang="cs-CZ" sz="1600" dirty="0" smtClean="0"/>
              <a:t>  </a:t>
            </a:r>
          </a:p>
          <a:p>
            <a:r>
              <a:rPr lang="cs-CZ" sz="1600" dirty="0" smtClean="0"/>
              <a:t>2.) </a:t>
            </a:r>
            <a:r>
              <a:rPr lang="cs-CZ" sz="1600" dirty="0" err="1" smtClean="0"/>
              <a:t>umiestnenie</a:t>
            </a:r>
            <a:r>
              <a:rPr lang="cs-CZ" sz="1600" dirty="0" smtClean="0"/>
              <a:t> </a:t>
            </a:r>
            <a:r>
              <a:rPr lang="cs-CZ" sz="1600" dirty="0" err="1" smtClean="0"/>
              <a:t>značnej</a:t>
            </a:r>
            <a:r>
              <a:rPr lang="cs-CZ" sz="1600" dirty="0" smtClean="0"/>
              <a:t> časti </a:t>
            </a:r>
            <a:r>
              <a:rPr lang="cs-CZ" sz="1600" dirty="0" err="1" smtClean="0"/>
              <a:t>asýrskej</a:t>
            </a:r>
            <a:r>
              <a:rPr lang="cs-CZ" sz="1600" dirty="0" smtClean="0"/>
              <a:t> armády</a:t>
            </a:r>
            <a:r>
              <a:rPr lang="sk-SK" sz="1600" dirty="0" smtClean="0"/>
              <a:t> – vedie to však k mocenskému oslabeniu Asýrie v ostatných častiach ríše.</a:t>
            </a:r>
          </a:p>
          <a:p>
            <a:r>
              <a:rPr lang="cs-CZ" sz="1600" dirty="0" smtClean="0"/>
              <a:t>Kvůli početným </a:t>
            </a:r>
            <a:r>
              <a:rPr lang="cs-CZ" sz="1600" dirty="0" err="1" smtClean="0"/>
              <a:t>konfliktom</a:t>
            </a:r>
            <a:r>
              <a:rPr lang="cs-CZ" sz="1600" dirty="0" smtClean="0"/>
              <a:t> na V. – útoky </a:t>
            </a:r>
            <a:r>
              <a:rPr lang="cs-CZ" sz="1600" dirty="0" err="1" smtClean="0"/>
              <a:t>Médov</a:t>
            </a:r>
            <a:r>
              <a:rPr lang="cs-CZ" sz="1600" dirty="0" smtClean="0"/>
              <a:t>, </a:t>
            </a:r>
            <a:r>
              <a:rPr lang="cs-CZ" sz="1600" dirty="0" err="1" smtClean="0"/>
              <a:t>Elamitov</a:t>
            </a:r>
            <a:r>
              <a:rPr lang="cs-CZ" sz="1600" dirty="0" smtClean="0"/>
              <a:t>, </a:t>
            </a:r>
            <a:r>
              <a:rPr lang="cs-CZ" sz="1600" dirty="0" err="1" smtClean="0"/>
              <a:t>Aramejcov</a:t>
            </a:r>
            <a:r>
              <a:rPr lang="cs-CZ" sz="1600" dirty="0" smtClean="0"/>
              <a:t> – </a:t>
            </a:r>
            <a:r>
              <a:rPr lang="cs-CZ" sz="1600" dirty="0" err="1" smtClean="0"/>
              <a:t>Asýria</a:t>
            </a:r>
            <a:r>
              <a:rPr lang="cs-CZ" sz="1600" dirty="0" smtClean="0"/>
              <a:t> </a:t>
            </a:r>
            <a:r>
              <a:rPr lang="cs-CZ" sz="1600" dirty="0" err="1" smtClean="0"/>
              <a:t>stráca</a:t>
            </a:r>
            <a:r>
              <a:rPr lang="cs-CZ" sz="1600" dirty="0" smtClean="0"/>
              <a:t> vládu nad </a:t>
            </a:r>
            <a:r>
              <a:rPr lang="cs-CZ" sz="1600" dirty="0" err="1" smtClean="0"/>
              <a:t>Egyptom</a:t>
            </a:r>
            <a:r>
              <a:rPr lang="cs-CZ" sz="1600" dirty="0" smtClean="0"/>
              <a:t> (651)</a:t>
            </a:r>
          </a:p>
          <a:p>
            <a:r>
              <a:rPr lang="cs-CZ" sz="1600" dirty="0" err="1" smtClean="0"/>
              <a:t>Presun</a:t>
            </a:r>
            <a:r>
              <a:rPr lang="cs-CZ" sz="1600" dirty="0" smtClean="0"/>
              <a:t> </a:t>
            </a:r>
            <a:r>
              <a:rPr lang="cs-CZ" sz="1600" dirty="0" err="1" smtClean="0"/>
              <a:t>jednotiek</a:t>
            </a:r>
            <a:r>
              <a:rPr lang="cs-CZ" sz="1600" dirty="0" smtClean="0"/>
              <a:t> na V. – </a:t>
            </a:r>
            <a:r>
              <a:rPr lang="cs-CZ" sz="1600" dirty="0" err="1" smtClean="0"/>
              <a:t>spojenectvo</a:t>
            </a:r>
            <a:r>
              <a:rPr lang="cs-CZ" sz="1600" dirty="0" smtClean="0"/>
              <a:t> so </a:t>
            </a:r>
            <a:r>
              <a:rPr lang="cs-CZ" sz="1600" dirty="0" err="1" smtClean="0"/>
              <a:t>Skýtmi</a:t>
            </a:r>
            <a:r>
              <a:rPr lang="cs-CZ" sz="1600" dirty="0" smtClean="0"/>
              <a:t> – porážka </a:t>
            </a:r>
            <a:r>
              <a:rPr lang="cs-CZ" sz="1600" dirty="0" err="1" smtClean="0"/>
              <a:t>Médov</a:t>
            </a:r>
            <a:r>
              <a:rPr lang="cs-CZ" sz="1600" dirty="0" smtClean="0"/>
              <a:t> (</a:t>
            </a:r>
            <a:r>
              <a:rPr lang="cs-CZ" sz="1600" dirty="0" err="1" smtClean="0"/>
              <a:t>územie</a:t>
            </a:r>
            <a:r>
              <a:rPr lang="cs-CZ" sz="1600" dirty="0" smtClean="0"/>
              <a:t> </a:t>
            </a:r>
            <a:r>
              <a:rPr lang="cs-CZ" sz="1600" dirty="0" err="1" smtClean="0"/>
              <a:t>získavajú</a:t>
            </a:r>
            <a:r>
              <a:rPr lang="cs-CZ" sz="1600" dirty="0" smtClean="0"/>
              <a:t> </a:t>
            </a:r>
            <a:r>
              <a:rPr lang="cs-CZ" sz="1600" dirty="0" err="1" smtClean="0"/>
              <a:t>Skýti</a:t>
            </a:r>
            <a:r>
              <a:rPr lang="cs-CZ" sz="1600" dirty="0" smtClean="0"/>
              <a:t>)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                                - výprava proti </a:t>
            </a:r>
            <a:r>
              <a:rPr lang="cs-CZ" sz="1600" dirty="0" err="1" smtClean="0"/>
              <a:t>Elámu</a:t>
            </a:r>
            <a:r>
              <a:rPr lang="cs-CZ" sz="1600" dirty="0" smtClean="0"/>
              <a:t> (639) – </a:t>
            </a:r>
            <a:r>
              <a:rPr lang="cs-CZ" sz="1600" dirty="0" err="1" smtClean="0"/>
              <a:t>ich</a:t>
            </a:r>
            <a:r>
              <a:rPr lang="cs-CZ" sz="1600" dirty="0" smtClean="0"/>
              <a:t> </a:t>
            </a:r>
            <a:r>
              <a:rPr lang="cs-CZ" sz="1600" dirty="0" err="1" smtClean="0"/>
              <a:t>definitívna</a:t>
            </a:r>
            <a:r>
              <a:rPr lang="cs-CZ" sz="1600" dirty="0" smtClean="0"/>
              <a:t> porážka + 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                                   </a:t>
            </a:r>
            <a:r>
              <a:rPr lang="cs-CZ" sz="1600" dirty="0" err="1" smtClean="0"/>
              <a:t>vyplienenie</a:t>
            </a:r>
            <a:r>
              <a:rPr lang="cs-CZ" sz="1600" dirty="0" smtClean="0"/>
              <a:t> </a:t>
            </a:r>
            <a:r>
              <a:rPr lang="cs-CZ" sz="1600" dirty="0" err="1" smtClean="0"/>
              <a:t>celej</a:t>
            </a:r>
            <a:r>
              <a:rPr lang="cs-CZ" sz="1600" dirty="0" smtClean="0"/>
              <a:t> krajiny</a:t>
            </a:r>
          </a:p>
          <a:p>
            <a:pPr marL="0" indent="0">
              <a:buNone/>
            </a:pPr>
            <a:r>
              <a:rPr lang="cs-CZ" sz="16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5321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6063952"/>
          </a:xfrm>
        </p:spPr>
        <p:txBody>
          <a:bodyPr>
            <a:normAutofit/>
          </a:bodyPr>
          <a:lstStyle/>
          <a:p>
            <a:pPr algn="ctr"/>
            <a:r>
              <a:rPr lang="cs-CZ" sz="1800" dirty="0" err="1" smtClean="0"/>
              <a:t>Obdobie</a:t>
            </a:r>
            <a:r>
              <a:rPr lang="cs-CZ" sz="1800" dirty="0" smtClean="0"/>
              <a:t> </a:t>
            </a:r>
            <a:r>
              <a:rPr lang="cs-CZ" sz="1800" dirty="0" err="1" smtClean="0"/>
              <a:t>krízy</a:t>
            </a:r>
            <a:r>
              <a:rPr lang="cs-CZ" sz="1800" dirty="0" smtClean="0"/>
              <a:t> a zánik </a:t>
            </a:r>
            <a:r>
              <a:rPr lang="cs-CZ" sz="1800" dirty="0" err="1" smtClean="0"/>
              <a:t>Novoasýrskej</a:t>
            </a:r>
            <a:r>
              <a:rPr lang="cs-CZ" sz="1800" dirty="0" smtClean="0"/>
              <a:t> </a:t>
            </a:r>
            <a:r>
              <a:rPr lang="cs-CZ" sz="1800" dirty="0" err="1" smtClean="0"/>
              <a:t>ríše</a:t>
            </a:r>
            <a:r>
              <a:rPr lang="cs-CZ" sz="1800" dirty="0" smtClean="0"/>
              <a:t> (612)</a:t>
            </a:r>
          </a:p>
          <a:p>
            <a:r>
              <a:rPr lang="cs-CZ" sz="1600" dirty="0" smtClean="0"/>
              <a:t>Po </a:t>
            </a:r>
            <a:r>
              <a:rPr lang="cs-CZ" sz="1600" dirty="0" err="1" smtClean="0"/>
              <a:t>Aššurbanippalovej</a:t>
            </a:r>
            <a:r>
              <a:rPr lang="cs-CZ" sz="1600" dirty="0" smtClean="0"/>
              <a:t> smrti (627) – </a:t>
            </a:r>
            <a:r>
              <a:rPr lang="cs-CZ" sz="1600" dirty="0" err="1" smtClean="0"/>
              <a:t>obdobie</a:t>
            </a:r>
            <a:r>
              <a:rPr lang="cs-CZ" sz="1600" dirty="0" smtClean="0"/>
              <a:t> </a:t>
            </a:r>
            <a:r>
              <a:rPr lang="cs-CZ" sz="1600" dirty="0" err="1" smtClean="0"/>
              <a:t>krízy</a:t>
            </a:r>
            <a:r>
              <a:rPr lang="cs-CZ" sz="1600" dirty="0" smtClean="0"/>
              <a:t> a úpadku - je </a:t>
            </a:r>
            <a:r>
              <a:rPr lang="cs-CZ" sz="1600" dirty="0" err="1" smtClean="0"/>
              <a:t>zapríčinené</a:t>
            </a:r>
            <a:r>
              <a:rPr lang="cs-CZ" sz="1600" dirty="0" smtClean="0"/>
              <a:t> </a:t>
            </a:r>
            <a:r>
              <a:rPr lang="cs-CZ" sz="1600" dirty="0" err="1" smtClean="0"/>
              <a:t>najmä</a:t>
            </a:r>
            <a:r>
              <a:rPr lang="cs-CZ" sz="1600" dirty="0" smtClean="0"/>
              <a:t> </a:t>
            </a:r>
            <a:r>
              <a:rPr lang="cs-CZ" sz="1600" dirty="0" err="1" smtClean="0"/>
              <a:t>bojom</a:t>
            </a:r>
            <a:r>
              <a:rPr lang="cs-CZ" sz="1600" dirty="0" smtClean="0"/>
              <a:t> </a:t>
            </a:r>
            <a:r>
              <a:rPr lang="cs-CZ" sz="1600" dirty="0" err="1" smtClean="0"/>
              <a:t>nasledovníkov</a:t>
            </a:r>
            <a:r>
              <a:rPr lang="cs-CZ" sz="1600" dirty="0" smtClean="0"/>
              <a:t> o moc.</a:t>
            </a:r>
          </a:p>
          <a:p>
            <a:r>
              <a:rPr lang="cs-CZ" sz="1600" dirty="0" smtClean="0"/>
              <a:t>Okrem </a:t>
            </a:r>
            <a:r>
              <a:rPr lang="cs-CZ" sz="1600" dirty="0" err="1" smtClean="0"/>
              <a:t>vnútorného</a:t>
            </a:r>
            <a:r>
              <a:rPr lang="cs-CZ" sz="1600" dirty="0" smtClean="0"/>
              <a:t> rozkladu </a:t>
            </a:r>
            <a:r>
              <a:rPr lang="cs-CZ" sz="1600" dirty="0" err="1" smtClean="0"/>
              <a:t>centrálnej</a:t>
            </a:r>
            <a:r>
              <a:rPr lang="cs-CZ" sz="1600" dirty="0" smtClean="0"/>
              <a:t> moci </a:t>
            </a:r>
            <a:r>
              <a:rPr lang="cs-CZ" sz="1600" dirty="0" err="1" smtClean="0"/>
              <a:t>sa</a:t>
            </a:r>
            <a:r>
              <a:rPr lang="cs-CZ" sz="1600" dirty="0" smtClean="0"/>
              <a:t> </a:t>
            </a:r>
            <a:r>
              <a:rPr lang="cs-CZ" sz="1600" dirty="0" err="1" smtClean="0"/>
              <a:t>pre</a:t>
            </a:r>
            <a:r>
              <a:rPr lang="cs-CZ" sz="1600" dirty="0" smtClean="0"/>
              <a:t> </a:t>
            </a:r>
            <a:r>
              <a:rPr lang="cs-CZ" sz="1600" dirty="0" err="1" smtClean="0"/>
              <a:t>Asýriu</a:t>
            </a:r>
            <a:r>
              <a:rPr lang="cs-CZ" sz="1600" dirty="0" smtClean="0"/>
              <a:t> </a:t>
            </a:r>
            <a:r>
              <a:rPr lang="cs-CZ" sz="1600" dirty="0" err="1" smtClean="0"/>
              <a:t>stávajú</a:t>
            </a:r>
            <a:r>
              <a:rPr lang="cs-CZ" sz="1600" dirty="0" smtClean="0"/>
              <a:t> osudným:</a:t>
            </a:r>
          </a:p>
          <a:p>
            <a:r>
              <a:rPr lang="cs-CZ" sz="1600" dirty="0" smtClean="0"/>
              <a:t>1.) Nástup </a:t>
            </a:r>
            <a:r>
              <a:rPr lang="cs-CZ" sz="1600" dirty="0" err="1" smtClean="0"/>
              <a:t>Chaldejskej</a:t>
            </a:r>
            <a:r>
              <a:rPr lang="cs-CZ" sz="1600" dirty="0" smtClean="0"/>
              <a:t> dynastie k moci v Babylone – </a:t>
            </a:r>
            <a:r>
              <a:rPr lang="cs-CZ" sz="1600" b="1" dirty="0" err="1" smtClean="0"/>
              <a:t>Nabopolassar</a:t>
            </a:r>
            <a:endParaRPr lang="cs-CZ" sz="1600" b="1" dirty="0" smtClean="0"/>
          </a:p>
          <a:p>
            <a:r>
              <a:rPr lang="cs-CZ" sz="1600" dirty="0" smtClean="0"/>
              <a:t>2.) </a:t>
            </a:r>
            <a:r>
              <a:rPr lang="cs-CZ" sz="1600" dirty="0" err="1" smtClean="0"/>
              <a:t>Zjednotenie</a:t>
            </a:r>
            <a:r>
              <a:rPr lang="cs-CZ" sz="1600" dirty="0" smtClean="0"/>
              <a:t> </a:t>
            </a:r>
            <a:r>
              <a:rPr lang="cs-CZ" sz="1600" dirty="0" err="1" smtClean="0"/>
              <a:t>medskych</a:t>
            </a:r>
            <a:r>
              <a:rPr lang="cs-CZ" sz="1600" dirty="0" smtClean="0"/>
              <a:t> </a:t>
            </a:r>
            <a:r>
              <a:rPr lang="cs-CZ" sz="1600" dirty="0" err="1" smtClean="0"/>
              <a:t>kmeňov</a:t>
            </a:r>
            <a:r>
              <a:rPr lang="cs-CZ" sz="1600" dirty="0" smtClean="0"/>
              <a:t> – </a:t>
            </a:r>
            <a:r>
              <a:rPr lang="cs-CZ" sz="1600" b="1" dirty="0" err="1" smtClean="0"/>
              <a:t>Kyaxares</a:t>
            </a:r>
            <a:r>
              <a:rPr lang="cs-CZ" sz="1600" dirty="0" smtClean="0"/>
              <a:t>  – </a:t>
            </a:r>
            <a:r>
              <a:rPr lang="cs-CZ" sz="1600" dirty="0" err="1" smtClean="0"/>
              <a:t>zbavenie</a:t>
            </a:r>
            <a:r>
              <a:rPr lang="cs-CZ" sz="1600" dirty="0" smtClean="0"/>
              <a:t> </a:t>
            </a:r>
            <a:r>
              <a:rPr lang="cs-CZ" sz="1600" dirty="0" err="1" smtClean="0"/>
              <a:t>sa</a:t>
            </a:r>
            <a:r>
              <a:rPr lang="cs-CZ" sz="1600" dirty="0" smtClean="0"/>
              <a:t> </a:t>
            </a:r>
            <a:r>
              <a:rPr lang="cs-CZ" sz="1600" dirty="0" err="1" smtClean="0"/>
              <a:t>skýtskej</a:t>
            </a:r>
            <a:r>
              <a:rPr lang="cs-CZ" sz="1600" dirty="0" smtClean="0"/>
              <a:t> vlády.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                                                                           - </a:t>
            </a:r>
            <a:r>
              <a:rPr lang="cs-CZ" sz="1600" dirty="0" err="1" smtClean="0"/>
              <a:t>preberajú</a:t>
            </a:r>
            <a:r>
              <a:rPr lang="cs-CZ" sz="1600" dirty="0" smtClean="0"/>
              <a:t> </a:t>
            </a:r>
            <a:r>
              <a:rPr lang="cs-CZ" sz="1600" dirty="0" err="1" smtClean="0"/>
              <a:t>asýrsky</a:t>
            </a:r>
            <a:r>
              <a:rPr lang="cs-CZ" sz="1600" dirty="0"/>
              <a:t> </a:t>
            </a:r>
            <a:r>
              <a:rPr lang="cs-CZ" sz="1600" dirty="0" smtClean="0"/>
              <a:t>koncept </a:t>
            </a:r>
            <a:r>
              <a:rPr lang="cs-CZ" sz="1600" dirty="0" err="1" smtClean="0"/>
              <a:t>vedenia</a:t>
            </a:r>
            <a:r>
              <a:rPr lang="cs-CZ" sz="1600" dirty="0" smtClean="0"/>
              <a:t> vojny.</a:t>
            </a:r>
          </a:p>
          <a:p>
            <a:endParaRPr lang="cs-CZ" sz="1600" dirty="0"/>
          </a:p>
          <a:p>
            <a:r>
              <a:rPr lang="cs-CZ" sz="1600" dirty="0" err="1" smtClean="0"/>
              <a:t>Nabopolassar</a:t>
            </a:r>
            <a:r>
              <a:rPr lang="cs-CZ" sz="1600" dirty="0" smtClean="0"/>
              <a:t> + </a:t>
            </a:r>
            <a:r>
              <a:rPr lang="cs-CZ" sz="1600" dirty="0" err="1" smtClean="0"/>
              <a:t>Kyaxares</a:t>
            </a:r>
            <a:r>
              <a:rPr lang="cs-CZ" sz="1600" dirty="0" smtClean="0"/>
              <a:t> – proti-</a:t>
            </a:r>
            <a:r>
              <a:rPr lang="cs-CZ" sz="1600" dirty="0" err="1" smtClean="0"/>
              <a:t>asýrske</a:t>
            </a:r>
            <a:r>
              <a:rPr lang="cs-CZ" sz="1600" dirty="0" smtClean="0"/>
              <a:t> </a:t>
            </a:r>
            <a:r>
              <a:rPr lang="cs-CZ" sz="1600" dirty="0" err="1" smtClean="0"/>
              <a:t>spojenectvo</a:t>
            </a:r>
            <a:r>
              <a:rPr lang="cs-CZ" sz="1600" dirty="0" smtClean="0"/>
              <a:t> (</a:t>
            </a:r>
            <a:r>
              <a:rPr lang="cs-CZ" sz="1600" dirty="0" err="1" smtClean="0"/>
              <a:t>prostredníctvom</a:t>
            </a:r>
            <a:r>
              <a:rPr lang="cs-CZ" sz="1600" dirty="0" smtClean="0"/>
              <a:t> dynastického </a:t>
            </a:r>
            <a:r>
              <a:rPr lang="cs-CZ" sz="1600" dirty="0" err="1" smtClean="0"/>
              <a:t>sobášu</a:t>
            </a:r>
            <a:r>
              <a:rPr lang="cs-CZ" sz="1600" dirty="0" smtClean="0"/>
              <a:t>).</a:t>
            </a:r>
          </a:p>
          <a:p>
            <a:r>
              <a:rPr lang="cs-CZ" sz="1600" dirty="0" smtClean="0"/>
              <a:t>612 – </a:t>
            </a:r>
            <a:r>
              <a:rPr lang="cs-CZ" sz="1600" dirty="0" err="1" smtClean="0"/>
              <a:t>spoločný</a:t>
            </a:r>
            <a:r>
              <a:rPr lang="cs-CZ" sz="1600" dirty="0" smtClean="0"/>
              <a:t> </a:t>
            </a:r>
            <a:r>
              <a:rPr lang="cs-CZ" sz="1600" dirty="0" err="1" smtClean="0"/>
              <a:t>utok</a:t>
            </a:r>
            <a:r>
              <a:rPr lang="cs-CZ" sz="1600" dirty="0" smtClean="0"/>
              <a:t> na Ninive – </a:t>
            </a:r>
            <a:r>
              <a:rPr lang="cs-CZ" sz="1600" dirty="0" err="1" smtClean="0"/>
              <a:t>dobytie</a:t>
            </a:r>
            <a:r>
              <a:rPr lang="cs-CZ" sz="1600" dirty="0" smtClean="0"/>
              <a:t> města – </a:t>
            </a:r>
            <a:r>
              <a:rPr lang="cs-CZ" sz="1600" dirty="0" smtClean="0"/>
              <a:t>zánik </a:t>
            </a:r>
            <a:r>
              <a:rPr lang="cs-CZ" sz="1600" dirty="0" err="1" smtClean="0"/>
              <a:t>novoasýrskej</a:t>
            </a:r>
            <a:r>
              <a:rPr lang="cs-CZ" sz="1600" dirty="0" smtClean="0"/>
              <a:t> </a:t>
            </a:r>
            <a:r>
              <a:rPr lang="cs-CZ" sz="1600" dirty="0" err="1" smtClean="0"/>
              <a:t>ríše</a:t>
            </a:r>
            <a:r>
              <a:rPr lang="cs-CZ" sz="1600" dirty="0" smtClean="0"/>
              <a:t>.</a:t>
            </a:r>
          </a:p>
          <a:p>
            <a:endParaRPr lang="cs-CZ" sz="1600" dirty="0" smtClean="0"/>
          </a:p>
          <a:p>
            <a:r>
              <a:rPr lang="cs-CZ" sz="1600" i="1" dirty="0" smtClean="0"/>
              <a:t>„Zničil </a:t>
            </a:r>
            <a:r>
              <a:rPr lang="cs-CZ" sz="1600" i="1" dirty="0" err="1" smtClean="0"/>
              <a:t>som</a:t>
            </a:r>
            <a:r>
              <a:rPr lang="cs-CZ" sz="1600" i="1" dirty="0" smtClean="0"/>
              <a:t> krajinu </a:t>
            </a:r>
            <a:r>
              <a:rPr lang="cs-CZ" sz="1600" i="1" dirty="0" err="1" smtClean="0"/>
              <a:t>Asýrčanov</a:t>
            </a:r>
            <a:r>
              <a:rPr lang="cs-CZ" sz="1600" i="1" dirty="0" smtClean="0"/>
              <a:t> a </a:t>
            </a:r>
            <a:r>
              <a:rPr lang="cs-CZ" sz="1600" i="1" dirty="0" err="1" smtClean="0"/>
              <a:t>premenil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ju</a:t>
            </a:r>
            <a:r>
              <a:rPr lang="cs-CZ" sz="1600" i="1" dirty="0" smtClean="0"/>
              <a:t> na hromadu ruin. </a:t>
            </a:r>
            <a:r>
              <a:rPr lang="cs-CZ" sz="1600" i="1" dirty="0" err="1" smtClean="0"/>
              <a:t>Asýrčanov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ktorí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dlho</a:t>
            </a:r>
            <a:r>
              <a:rPr lang="cs-CZ" sz="1600" i="1" dirty="0" smtClean="0"/>
              <a:t> vládli nad </a:t>
            </a:r>
            <a:r>
              <a:rPr lang="cs-CZ" sz="1600" i="1" dirty="0" err="1" smtClean="0"/>
              <a:t>všetkými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ľuďmi</a:t>
            </a:r>
            <a:r>
              <a:rPr lang="cs-CZ" sz="1600" i="1" dirty="0" smtClean="0"/>
              <a:t> a </a:t>
            </a:r>
            <a:r>
              <a:rPr lang="cs-CZ" sz="1600" i="1" dirty="0" err="1" smtClean="0"/>
              <a:t>ktorých</a:t>
            </a:r>
            <a:r>
              <a:rPr lang="cs-CZ" sz="1600" i="1" dirty="0" smtClean="0"/>
              <a:t> vláda </a:t>
            </a:r>
            <a:r>
              <a:rPr lang="cs-CZ" sz="1600" i="1" dirty="0" err="1" smtClean="0"/>
              <a:t>predstavovala</a:t>
            </a:r>
            <a:r>
              <a:rPr lang="cs-CZ" sz="1600" i="1" dirty="0" smtClean="0"/>
              <a:t> to </a:t>
            </a:r>
            <a:r>
              <a:rPr lang="cs-CZ" sz="1600" i="1" dirty="0" err="1" smtClean="0"/>
              <a:t>najťaživejšie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jarmo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som</a:t>
            </a:r>
            <a:r>
              <a:rPr lang="cs-CZ" sz="1600" i="1" dirty="0" smtClean="0"/>
              <a:t> zničil a </a:t>
            </a:r>
            <a:r>
              <a:rPr lang="cs-CZ" sz="1600" i="1" dirty="0" err="1" smtClean="0"/>
              <a:t>všetok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ľud</a:t>
            </a:r>
            <a:r>
              <a:rPr lang="cs-CZ" sz="1600" i="1" dirty="0" smtClean="0"/>
              <a:t> tak </a:t>
            </a:r>
            <a:r>
              <a:rPr lang="cs-CZ" sz="1600" i="1" dirty="0" err="1" smtClean="0"/>
              <a:t>oslobodil</a:t>
            </a:r>
            <a:r>
              <a:rPr lang="cs-CZ" sz="1600" i="1" dirty="0" smtClean="0"/>
              <a:t> od jeho </a:t>
            </a:r>
            <a:r>
              <a:rPr lang="cs-CZ" sz="1600" i="1" dirty="0" err="1" smtClean="0"/>
              <a:t>ťažoby</a:t>
            </a:r>
            <a:r>
              <a:rPr lang="cs-CZ" sz="1600" i="1" dirty="0" smtClean="0"/>
              <a:t>“. </a:t>
            </a:r>
          </a:p>
          <a:p>
            <a:endParaRPr lang="cs-CZ" sz="1600" dirty="0" smtClean="0"/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36555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 anchor="ctr">
            <a:normAutofit/>
          </a:bodyPr>
          <a:lstStyle/>
          <a:p>
            <a:pPr algn="ctr"/>
            <a:r>
              <a:rPr lang="cs-CZ" sz="1800" dirty="0" smtClean="0"/>
              <a:t>Nástup neolitu a postupná </a:t>
            </a:r>
            <a:r>
              <a:rPr lang="cs-CZ" sz="1800" dirty="0" err="1" smtClean="0"/>
              <a:t>militarizácia</a:t>
            </a:r>
            <a:r>
              <a:rPr lang="cs-CZ" sz="1800" dirty="0" smtClean="0"/>
              <a:t> </a:t>
            </a:r>
            <a:r>
              <a:rPr lang="cs-CZ" sz="1800" dirty="0" err="1" smtClean="0"/>
              <a:t>staroorientálnej</a:t>
            </a:r>
            <a:r>
              <a:rPr lang="cs-CZ" sz="1800" dirty="0" smtClean="0"/>
              <a:t> </a:t>
            </a:r>
            <a:r>
              <a:rPr lang="cs-CZ" sz="1800" dirty="0" err="1" smtClean="0"/>
              <a:t>spoločnosti</a:t>
            </a:r>
            <a:endParaRPr lang="sk-SK" sz="18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832648"/>
          </a:xfrm>
        </p:spPr>
        <p:txBody>
          <a:bodyPr>
            <a:normAutofit/>
          </a:bodyPr>
          <a:lstStyle/>
          <a:p>
            <a:r>
              <a:rPr lang="cs-CZ" sz="1600" dirty="0" smtClean="0"/>
              <a:t>Cca pol. 4. tis. </a:t>
            </a:r>
            <a:r>
              <a:rPr lang="cs-CZ" sz="1600" dirty="0" err="1"/>
              <a:t>p</a:t>
            </a:r>
            <a:r>
              <a:rPr lang="cs-CZ" sz="1600" dirty="0" err="1" smtClean="0"/>
              <a:t>nl</a:t>
            </a:r>
            <a:r>
              <a:rPr lang="cs-CZ" sz="1600" dirty="0" smtClean="0"/>
              <a:t>. </a:t>
            </a:r>
          </a:p>
          <a:p>
            <a:r>
              <a:rPr lang="cs-CZ" sz="1600" dirty="0" err="1" smtClean="0"/>
              <a:t>Primárnym</a:t>
            </a:r>
            <a:r>
              <a:rPr lang="cs-CZ" sz="1600" dirty="0" smtClean="0"/>
              <a:t> </a:t>
            </a:r>
            <a:r>
              <a:rPr lang="cs-CZ" sz="1600" dirty="0" err="1" smtClean="0"/>
              <a:t>výrobným</a:t>
            </a:r>
            <a:r>
              <a:rPr lang="cs-CZ" sz="1600" dirty="0" smtClean="0"/>
              <a:t> </a:t>
            </a:r>
            <a:r>
              <a:rPr lang="cs-CZ" sz="1600" dirty="0" err="1" smtClean="0"/>
              <a:t>prostriedkom</a:t>
            </a:r>
            <a:r>
              <a:rPr lang="cs-CZ" sz="1600" dirty="0" smtClean="0"/>
              <a:t> a </a:t>
            </a:r>
            <a:r>
              <a:rPr lang="cs-CZ" sz="1600" dirty="0" err="1" smtClean="0"/>
              <a:t>zdrojom</a:t>
            </a:r>
            <a:r>
              <a:rPr lang="cs-CZ" sz="1600" dirty="0" smtClean="0"/>
              <a:t> obživy </a:t>
            </a:r>
            <a:r>
              <a:rPr lang="cs-CZ" sz="1600" dirty="0" err="1" smtClean="0"/>
              <a:t>sa</a:t>
            </a:r>
            <a:r>
              <a:rPr lang="cs-CZ" sz="1600" dirty="0" smtClean="0"/>
              <a:t> </a:t>
            </a:r>
            <a:r>
              <a:rPr lang="cs-CZ" sz="1600" dirty="0" err="1" smtClean="0"/>
              <a:t>stáva</a:t>
            </a:r>
            <a:r>
              <a:rPr lang="cs-CZ" sz="1600" dirty="0" smtClean="0"/>
              <a:t> půda – </a:t>
            </a:r>
            <a:r>
              <a:rPr lang="cs-CZ" sz="1600" dirty="0" err="1" smtClean="0"/>
              <a:t>prechod</a:t>
            </a:r>
            <a:r>
              <a:rPr lang="cs-CZ" sz="1600" dirty="0" smtClean="0"/>
              <a:t> od kočovného k </a:t>
            </a:r>
            <a:r>
              <a:rPr lang="cs-CZ" sz="1600" dirty="0" err="1" smtClean="0"/>
              <a:t>usadlému</a:t>
            </a:r>
            <a:r>
              <a:rPr lang="cs-CZ" sz="1600" dirty="0" smtClean="0"/>
              <a:t> </a:t>
            </a:r>
            <a:r>
              <a:rPr lang="cs-CZ" sz="1600" dirty="0" err="1" smtClean="0"/>
              <a:t>spůsobu</a:t>
            </a:r>
            <a:r>
              <a:rPr lang="cs-CZ" sz="1600" dirty="0" smtClean="0"/>
              <a:t> života - vznik prvých </a:t>
            </a:r>
            <a:r>
              <a:rPr lang="cs-CZ" sz="1600" dirty="0" err="1" smtClean="0"/>
              <a:t>miest</a:t>
            </a:r>
            <a:r>
              <a:rPr lang="cs-CZ" sz="1600" dirty="0" smtClean="0"/>
              <a:t> a </a:t>
            </a:r>
            <a:r>
              <a:rPr lang="cs-CZ" sz="1600" dirty="0" err="1" smtClean="0"/>
              <a:t>ranných</a:t>
            </a:r>
            <a:r>
              <a:rPr lang="cs-CZ" sz="1600" dirty="0" smtClean="0"/>
              <a:t> </a:t>
            </a:r>
            <a:r>
              <a:rPr lang="cs-CZ" sz="1600" dirty="0" err="1" smtClean="0"/>
              <a:t>staroorientálnych</a:t>
            </a:r>
            <a:r>
              <a:rPr lang="cs-CZ" sz="1600" dirty="0" smtClean="0"/>
              <a:t> </a:t>
            </a:r>
            <a:r>
              <a:rPr lang="cs-CZ" sz="1600" dirty="0" err="1" smtClean="0"/>
              <a:t>kultúr</a:t>
            </a:r>
            <a:r>
              <a:rPr lang="cs-CZ" sz="1600" dirty="0" smtClean="0"/>
              <a:t>  (Egypt, </a:t>
            </a:r>
            <a:r>
              <a:rPr lang="cs-CZ" sz="1600" dirty="0" err="1" smtClean="0"/>
              <a:t>oblasť</a:t>
            </a:r>
            <a:r>
              <a:rPr lang="cs-CZ" sz="1600" dirty="0" smtClean="0"/>
              <a:t> </a:t>
            </a:r>
            <a:r>
              <a:rPr lang="cs-CZ" sz="1600" dirty="0" err="1" smtClean="0"/>
              <a:t>Predného</a:t>
            </a:r>
            <a:r>
              <a:rPr lang="cs-CZ" sz="1600" dirty="0" smtClean="0"/>
              <a:t> Východu, Malá </a:t>
            </a:r>
            <a:r>
              <a:rPr lang="cs-CZ" sz="1600" dirty="0" err="1" smtClean="0"/>
              <a:t>Ázia</a:t>
            </a:r>
            <a:r>
              <a:rPr lang="cs-CZ" sz="1600" dirty="0" smtClean="0"/>
              <a:t> apod.).</a:t>
            </a:r>
          </a:p>
          <a:p>
            <a:r>
              <a:rPr lang="cs-CZ" sz="1600" dirty="0" smtClean="0"/>
              <a:t>Na čele </a:t>
            </a:r>
            <a:r>
              <a:rPr lang="cs-CZ" sz="1600" dirty="0" err="1" smtClean="0"/>
              <a:t>spoločnosti</a:t>
            </a:r>
            <a:r>
              <a:rPr lang="cs-CZ" sz="1600" dirty="0" smtClean="0"/>
              <a:t> stojí teokratický panovník, </a:t>
            </a:r>
            <a:r>
              <a:rPr lang="cs-CZ" sz="1600" dirty="0" err="1" smtClean="0"/>
              <a:t>ktorý</a:t>
            </a:r>
            <a:r>
              <a:rPr lang="cs-CZ" sz="1600" dirty="0" smtClean="0"/>
              <a:t> okrem </a:t>
            </a:r>
            <a:r>
              <a:rPr lang="cs-CZ" sz="1600" dirty="0" err="1" smtClean="0"/>
              <a:t>najvyššej</a:t>
            </a:r>
            <a:r>
              <a:rPr lang="cs-CZ" sz="1600" dirty="0" smtClean="0"/>
              <a:t> </a:t>
            </a:r>
            <a:r>
              <a:rPr lang="cs-CZ" sz="1600" dirty="0" err="1" smtClean="0"/>
              <a:t>správnej</a:t>
            </a:r>
            <a:r>
              <a:rPr lang="cs-CZ" sz="1600" dirty="0" smtClean="0"/>
              <a:t> a </a:t>
            </a:r>
            <a:r>
              <a:rPr lang="cs-CZ" sz="1600" dirty="0" err="1" smtClean="0"/>
              <a:t>náboženskej</a:t>
            </a:r>
            <a:r>
              <a:rPr lang="cs-CZ" sz="1600" dirty="0" smtClean="0"/>
              <a:t>, disponuje i </a:t>
            </a:r>
            <a:r>
              <a:rPr lang="cs-CZ" sz="1600" dirty="0" err="1" smtClean="0"/>
              <a:t>najvyššou</a:t>
            </a:r>
            <a:r>
              <a:rPr lang="cs-CZ" sz="1600" dirty="0" smtClean="0"/>
              <a:t> vojenskou </a:t>
            </a:r>
            <a:r>
              <a:rPr lang="cs-CZ" sz="1600" dirty="0" err="1" smtClean="0"/>
              <a:t>mocou</a:t>
            </a:r>
            <a:r>
              <a:rPr lang="cs-CZ" sz="1600" dirty="0" smtClean="0"/>
              <a:t>.</a:t>
            </a:r>
          </a:p>
          <a:p>
            <a:r>
              <a:rPr lang="cs-CZ" sz="1600" dirty="0" err="1" smtClean="0"/>
              <a:t>Vonkajšia</a:t>
            </a:r>
            <a:r>
              <a:rPr lang="cs-CZ" sz="1600" dirty="0" smtClean="0"/>
              <a:t> podoba </a:t>
            </a:r>
            <a:r>
              <a:rPr lang="cs-CZ" sz="1600" dirty="0" err="1" smtClean="0"/>
              <a:t>miest</a:t>
            </a:r>
            <a:r>
              <a:rPr lang="cs-CZ" sz="1600" dirty="0" smtClean="0"/>
              <a:t>- charakteristickým </a:t>
            </a:r>
            <a:r>
              <a:rPr lang="cs-CZ" sz="1600" dirty="0" err="1" smtClean="0"/>
              <a:t>rysom</a:t>
            </a:r>
            <a:r>
              <a:rPr lang="cs-CZ" sz="1600" dirty="0" smtClean="0"/>
              <a:t> a dominantou </a:t>
            </a:r>
            <a:r>
              <a:rPr lang="cs-CZ" sz="1600" dirty="0" err="1" smtClean="0"/>
              <a:t>sa</a:t>
            </a:r>
            <a:r>
              <a:rPr lang="cs-CZ" sz="1600" dirty="0" smtClean="0"/>
              <a:t> okrem </a:t>
            </a:r>
            <a:r>
              <a:rPr lang="cs-CZ" sz="1600" dirty="0" err="1" smtClean="0"/>
              <a:t>panovníkovho</a:t>
            </a:r>
            <a:r>
              <a:rPr lang="cs-CZ" sz="1600" dirty="0" smtClean="0"/>
              <a:t> </a:t>
            </a:r>
            <a:r>
              <a:rPr lang="cs-CZ" sz="1600" dirty="0" err="1" smtClean="0"/>
              <a:t>paláca</a:t>
            </a:r>
            <a:r>
              <a:rPr lang="cs-CZ" sz="1600" dirty="0" smtClean="0"/>
              <a:t> jako symbolu jeho moci </a:t>
            </a:r>
            <a:r>
              <a:rPr lang="cs-CZ" sz="1600" dirty="0" err="1" smtClean="0"/>
              <a:t>stáva</a:t>
            </a:r>
            <a:r>
              <a:rPr lang="cs-CZ" sz="1600" dirty="0" smtClean="0"/>
              <a:t> </a:t>
            </a:r>
            <a:r>
              <a:rPr lang="cs-CZ" sz="1600" dirty="0" err="1" smtClean="0"/>
              <a:t>hlavne</a:t>
            </a:r>
            <a:r>
              <a:rPr lang="cs-CZ" sz="1600" dirty="0" smtClean="0"/>
              <a:t> výstavba mohutných </a:t>
            </a:r>
            <a:r>
              <a:rPr lang="cs-CZ" sz="1600" dirty="0" err="1" smtClean="0"/>
              <a:t>hradieb</a:t>
            </a:r>
            <a:r>
              <a:rPr lang="cs-CZ" sz="1600" dirty="0" smtClean="0"/>
              <a:t> a </a:t>
            </a:r>
            <a:r>
              <a:rPr lang="cs-CZ" sz="1600" dirty="0" err="1" smtClean="0"/>
              <a:t>opevnení</a:t>
            </a:r>
            <a:r>
              <a:rPr lang="cs-CZ" sz="1600" dirty="0" smtClean="0"/>
              <a:t> – charakteristický znak </a:t>
            </a:r>
            <a:r>
              <a:rPr lang="cs-CZ" sz="1600" dirty="0" err="1" smtClean="0"/>
              <a:t>postupnej</a:t>
            </a:r>
            <a:r>
              <a:rPr lang="cs-CZ" sz="1600" dirty="0" smtClean="0"/>
              <a:t> </a:t>
            </a:r>
            <a:r>
              <a:rPr lang="cs-CZ" sz="1600" dirty="0" err="1" smtClean="0"/>
              <a:t>militarizácie</a:t>
            </a:r>
            <a:r>
              <a:rPr lang="cs-CZ" sz="1600" dirty="0" smtClean="0"/>
              <a:t> </a:t>
            </a:r>
            <a:r>
              <a:rPr lang="cs-CZ" sz="1600" dirty="0" err="1" smtClean="0"/>
              <a:t>staroorientálnej</a:t>
            </a:r>
            <a:r>
              <a:rPr lang="cs-CZ" sz="1600" dirty="0" smtClean="0"/>
              <a:t> </a:t>
            </a:r>
            <a:r>
              <a:rPr lang="cs-CZ" sz="1600" dirty="0" err="1" smtClean="0"/>
              <a:t>spoločnosti</a:t>
            </a:r>
            <a:r>
              <a:rPr lang="cs-CZ" sz="1600" dirty="0" smtClean="0"/>
              <a:t>. </a:t>
            </a:r>
          </a:p>
          <a:p>
            <a:r>
              <a:rPr lang="cs-CZ" sz="1600" dirty="0" smtClean="0"/>
              <a:t>V důsledku </a:t>
            </a:r>
            <a:r>
              <a:rPr lang="cs-CZ" sz="1600" dirty="0" err="1" smtClean="0"/>
              <a:t>politickej</a:t>
            </a:r>
            <a:r>
              <a:rPr lang="cs-CZ" sz="1600" dirty="0" smtClean="0"/>
              <a:t> nejednotnosti </a:t>
            </a:r>
            <a:r>
              <a:rPr lang="cs-CZ" sz="1600" dirty="0" err="1" smtClean="0"/>
              <a:t>sa</a:t>
            </a:r>
            <a:r>
              <a:rPr lang="cs-CZ" sz="1600" dirty="0" smtClean="0"/>
              <a:t> vojna </a:t>
            </a:r>
            <a:r>
              <a:rPr lang="cs-CZ" sz="1600" dirty="0" err="1" smtClean="0"/>
              <a:t>čoraz</a:t>
            </a:r>
            <a:r>
              <a:rPr lang="cs-CZ" sz="1600" dirty="0" smtClean="0"/>
              <a:t> </a:t>
            </a:r>
            <a:r>
              <a:rPr lang="cs-CZ" sz="1600" dirty="0" err="1" smtClean="0"/>
              <a:t>častejšie</a:t>
            </a:r>
            <a:r>
              <a:rPr lang="cs-CZ" sz="1600" dirty="0" smtClean="0"/>
              <a:t> </a:t>
            </a:r>
            <a:r>
              <a:rPr lang="cs-CZ" sz="1600" dirty="0" err="1" smtClean="0"/>
              <a:t>stáva</a:t>
            </a:r>
            <a:r>
              <a:rPr lang="cs-CZ" sz="1600" dirty="0" smtClean="0"/>
              <a:t> </a:t>
            </a:r>
            <a:r>
              <a:rPr lang="cs-CZ" sz="1600" dirty="0" err="1" smtClean="0"/>
              <a:t>nielen</a:t>
            </a:r>
            <a:r>
              <a:rPr lang="cs-CZ" sz="1600" dirty="0" smtClean="0"/>
              <a:t> důležitou, ale </a:t>
            </a:r>
            <a:r>
              <a:rPr lang="cs-CZ" sz="1600" dirty="0" err="1" smtClean="0"/>
              <a:t>dokonca</a:t>
            </a:r>
            <a:r>
              <a:rPr lang="cs-CZ" sz="1600" dirty="0" smtClean="0"/>
              <a:t> i </a:t>
            </a:r>
            <a:r>
              <a:rPr lang="cs-CZ" sz="1600" dirty="0" err="1" smtClean="0"/>
              <a:t>nepostrádateľnou</a:t>
            </a:r>
            <a:r>
              <a:rPr lang="cs-CZ" sz="1600" dirty="0" smtClean="0"/>
              <a:t> </a:t>
            </a:r>
            <a:r>
              <a:rPr lang="cs-CZ" sz="1600" dirty="0" err="1" smtClean="0"/>
              <a:t>súčasťou</a:t>
            </a:r>
            <a:r>
              <a:rPr lang="cs-CZ" sz="1600" dirty="0" smtClean="0"/>
              <a:t> </a:t>
            </a:r>
            <a:r>
              <a:rPr lang="cs-CZ" sz="1600" dirty="0" err="1" smtClean="0"/>
              <a:t>každodenného</a:t>
            </a:r>
            <a:r>
              <a:rPr lang="cs-CZ" sz="1600" dirty="0" smtClean="0"/>
              <a:t> života – jedná </a:t>
            </a:r>
            <a:r>
              <a:rPr lang="cs-CZ" sz="1600" dirty="0" err="1" smtClean="0"/>
              <a:t>sa</a:t>
            </a:r>
            <a:r>
              <a:rPr lang="cs-CZ" sz="1600" dirty="0" smtClean="0"/>
              <a:t> o </a:t>
            </a:r>
            <a:r>
              <a:rPr lang="cs-CZ" sz="1600" dirty="0" err="1" smtClean="0"/>
              <a:t>hlavný</a:t>
            </a:r>
            <a:r>
              <a:rPr lang="cs-CZ" sz="1600" dirty="0" smtClean="0"/>
              <a:t> </a:t>
            </a:r>
            <a:r>
              <a:rPr lang="cs-CZ" sz="1600" dirty="0" err="1" smtClean="0"/>
              <a:t>prostriedok</a:t>
            </a:r>
            <a:r>
              <a:rPr lang="cs-CZ" sz="1600" dirty="0" smtClean="0"/>
              <a:t> na zisk </a:t>
            </a:r>
            <a:r>
              <a:rPr lang="cs-CZ" sz="1600" dirty="0" err="1" smtClean="0"/>
              <a:t>osobnej</a:t>
            </a:r>
            <a:r>
              <a:rPr lang="cs-CZ" sz="1600" dirty="0" smtClean="0"/>
              <a:t> </a:t>
            </a:r>
            <a:r>
              <a:rPr lang="cs-CZ" sz="1600" dirty="0" err="1" smtClean="0"/>
              <a:t>prestíže</a:t>
            </a:r>
            <a:r>
              <a:rPr lang="cs-CZ" sz="1600" dirty="0" smtClean="0"/>
              <a:t>, moci, </a:t>
            </a:r>
            <a:r>
              <a:rPr lang="cs-CZ" sz="1600" dirty="0" err="1" smtClean="0"/>
              <a:t>bohatstva</a:t>
            </a:r>
            <a:r>
              <a:rPr lang="cs-CZ" sz="1600" dirty="0" smtClean="0"/>
              <a:t> a majetku.</a:t>
            </a:r>
          </a:p>
          <a:p>
            <a:r>
              <a:rPr lang="cs-CZ" sz="1600" dirty="0" err="1" smtClean="0"/>
              <a:t>Čoraz</a:t>
            </a:r>
            <a:r>
              <a:rPr lang="cs-CZ" sz="1600" dirty="0" smtClean="0"/>
              <a:t> </a:t>
            </a:r>
            <a:r>
              <a:rPr lang="cs-CZ" sz="1600" dirty="0" err="1" smtClean="0"/>
              <a:t>častejšia</a:t>
            </a:r>
            <a:r>
              <a:rPr lang="cs-CZ" sz="1600" dirty="0" smtClean="0"/>
              <a:t> </a:t>
            </a:r>
            <a:r>
              <a:rPr lang="cs-CZ" sz="1600" dirty="0" err="1" smtClean="0"/>
              <a:t>potreba</a:t>
            </a:r>
            <a:r>
              <a:rPr lang="cs-CZ" sz="1600" dirty="0" smtClean="0"/>
              <a:t> účasti </a:t>
            </a:r>
            <a:r>
              <a:rPr lang="cs-CZ" sz="1600" dirty="0" err="1" smtClean="0"/>
              <a:t>väčšieho</a:t>
            </a:r>
            <a:r>
              <a:rPr lang="cs-CZ" sz="1600" dirty="0" smtClean="0"/>
              <a:t> </a:t>
            </a:r>
            <a:r>
              <a:rPr lang="cs-CZ" sz="1600" dirty="0" err="1" smtClean="0"/>
              <a:t>množstva</a:t>
            </a:r>
            <a:r>
              <a:rPr lang="cs-CZ" sz="1600" dirty="0" smtClean="0"/>
              <a:t> </a:t>
            </a:r>
            <a:r>
              <a:rPr lang="cs-CZ" sz="1600" dirty="0" err="1" smtClean="0"/>
              <a:t>bojovníkov</a:t>
            </a:r>
            <a:r>
              <a:rPr lang="cs-CZ" sz="1600" dirty="0" smtClean="0"/>
              <a:t> na vojenských </a:t>
            </a:r>
            <a:r>
              <a:rPr lang="cs-CZ" sz="1600" dirty="0" err="1" smtClean="0"/>
              <a:t>operáciach</a:t>
            </a:r>
            <a:r>
              <a:rPr lang="cs-CZ" sz="1600" dirty="0" smtClean="0"/>
              <a:t> má za </a:t>
            </a:r>
            <a:r>
              <a:rPr lang="cs-CZ" sz="1600" dirty="0" err="1" smtClean="0"/>
              <a:t>důsledok</a:t>
            </a:r>
            <a:r>
              <a:rPr lang="cs-CZ" sz="1600" dirty="0" smtClean="0"/>
              <a:t> vznik  nového </a:t>
            </a:r>
            <a:r>
              <a:rPr lang="cs-CZ" sz="1600" dirty="0" err="1" smtClean="0"/>
              <a:t>spoločenského</a:t>
            </a:r>
            <a:r>
              <a:rPr lang="cs-CZ" sz="1600" dirty="0" smtClean="0"/>
              <a:t> fenoménu – </a:t>
            </a:r>
            <a:r>
              <a:rPr lang="cs-CZ" sz="1600" dirty="0" err="1" smtClean="0"/>
              <a:t>profesionálnej</a:t>
            </a:r>
            <a:r>
              <a:rPr lang="cs-CZ" sz="1600" dirty="0" smtClean="0"/>
              <a:t> armády.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16920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 anchor="ctr">
            <a:normAutofit/>
          </a:bodyPr>
          <a:lstStyle/>
          <a:p>
            <a:pPr algn="ctr"/>
            <a:r>
              <a:rPr lang="cs-CZ" sz="1800" dirty="0" err="1" smtClean="0"/>
              <a:t>Počiatky</a:t>
            </a:r>
            <a:r>
              <a:rPr lang="cs-CZ" sz="1800" dirty="0" smtClean="0"/>
              <a:t> </a:t>
            </a:r>
            <a:r>
              <a:rPr lang="cs-CZ" sz="1800" dirty="0" err="1" smtClean="0"/>
              <a:t>profesionalizácie</a:t>
            </a:r>
            <a:r>
              <a:rPr lang="cs-CZ" sz="1800" dirty="0" smtClean="0"/>
              <a:t> vojenstva v </a:t>
            </a:r>
            <a:r>
              <a:rPr lang="cs-CZ" sz="1800" dirty="0" err="1" smtClean="0"/>
              <a:t>staroorientálnej</a:t>
            </a:r>
            <a:r>
              <a:rPr lang="cs-CZ" sz="1800" dirty="0" smtClean="0"/>
              <a:t> </a:t>
            </a:r>
            <a:r>
              <a:rPr lang="cs-CZ" sz="1800" dirty="0" err="1" smtClean="0"/>
              <a:t>spoločnosti</a:t>
            </a:r>
            <a:endParaRPr lang="sk-SK" sz="18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5688632"/>
          </a:xfrm>
        </p:spPr>
        <p:txBody>
          <a:bodyPr>
            <a:normAutofit/>
          </a:bodyPr>
          <a:lstStyle/>
          <a:p>
            <a:r>
              <a:rPr lang="cs-CZ" sz="1600" dirty="0" err="1" smtClean="0"/>
              <a:t>Spočiatku</a:t>
            </a:r>
            <a:r>
              <a:rPr lang="cs-CZ" sz="1600" dirty="0" smtClean="0"/>
              <a:t> – </a:t>
            </a:r>
            <a:r>
              <a:rPr lang="cs-CZ" sz="1600" dirty="0" err="1" smtClean="0"/>
              <a:t>úzka</a:t>
            </a:r>
            <a:r>
              <a:rPr lang="cs-CZ" sz="1600" dirty="0" smtClean="0"/>
              <a:t> skupina - panovníková </a:t>
            </a:r>
            <a:r>
              <a:rPr lang="cs-CZ" sz="1600" dirty="0" err="1" smtClean="0"/>
              <a:t>osobná</a:t>
            </a:r>
            <a:r>
              <a:rPr lang="cs-CZ" sz="1600" dirty="0" smtClean="0"/>
              <a:t> stráž – </a:t>
            </a:r>
            <a:r>
              <a:rPr lang="cs-CZ" sz="1600" dirty="0" err="1" smtClean="0"/>
              <a:t>tvori</a:t>
            </a:r>
            <a:r>
              <a:rPr lang="cs-CZ" sz="1600" dirty="0" smtClean="0"/>
              <a:t> </a:t>
            </a:r>
            <a:r>
              <a:rPr lang="cs-CZ" sz="1600" dirty="0" err="1" smtClean="0"/>
              <a:t>hlavnú</a:t>
            </a:r>
            <a:r>
              <a:rPr lang="cs-CZ" sz="1600" dirty="0" smtClean="0"/>
              <a:t> oporu jeho moci</a:t>
            </a:r>
          </a:p>
          <a:p>
            <a:r>
              <a:rPr lang="cs-CZ" sz="1600" dirty="0" err="1" smtClean="0"/>
              <a:t>Účasť</a:t>
            </a:r>
            <a:r>
              <a:rPr lang="cs-CZ" sz="1600" dirty="0" smtClean="0"/>
              <a:t> na vojenských </a:t>
            </a:r>
            <a:r>
              <a:rPr lang="cs-CZ" sz="1600" dirty="0" err="1" smtClean="0"/>
              <a:t>operáciach</a:t>
            </a:r>
            <a:r>
              <a:rPr lang="cs-CZ" sz="1600" dirty="0" smtClean="0"/>
              <a:t> – </a:t>
            </a:r>
            <a:r>
              <a:rPr lang="cs-CZ" sz="1600" u="sng" dirty="0" err="1" smtClean="0"/>
              <a:t>tvorí</a:t>
            </a:r>
            <a:r>
              <a:rPr lang="cs-CZ" sz="1600" u="sng" dirty="0" smtClean="0"/>
              <a:t> </a:t>
            </a:r>
            <a:r>
              <a:rPr lang="cs-CZ" sz="1600" u="sng" dirty="0" err="1" smtClean="0"/>
              <a:t>ich</a:t>
            </a:r>
            <a:r>
              <a:rPr lang="cs-CZ" sz="1600" u="sng" dirty="0" smtClean="0"/>
              <a:t> </a:t>
            </a:r>
            <a:r>
              <a:rPr lang="cs-CZ" sz="1600" u="sng" dirty="0" err="1"/>
              <a:t>p</a:t>
            </a:r>
            <a:r>
              <a:rPr lang="cs-CZ" sz="1600" u="sng" dirty="0" err="1" smtClean="0"/>
              <a:t>rimárny</a:t>
            </a:r>
            <a:r>
              <a:rPr lang="cs-CZ" sz="1600" u="sng" dirty="0" smtClean="0"/>
              <a:t> zdroj obživy </a:t>
            </a:r>
            <a:r>
              <a:rPr lang="cs-CZ" sz="1600" dirty="0" smtClean="0"/>
              <a:t>- za </a:t>
            </a:r>
            <a:r>
              <a:rPr lang="cs-CZ" sz="1600" dirty="0" err="1" smtClean="0"/>
              <a:t>odmenu</a:t>
            </a:r>
            <a:r>
              <a:rPr lang="cs-CZ" sz="1600" dirty="0" smtClean="0"/>
              <a:t> (okrem časti z </a:t>
            </a:r>
            <a:r>
              <a:rPr lang="cs-CZ" sz="1600" dirty="0" err="1" smtClean="0"/>
              <a:t>vojenskej</a:t>
            </a:r>
            <a:r>
              <a:rPr lang="cs-CZ" sz="1600" dirty="0" smtClean="0"/>
              <a:t> </a:t>
            </a:r>
            <a:r>
              <a:rPr lang="cs-CZ" sz="1600" dirty="0" err="1" smtClean="0"/>
              <a:t>koristi</a:t>
            </a:r>
            <a:r>
              <a:rPr lang="cs-CZ" sz="1600" dirty="0" smtClean="0"/>
              <a:t>) </a:t>
            </a:r>
            <a:r>
              <a:rPr lang="cs-CZ" sz="1600" dirty="0" err="1" smtClean="0"/>
              <a:t>získavajú</a:t>
            </a:r>
            <a:r>
              <a:rPr lang="cs-CZ" sz="1600" dirty="0" smtClean="0"/>
              <a:t> rozličné výsady a dary, </a:t>
            </a:r>
            <a:r>
              <a:rPr lang="cs-CZ" sz="1600" dirty="0" err="1" smtClean="0"/>
              <a:t>predovšetkým</a:t>
            </a:r>
            <a:r>
              <a:rPr lang="cs-CZ" sz="1600" dirty="0" smtClean="0"/>
              <a:t> </a:t>
            </a:r>
            <a:r>
              <a:rPr lang="cs-CZ" sz="1600" dirty="0" err="1" smtClean="0"/>
              <a:t>vo</a:t>
            </a:r>
            <a:r>
              <a:rPr lang="cs-CZ" sz="1600" dirty="0" smtClean="0"/>
              <a:t> </a:t>
            </a:r>
            <a:r>
              <a:rPr lang="cs-CZ" sz="1600" dirty="0" err="1" smtClean="0"/>
              <a:t>forme</a:t>
            </a:r>
            <a:r>
              <a:rPr lang="cs-CZ" sz="1600" dirty="0" smtClean="0"/>
              <a:t> naturálii (dávky a výnosy z půdy apod.) – </a:t>
            </a:r>
            <a:r>
              <a:rPr lang="cs-CZ" sz="1600" dirty="0" err="1" smtClean="0"/>
              <a:t>nadobudnutie</a:t>
            </a:r>
            <a:r>
              <a:rPr lang="cs-CZ" sz="1600" dirty="0" smtClean="0"/>
              <a:t> značného </a:t>
            </a:r>
            <a:r>
              <a:rPr lang="cs-CZ" sz="1600" dirty="0" err="1" smtClean="0"/>
              <a:t>množstva</a:t>
            </a:r>
            <a:r>
              <a:rPr lang="cs-CZ" sz="1600" dirty="0" smtClean="0"/>
              <a:t> majetku a výsadného </a:t>
            </a:r>
            <a:r>
              <a:rPr lang="cs-CZ" sz="1600" dirty="0" err="1" smtClean="0"/>
              <a:t>spoločenského</a:t>
            </a:r>
            <a:r>
              <a:rPr lang="cs-CZ" sz="1600" dirty="0" smtClean="0"/>
              <a:t> </a:t>
            </a:r>
            <a:r>
              <a:rPr lang="cs-CZ" sz="1600" dirty="0" err="1" smtClean="0"/>
              <a:t>postavenia</a:t>
            </a:r>
            <a:r>
              <a:rPr lang="cs-CZ" sz="1600" dirty="0"/>
              <a:t> </a:t>
            </a:r>
            <a:r>
              <a:rPr lang="cs-CZ" sz="1600" dirty="0" smtClean="0"/>
              <a:t>– vznik tzv. </a:t>
            </a:r>
            <a:r>
              <a:rPr lang="cs-CZ" sz="1600" dirty="0" err="1" smtClean="0"/>
              <a:t>vojenskej</a:t>
            </a:r>
            <a:r>
              <a:rPr lang="cs-CZ" sz="1600" dirty="0" smtClean="0"/>
              <a:t> aristokracie.</a:t>
            </a:r>
          </a:p>
          <a:p>
            <a:r>
              <a:rPr lang="cs-CZ" sz="1600" dirty="0" smtClean="0"/>
              <a:t>Okrem </a:t>
            </a:r>
            <a:r>
              <a:rPr lang="cs-CZ" sz="1600" dirty="0" err="1" smtClean="0"/>
              <a:t>vojenskej</a:t>
            </a:r>
            <a:r>
              <a:rPr lang="cs-CZ" sz="1600" dirty="0" smtClean="0"/>
              <a:t> </a:t>
            </a:r>
            <a:r>
              <a:rPr lang="cs-CZ" sz="1600" dirty="0" err="1" smtClean="0"/>
              <a:t>majú</a:t>
            </a:r>
            <a:r>
              <a:rPr lang="cs-CZ" sz="1600" dirty="0" smtClean="0"/>
              <a:t> jej </a:t>
            </a:r>
            <a:r>
              <a:rPr lang="cs-CZ" sz="1600" dirty="0" err="1" smtClean="0"/>
              <a:t>príslušníci</a:t>
            </a:r>
            <a:r>
              <a:rPr lang="cs-CZ" sz="1600" dirty="0" smtClean="0"/>
              <a:t> i </a:t>
            </a:r>
            <a:r>
              <a:rPr lang="cs-CZ" sz="1600" dirty="0" err="1" smtClean="0"/>
              <a:t>poradnú</a:t>
            </a:r>
            <a:r>
              <a:rPr lang="cs-CZ" sz="1600" dirty="0" smtClean="0"/>
              <a:t> </a:t>
            </a:r>
            <a:r>
              <a:rPr lang="cs-CZ" sz="1600" dirty="0" err="1" smtClean="0"/>
              <a:t>funkciu</a:t>
            </a:r>
            <a:r>
              <a:rPr lang="cs-CZ" sz="1600" dirty="0" smtClean="0"/>
              <a:t> – </a:t>
            </a:r>
            <a:r>
              <a:rPr lang="cs-CZ" sz="1600" dirty="0" err="1" smtClean="0"/>
              <a:t>tvoria</a:t>
            </a:r>
            <a:r>
              <a:rPr lang="cs-CZ" sz="1600" dirty="0" smtClean="0"/>
              <a:t> </a:t>
            </a:r>
            <a:r>
              <a:rPr lang="cs-CZ" sz="1600" dirty="0" err="1" smtClean="0"/>
              <a:t>súčasť</a:t>
            </a:r>
            <a:r>
              <a:rPr lang="cs-CZ" sz="1600" dirty="0" smtClean="0"/>
              <a:t> </a:t>
            </a:r>
            <a:r>
              <a:rPr lang="cs-CZ" sz="1600" dirty="0" err="1" smtClean="0"/>
              <a:t>panovníckej</a:t>
            </a:r>
            <a:r>
              <a:rPr lang="cs-CZ" sz="1600" dirty="0" smtClean="0"/>
              <a:t> rady.</a:t>
            </a:r>
          </a:p>
          <a:p>
            <a:r>
              <a:rPr lang="cs-CZ" sz="1600" dirty="0" smtClean="0"/>
              <a:t>Na ochranu </a:t>
            </a:r>
            <a:r>
              <a:rPr lang="cs-CZ" sz="1600" dirty="0" err="1" smtClean="0"/>
              <a:t>svojho</a:t>
            </a:r>
            <a:r>
              <a:rPr lang="cs-CZ" sz="1600" dirty="0" smtClean="0"/>
              <a:t> majetku a </a:t>
            </a:r>
            <a:r>
              <a:rPr lang="cs-CZ" sz="1600" dirty="0" err="1" smtClean="0"/>
              <a:t>zabezpečenie</a:t>
            </a:r>
            <a:r>
              <a:rPr lang="cs-CZ" sz="1600" dirty="0" smtClean="0"/>
              <a:t> </a:t>
            </a:r>
            <a:r>
              <a:rPr lang="cs-CZ" sz="1600" dirty="0" err="1" smtClean="0"/>
              <a:t>vlastných</a:t>
            </a:r>
            <a:r>
              <a:rPr lang="cs-CZ" sz="1600" dirty="0" smtClean="0"/>
              <a:t> mocenských </a:t>
            </a:r>
            <a:r>
              <a:rPr lang="cs-CZ" sz="1600" dirty="0" err="1" smtClean="0"/>
              <a:t>pozícií</a:t>
            </a:r>
            <a:r>
              <a:rPr lang="cs-CZ" sz="1600" dirty="0" smtClean="0"/>
              <a:t> si </a:t>
            </a:r>
            <a:r>
              <a:rPr lang="cs-CZ" sz="1600" dirty="0" err="1" smtClean="0"/>
              <a:t>rovnako</a:t>
            </a:r>
            <a:r>
              <a:rPr lang="cs-CZ" sz="1600" dirty="0" smtClean="0"/>
              <a:t> jako panovník </a:t>
            </a:r>
            <a:r>
              <a:rPr lang="cs-CZ" sz="1600" dirty="0" err="1" smtClean="0"/>
              <a:t>vytvárajú</a:t>
            </a:r>
            <a:r>
              <a:rPr lang="cs-CZ" sz="1600" dirty="0" smtClean="0"/>
              <a:t> svoje </a:t>
            </a:r>
            <a:r>
              <a:rPr lang="cs-CZ" sz="1600" dirty="0" err="1" smtClean="0"/>
              <a:t>vlastné</a:t>
            </a:r>
            <a:r>
              <a:rPr lang="cs-CZ" sz="1600" dirty="0" smtClean="0"/>
              <a:t> ozbrojené družiny – </a:t>
            </a:r>
            <a:r>
              <a:rPr lang="cs-CZ" sz="1600" dirty="0" err="1" smtClean="0"/>
              <a:t>postupne</a:t>
            </a:r>
            <a:r>
              <a:rPr lang="cs-CZ" sz="1600" dirty="0" smtClean="0"/>
              <a:t> </a:t>
            </a:r>
            <a:r>
              <a:rPr lang="cs-CZ" sz="1600" dirty="0" err="1" smtClean="0"/>
              <a:t>sa</a:t>
            </a:r>
            <a:r>
              <a:rPr lang="cs-CZ" sz="1600" dirty="0" smtClean="0"/>
              <a:t> tak v </a:t>
            </a:r>
            <a:r>
              <a:rPr lang="cs-CZ" sz="1600" dirty="0" err="1" smtClean="0"/>
              <a:t>staroorientálnej</a:t>
            </a:r>
            <a:r>
              <a:rPr lang="cs-CZ" sz="1600" dirty="0" smtClean="0"/>
              <a:t> </a:t>
            </a:r>
            <a:r>
              <a:rPr lang="cs-CZ" sz="1600" dirty="0" err="1" smtClean="0"/>
              <a:t>spoločnosti</a:t>
            </a:r>
            <a:r>
              <a:rPr lang="cs-CZ" sz="1600" dirty="0" smtClean="0"/>
              <a:t> </a:t>
            </a:r>
            <a:r>
              <a:rPr lang="cs-CZ" sz="1600" dirty="0" err="1" smtClean="0"/>
              <a:t>rozvíja</a:t>
            </a:r>
            <a:r>
              <a:rPr lang="cs-CZ" sz="1600" dirty="0" smtClean="0"/>
              <a:t> početná skupina </a:t>
            </a:r>
            <a:r>
              <a:rPr lang="cs-CZ" sz="1600" dirty="0" err="1" smtClean="0"/>
              <a:t>obyvateľstva</a:t>
            </a:r>
            <a:r>
              <a:rPr lang="cs-CZ" sz="1600" dirty="0" smtClean="0"/>
              <a:t>, </a:t>
            </a:r>
            <a:r>
              <a:rPr lang="cs-CZ" sz="1600" dirty="0" err="1" smtClean="0"/>
              <a:t>ktorej</a:t>
            </a:r>
            <a:r>
              <a:rPr lang="cs-CZ" sz="1600" dirty="0" smtClean="0"/>
              <a:t> </a:t>
            </a:r>
            <a:r>
              <a:rPr lang="cs-CZ" sz="1600" dirty="0" err="1" smtClean="0"/>
              <a:t>hlavným</a:t>
            </a:r>
            <a:r>
              <a:rPr lang="cs-CZ" sz="1600" dirty="0" smtClean="0"/>
              <a:t> </a:t>
            </a:r>
            <a:r>
              <a:rPr lang="cs-CZ" sz="1600" dirty="0" err="1" smtClean="0"/>
              <a:t>zdrojom</a:t>
            </a:r>
            <a:r>
              <a:rPr lang="cs-CZ" sz="1600" dirty="0" smtClean="0"/>
              <a:t> obživy </a:t>
            </a:r>
            <a:r>
              <a:rPr lang="cs-CZ" sz="1600" dirty="0" err="1" smtClean="0"/>
              <a:t>sa</a:t>
            </a:r>
            <a:r>
              <a:rPr lang="cs-CZ" sz="1600" dirty="0" smtClean="0"/>
              <a:t> </a:t>
            </a:r>
            <a:r>
              <a:rPr lang="cs-CZ" sz="1600" dirty="0" err="1" smtClean="0"/>
              <a:t>namiesto</a:t>
            </a:r>
            <a:r>
              <a:rPr lang="cs-CZ" sz="1600" dirty="0" smtClean="0"/>
              <a:t>  </a:t>
            </a:r>
            <a:r>
              <a:rPr lang="cs-CZ" sz="1600" dirty="0" err="1" smtClean="0"/>
              <a:t>priamej</a:t>
            </a:r>
            <a:r>
              <a:rPr lang="cs-CZ" sz="1600" dirty="0" smtClean="0"/>
              <a:t> účasti na </a:t>
            </a:r>
            <a:r>
              <a:rPr lang="cs-CZ" sz="1600" dirty="0" err="1" smtClean="0"/>
              <a:t>výrobnom</a:t>
            </a:r>
            <a:r>
              <a:rPr lang="cs-CZ" sz="1600" dirty="0" smtClean="0"/>
              <a:t> </a:t>
            </a:r>
            <a:r>
              <a:rPr lang="cs-CZ" sz="1600" dirty="0" err="1" smtClean="0"/>
              <a:t>hospodárstve</a:t>
            </a:r>
            <a:r>
              <a:rPr lang="cs-CZ" sz="1600" dirty="0" smtClean="0"/>
              <a:t> </a:t>
            </a:r>
            <a:r>
              <a:rPr lang="cs-CZ" sz="1600" dirty="0" err="1" smtClean="0"/>
              <a:t>štátu</a:t>
            </a:r>
            <a:r>
              <a:rPr lang="cs-CZ" sz="1600" dirty="0" smtClean="0"/>
              <a:t>, </a:t>
            </a:r>
            <a:r>
              <a:rPr lang="cs-CZ" sz="1600" dirty="0" err="1" smtClean="0"/>
              <a:t>stáva</a:t>
            </a:r>
            <a:r>
              <a:rPr lang="cs-CZ" sz="1600" dirty="0" smtClean="0"/>
              <a:t> vojna.</a:t>
            </a:r>
          </a:p>
          <a:p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24406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56320"/>
          </a:xfrm>
        </p:spPr>
        <p:txBody>
          <a:bodyPr anchor="ctr">
            <a:normAutofit/>
          </a:bodyPr>
          <a:lstStyle/>
          <a:p>
            <a:pPr algn="ctr"/>
            <a:r>
              <a:rPr lang="cs-CZ" sz="2000" dirty="0" err="1" smtClean="0"/>
              <a:t>Vzájomný</a:t>
            </a:r>
            <a:r>
              <a:rPr lang="cs-CZ" sz="2000" dirty="0" smtClean="0"/>
              <a:t> mocenský boj a vznik prvých centralistických </a:t>
            </a:r>
            <a:r>
              <a:rPr lang="cs-CZ" sz="2000" dirty="0" err="1" smtClean="0"/>
              <a:t>štátov</a:t>
            </a:r>
            <a:r>
              <a:rPr lang="cs-CZ" sz="2000" dirty="0" smtClean="0"/>
              <a:t> na </a:t>
            </a:r>
            <a:r>
              <a:rPr lang="cs-CZ" sz="2000" dirty="0" err="1" smtClean="0"/>
              <a:t>Prednom</a:t>
            </a:r>
            <a:r>
              <a:rPr lang="cs-CZ" sz="2000" dirty="0" smtClean="0"/>
              <a:t> Východe</a:t>
            </a:r>
            <a:endParaRPr lang="sk-SK" sz="20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00600"/>
          </a:xfrm>
        </p:spPr>
        <p:txBody>
          <a:bodyPr>
            <a:normAutofit/>
          </a:bodyPr>
          <a:lstStyle/>
          <a:p>
            <a:r>
              <a:rPr lang="sk-SK" sz="1600" dirty="0" smtClean="0"/>
              <a:t>Mezopotámia, </a:t>
            </a:r>
            <a:r>
              <a:rPr lang="sk-SK" sz="1600" dirty="0" err="1" smtClean="0"/>
              <a:t>Syro-Palestína</a:t>
            </a:r>
            <a:r>
              <a:rPr lang="sk-SK" sz="1600" dirty="0" smtClean="0"/>
              <a:t>, Fenícia, Egypt, M. Ázia – politicko-mocenské centrá oblasti Predného Východu - vznik prvých centralistických štátov (vhodné klimatické podmienky, strategická poloha, bohaté náleziská R. a N.S., významné obchodné cesty apod.) – snaha viacerých panovníkov získať nad nimi kontrolu a profitovať tak z ich výnosov. </a:t>
            </a:r>
            <a:endParaRPr lang="sk-SK" sz="1600" dirty="0"/>
          </a:p>
        </p:txBody>
      </p:sp>
      <p:pic>
        <p:nvPicPr>
          <p:cNvPr id="4098" name="Picture 2" descr="C:\Users\User\Desktop\02-0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2"/>
            <a:ext cx="6094706" cy="4388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636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72344"/>
          </a:xfrm>
        </p:spPr>
        <p:txBody>
          <a:bodyPr anchor="ctr">
            <a:normAutofit/>
          </a:bodyPr>
          <a:lstStyle/>
          <a:p>
            <a:pPr algn="ctr"/>
            <a:r>
              <a:rPr lang="sk-SK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Novoasýrska</a:t>
            </a:r>
            <a:r>
              <a:rPr lang="sk-SK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ríša </a:t>
            </a: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 smtClean="0"/>
              <a:t> </a:t>
            </a:r>
            <a:endParaRPr lang="sk-SK" sz="2400" dirty="0"/>
          </a:p>
        </p:txBody>
      </p:sp>
      <p:pic>
        <p:nvPicPr>
          <p:cNvPr id="4" name="Picture 5" descr="Ashurbanipal in chario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91680" y="1412776"/>
            <a:ext cx="5519072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/>
          </a:bodyPr>
          <a:lstStyle/>
          <a:p>
            <a:r>
              <a:rPr lang="sk-SK" sz="1800" dirty="0" smtClean="0"/>
              <a:t>Po zbavení sa </a:t>
            </a:r>
            <a:r>
              <a:rPr lang="sk-SK" sz="1800" dirty="0" err="1" smtClean="0"/>
              <a:t>mitannskej</a:t>
            </a:r>
            <a:r>
              <a:rPr lang="sk-SK" sz="1800" dirty="0" smtClean="0"/>
              <a:t> nadvlády koncom 10 st. pred n. l. sa Asýria postupne etabluje do pozície jedného z najvýznamnejších politicko-mocenských štátnych útvaroch na Prednom Východe.</a:t>
            </a:r>
          </a:p>
          <a:p>
            <a:endParaRPr lang="sk-SK" sz="2100" dirty="0" smtClean="0"/>
          </a:p>
          <a:p>
            <a:pPr algn="ctr"/>
            <a:r>
              <a:rPr lang="sk-SK" sz="2100" b="1" dirty="0" err="1" smtClean="0"/>
              <a:t>Adad-narárí</a:t>
            </a:r>
            <a:r>
              <a:rPr lang="sk-SK" sz="2100" b="1" dirty="0" smtClean="0"/>
              <a:t> II</a:t>
            </a:r>
            <a:r>
              <a:rPr lang="sk-SK" sz="2100" dirty="0" smtClean="0"/>
              <a:t>. (911-891 pred n. l.)</a:t>
            </a:r>
          </a:p>
          <a:p>
            <a:r>
              <a:rPr lang="sk-SK" sz="1800" dirty="0" smtClean="0"/>
              <a:t>považovaný za zakladateľa </a:t>
            </a:r>
            <a:r>
              <a:rPr lang="sk-SK" sz="1800" dirty="0" err="1" smtClean="0"/>
              <a:t>Novoasýrskej</a:t>
            </a:r>
            <a:r>
              <a:rPr lang="sk-SK" sz="1800" dirty="0" smtClean="0"/>
              <a:t> ríše. </a:t>
            </a:r>
          </a:p>
          <a:p>
            <a:r>
              <a:rPr lang="sk-SK" sz="1800" dirty="0" smtClean="0"/>
              <a:t>Za jeho vlády sa z Asýrie stáva silný, centralisticky riadený štát, ktorého „medzinárodné“ postavenie je založené predovšetkým na </a:t>
            </a:r>
            <a:r>
              <a:rPr lang="sk-SK" sz="1800" u="sng" dirty="0" smtClean="0"/>
              <a:t>úspechoch agresívnej expanzívnej politiky</a:t>
            </a:r>
            <a:r>
              <a:rPr lang="sk-SK" sz="1800" dirty="0" smtClean="0"/>
              <a:t>. </a:t>
            </a:r>
          </a:p>
          <a:p>
            <a:r>
              <a:rPr lang="sk-SK" sz="1800" dirty="0" smtClean="0"/>
              <a:t>expanzia - </a:t>
            </a:r>
            <a:r>
              <a:rPr lang="sk-SK" sz="1800" u="sng" dirty="0" smtClean="0"/>
              <a:t>je sprevádzaná bezohľadnosťou a krutosťou</a:t>
            </a:r>
            <a:r>
              <a:rPr lang="sk-SK" sz="1800" dirty="0" smtClean="0"/>
              <a:t> – bol prvým asýrskym panovníkom, ktorý pri svojich ťaženiach používal metódu tzv. </a:t>
            </a:r>
            <a:r>
              <a:rPr lang="sk-SK" sz="1800" b="1" u="sng" dirty="0" smtClean="0"/>
              <a:t>odstupňovaného teroru</a:t>
            </a:r>
            <a:r>
              <a:rPr lang="sk-SK" sz="1800" dirty="0" smtClean="0"/>
              <a:t>, ktorá sa v budúcnosti stane neoddeliteľnou súčasťou drvivej väčšiny vojenských kampaní asýrskych vládcov. </a:t>
            </a:r>
          </a:p>
          <a:p>
            <a:r>
              <a:rPr lang="sk-SK" sz="1800" b="1" u="sng" dirty="0" smtClean="0"/>
              <a:t>Prvé hromadné deportácie a násilné presídľovanie podrobeného obyvateľstva </a:t>
            </a:r>
            <a:r>
              <a:rPr lang="sk-SK" sz="1800" u="sng" dirty="0" smtClean="0"/>
              <a:t>z </a:t>
            </a:r>
            <a:r>
              <a:rPr lang="sk-SK" sz="1800" u="sng" dirty="0" err="1" smtClean="0"/>
              <a:t>novodobytého</a:t>
            </a:r>
            <a:r>
              <a:rPr lang="sk-SK" sz="1800" u="sng" dirty="0" smtClean="0"/>
              <a:t> územia do Asýrie.</a:t>
            </a:r>
            <a:r>
              <a:rPr lang="sk-SK" sz="1800" dirty="0" smtClean="0"/>
              <a:t> </a:t>
            </a:r>
          </a:p>
          <a:p>
            <a:r>
              <a:rPr lang="sk-SK" sz="1800" dirty="0" smtClean="0"/>
              <a:t>1.) jeho masové využívanie  ako hlavného výrobného prostriedku v rozličných hospodárskych odvetviach, najmä v stavebníctve. </a:t>
            </a:r>
          </a:p>
          <a:p>
            <a:r>
              <a:rPr lang="sk-SK" sz="1800" dirty="0" smtClean="0"/>
              <a:t>2.) obmedzenie možnosti vzbury na novozískanom území pretrhnutím dovtedajších spoločensko-regionálnych väzieb jeho obyvateľov. </a:t>
            </a:r>
          </a:p>
          <a:p>
            <a:endParaRPr lang="sk-SK" sz="1800" dirty="0" smtClean="0"/>
          </a:p>
          <a:p>
            <a:pPr>
              <a:buNone/>
            </a:pPr>
            <a:endParaRPr lang="sk-SK" sz="2100" dirty="0" smtClean="0"/>
          </a:p>
          <a:p>
            <a:endParaRPr lang="sk-SK" sz="2100" dirty="0" smtClean="0"/>
          </a:p>
          <a:p>
            <a:endParaRPr lang="sk-SK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6336704"/>
          </a:xfrm>
        </p:spPr>
        <p:txBody>
          <a:bodyPr>
            <a:normAutofit lnSpcReduction="10000"/>
          </a:bodyPr>
          <a:lstStyle/>
          <a:p>
            <a:r>
              <a:rPr lang="sk-SK" sz="1800" dirty="0" smtClean="0"/>
              <a:t>Jeho nasledovníci pokračujú v nastolenom kurze a naďalej získavajú pod asýrsku správu nové územia, na ktorých aplikujú tie isté metódy, ako ich predchodca  (masové deportácie obyvateľstva, metóda odstupňovaného teroru a i.)</a:t>
            </a:r>
          </a:p>
          <a:p>
            <a:r>
              <a:rPr lang="sk-SK" sz="1800" dirty="0" smtClean="0"/>
              <a:t>Novozískané územia sú pod asýrsku správu pričleňované :</a:t>
            </a:r>
          </a:p>
          <a:p>
            <a:r>
              <a:rPr lang="sk-SK" sz="1800" dirty="0" smtClean="0"/>
              <a:t>1.) priamo, ako integrálna súčasť ríše – územia v bezprostrednej blízkosti Asýrie</a:t>
            </a:r>
          </a:p>
          <a:p>
            <a:r>
              <a:rPr lang="sk-SK" sz="1800" dirty="0" smtClean="0"/>
              <a:t>2.) formou vazalských štátov – vzdialenejšie územia majúce vlastnú samosprávu, avšak uznávajúce asýrsku vládu a zvrchovanosť. </a:t>
            </a:r>
          </a:p>
          <a:p>
            <a:endParaRPr lang="sk-SK" sz="1800" dirty="0" smtClean="0"/>
          </a:p>
          <a:p>
            <a:pPr algn="ctr"/>
            <a:r>
              <a:rPr lang="sk-SK" sz="1800" b="1" dirty="0" err="1" smtClean="0"/>
              <a:t>Aššurnarsipal</a:t>
            </a:r>
            <a:r>
              <a:rPr lang="sk-SK" sz="1800" b="1" dirty="0" smtClean="0"/>
              <a:t> II.  (883-859)</a:t>
            </a:r>
          </a:p>
          <a:p>
            <a:pPr algn="ctr">
              <a:buNone/>
            </a:pPr>
            <a:endParaRPr lang="sk-SK" sz="1800" dirty="0" smtClean="0"/>
          </a:p>
          <a:p>
            <a:pPr algn="just"/>
            <a:r>
              <a:rPr lang="sk-SK" sz="1800" dirty="0" smtClean="0"/>
              <a:t>Expanzia vedená na sever (jazero </a:t>
            </a:r>
            <a:r>
              <a:rPr lang="sk-SK" sz="1800" dirty="0" err="1" smtClean="0"/>
              <a:t>Van</a:t>
            </a:r>
            <a:r>
              <a:rPr lang="sk-SK" sz="1800" dirty="0" smtClean="0"/>
              <a:t>) a západ – snaha získať pod asýrsku správu oblasti </a:t>
            </a:r>
            <a:r>
              <a:rPr lang="sk-SK" sz="1800" u="sng" dirty="0" smtClean="0"/>
              <a:t>Fenície, </a:t>
            </a:r>
            <a:r>
              <a:rPr lang="sk-SK" sz="1800" u="sng" dirty="0" err="1" smtClean="0"/>
              <a:t>Syro-Palestíny</a:t>
            </a:r>
            <a:r>
              <a:rPr lang="sk-SK" sz="1800" dirty="0" smtClean="0"/>
              <a:t> a </a:t>
            </a:r>
            <a:r>
              <a:rPr lang="sk-SK" sz="1800" u="sng" dirty="0" smtClean="0"/>
              <a:t>Malej Ázie </a:t>
            </a:r>
            <a:r>
              <a:rPr lang="sk-SK" sz="1800" dirty="0" smtClean="0"/>
              <a:t>- ekonomicko-strategický faktor. </a:t>
            </a:r>
          </a:p>
          <a:p>
            <a:pPr algn="just"/>
            <a:r>
              <a:rPr lang="sk-SK" sz="1800" i="1" dirty="0" smtClean="0"/>
              <a:t>„ Na pobreží som od obyvateľov </a:t>
            </a:r>
            <a:r>
              <a:rPr lang="sk-SK" sz="1800" i="1" dirty="0" err="1" smtClean="0"/>
              <a:t>Týru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Byblu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Sidónu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Mahallaty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Kaizy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Amurru</a:t>
            </a:r>
            <a:r>
              <a:rPr lang="sk-SK" sz="1800" i="1" dirty="0" smtClean="0"/>
              <a:t> a </a:t>
            </a:r>
            <a:r>
              <a:rPr lang="sk-SK" sz="1800" i="1" dirty="0" err="1" smtClean="0"/>
              <a:t>Arvaldu</a:t>
            </a:r>
            <a:r>
              <a:rPr lang="sk-SK" sz="1800" i="1" dirty="0" smtClean="0"/>
              <a:t> (Cyprus), ktorý je ostrovom, vybral tribút, ktorý zahŕňa zlato, striebro, meď, cín, drahé odevy z ľanu, eben, slonovinu... – toto je tribút, ktorý som od nich vybral a oni sa mi hodili k nohám“. </a:t>
            </a:r>
          </a:p>
          <a:p>
            <a:pPr algn="just"/>
            <a:endParaRPr lang="sk-SK" sz="1800" i="1" dirty="0" smtClean="0"/>
          </a:p>
          <a:p>
            <a:pPr algn="just"/>
            <a:r>
              <a:rPr lang="sk-SK" sz="1800" dirty="0" smtClean="0"/>
              <a:t>Ako prvý asýrsky panovník rozširuje hranice ríše až k pobrežiu Stredozemného mora – tamojšie mestá uznávajú asýrsku zvrchovanosť a stávajú sa asýrskymi vazalmi. </a:t>
            </a:r>
          </a:p>
          <a:p>
            <a:pPr algn="just"/>
            <a:r>
              <a:rPr lang="sk-SK" sz="1800" i="1" dirty="0" smtClean="0"/>
              <a:t>„Na pobreží Hlbokého (Stredozemného) mora som prikázal svojim poddaným (vojakom) očistiť si zbrane od krvi, ktorú počas tejto slávnej kampane preliali.“</a:t>
            </a:r>
          </a:p>
          <a:p>
            <a:pPr algn="just"/>
            <a:endParaRPr lang="sk-SK" sz="1800" dirty="0" smtClean="0"/>
          </a:p>
          <a:p>
            <a:endParaRPr lang="sk-SK" sz="1800" dirty="0" smtClean="0"/>
          </a:p>
          <a:p>
            <a:endParaRPr lang="sk-SK" sz="1800" dirty="0" smtClean="0"/>
          </a:p>
          <a:p>
            <a:endParaRPr lang="sk-SK" sz="1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2527</TotalTime>
  <Words>3443</Words>
  <Application>Microsoft Office PowerPoint</Application>
  <PresentationFormat>Předvádění na obrazovce (4:3)</PresentationFormat>
  <Paragraphs>209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Tok</vt:lpstr>
      <vt:lpstr>DEJINY ANTICKÉHO VOJENSTVA</vt:lpstr>
      <vt:lpstr>Charakteristika  a  vplyv na vznik  a  úlohu  vojenstva v před-neolitickom období . </vt:lpstr>
      <vt:lpstr>Vplyv vojenstva  na formovanie  rodovej spoločnosti</vt:lpstr>
      <vt:lpstr>Nástup neolitu a postupná militarizácia staroorientálnej spoločnosti</vt:lpstr>
      <vt:lpstr>Počiatky profesionalizácie vojenstva v staroorientálnej spoločnosti</vt:lpstr>
      <vt:lpstr>Vzájomný mocenský boj a vznik prvých centralistických štátov na Prednom Východe</vt:lpstr>
      <vt:lpstr>Novoasýrska ríša   </vt:lpstr>
      <vt:lpstr>Prezentace aplikace PowerPoint</vt:lpstr>
      <vt:lpstr>Prezentace aplikace PowerPoint</vt:lpstr>
      <vt:lpstr>Prezentace aplikace PowerPoint</vt:lpstr>
      <vt:lpstr>Prezentace aplikace PowerPoint</vt:lpstr>
      <vt:lpstr>Tiglath-pilesár III. (744-727)</vt:lpstr>
      <vt:lpstr>Prezentace aplikace PowerPoint</vt:lpstr>
      <vt:lpstr>Vojenská reforma</vt:lpstr>
      <vt:lpstr>Prezentace aplikace PowerPoint</vt:lpstr>
      <vt:lpstr>Jednotlivé vojenské oddiely asýrskeho vojska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DEJINY ANTICKÉHO VOJENSTVA</dc:title>
  <dc:creator>User</dc:creator>
  <cp:lastModifiedBy>Lukáš Kubala</cp:lastModifiedBy>
  <cp:revision>214</cp:revision>
  <dcterms:created xsi:type="dcterms:W3CDTF">2014-09-12T02:39:41Z</dcterms:created>
  <dcterms:modified xsi:type="dcterms:W3CDTF">2014-09-24T12:46:20Z</dcterms:modified>
</cp:coreProperties>
</file>