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739F53-3B1F-414A-9A15-587191E82B6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250E3C8-7B43-4E4F-98A1-6FF0FA99F0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1567" y="4653136"/>
            <a:ext cx="7992888" cy="1524000"/>
          </a:xfrm>
        </p:spPr>
        <p:txBody>
          <a:bodyPr anchor="ctr"/>
          <a:lstStyle/>
          <a:p>
            <a:pPr algn="ctr"/>
            <a:r>
              <a:rPr lang="cs-CZ" sz="2400" dirty="0" smtClean="0"/>
              <a:t>VZNIK A VÝVOJ HOPLITSKÉHO VOJSKA V ARCHAICKOM A KLASICKOM OBDOBÍ</a:t>
            </a:r>
            <a:endParaRPr lang="sk-SK" sz="2400" dirty="0"/>
          </a:p>
        </p:txBody>
      </p:sp>
      <p:pic>
        <p:nvPicPr>
          <p:cNvPr id="1026" name="Picture 2" descr="D:\Users\404459\Desktop\spartan phalan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6" y="0"/>
            <a:ext cx="759681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4716016" cy="5760640"/>
          </a:xfrm>
        </p:spPr>
        <p:txBody>
          <a:bodyPr anchor="t">
            <a:normAutofit/>
          </a:bodyPr>
          <a:lstStyle/>
          <a:p>
            <a:pPr algn="ctr"/>
            <a:r>
              <a:rPr lang="cs-CZ" sz="2000" dirty="0" err="1" smtClean="0">
                <a:latin typeface="Arial Narrow" panose="020B0606020202030204" pitchFamily="34" charset="0"/>
              </a:rPr>
              <a:t>Sekundárna</a:t>
            </a:r>
            <a:r>
              <a:rPr lang="cs-CZ" sz="2000" dirty="0" smtClean="0">
                <a:latin typeface="Arial Narrow" panose="020B0606020202030204" pitchFamily="34" charset="0"/>
              </a:rPr>
              <a:t> zbroj </a:t>
            </a:r>
          </a:p>
          <a:p>
            <a:pPr algn="ctr"/>
            <a:r>
              <a:rPr lang="cs-CZ" sz="1800" dirty="0">
                <a:latin typeface="Arial Narrow" panose="020B0606020202030204" pitchFamily="34" charset="0"/>
              </a:rPr>
              <a:t>1.) </a:t>
            </a:r>
            <a:r>
              <a:rPr lang="cs-CZ" sz="1800" i="1" dirty="0" err="1">
                <a:latin typeface="Arial Narrow" panose="020B0606020202030204" pitchFamily="34" charset="0"/>
              </a:rPr>
              <a:t>xiphos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krátky</a:t>
            </a:r>
            <a:r>
              <a:rPr lang="cs-CZ" sz="1800" dirty="0" smtClean="0">
                <a:latin typeface="Arial Narrow" panose="020B0606020202030204" pitchFamily="34" charset="0"/>
              </a:rPr>
              <a:t> (50-60cm.), obojstranný meč.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bodno</a:t>
            </a:r>
            <a:r>
              <a:rPr lang="cs-CZ" sz="1800" dirty="0" smtClean="0">
                <a:latin typeface="Arial Narrow" panose="020B0606020202030204" pitchFamily="34" charset="0"/>
              </a:rPr>
              <a:t>-sečná </a:t>
            </a:r>
            <a:r>
              <a:rPr lang="cs-CZ" sz="1800" dirty="0" err="1" smtClean="0">
                <a:latin typeface="Arial Narrow" panose="020B0606020202030204" pitchFamily="34" charset="0"/>
              </a:rPr>
              <a:t>funkcia</a:t>
            </a:r>
            <a:r>
              <a:rPr lang="cs-CZ" sz="1800" dirty="0">
                <a:latin typeface="Arial Narrow" panose="020B0606020202030204" pitchFamily="34" charset="0"/>
              </a:rPr>
              <a:t>.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r>
              <a:rPr lang="cs-CZ" sz="1800" dirty="0">
                <a:latin typeface="Arial Narrow" panose="020B0606020202030204" pitchFamily="34" charset="0"/>
              </a:rPr>
              <a:t>p</a:t>
            </a:r>
            <a:r>
              <a:rPr lang="cs-CZ" sz="1800" dirty="0" smtClean="0">
                <a:latin typeface="Arial Narrow" panose="020B0606020202030204" pitchFamily="34" charset="0"/>
              </a:rPr>
              <a:t>oužíval </a:t>
            </a:r>
            <a:r>
              <a:rPr lang="cs-CZ" sz="1800" dirty="0" err="1" smtClean="0">
                <a:latin typeface="Arial Narrow" panose="020B0606020202030204" pitchFamily="34" charset="0"/>
              </a:rPr>
              <a:t>sa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takmer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výlučne</a:t>
            </a:r>
            <a:r>
              <a:rPr lang="cs-CZ" sz="1800" dirty="0" smtClean="0">
                <a:latin typeface="Arial Narrow" panose="020B0606020202030204" pitchFamily="34" charset="0"/>
              </a:rPr>
              <a:t> len v nevyhnutných </a:t>
            </a:r>
            <a:r>
              <a:rPr lang="cs-CZ" sz="1800" dirty="0" err="1" smtClean="0">
                <a:latin typeface="Arial Narrow" panose="020B0606020202030204" pitchFamily="34" charset="0"/>
              </a:rPr>
              <a:t>prípadoch</a:t>
            </a:r>
            <a:r>
              <a:rPr lang="cs-CZ" sz="1800" dirty="0" smtClean="0">
                <a:latin typeface="Arial Narrow" panose="020B0606020202030204" pitchFamily="34" charset="0"/>
              </a:rPr>
              <a:t>.</a:t>
            </a:r>
          </a:p>
          <a:p>
            <a:endParaRPr lang="cs-CZ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1800" dirty="0" smtClean="0">
                <a:latin typeface="Arial Narrow" panose="020B0606020202030204" pitchFamily="34" charset="0"/>
              </a:rPr>
              <a:t>2.) bronzová </a:t>
            </a:r>
            <a:r>
              <a:rPr lang="cs-CZ" sz="1800" dirty="0" err="1" smtClean="0">
                <a:latin typeface="Arial Narrow" panose="020B0606020202030204" pitchFamily="34" charset="0"/>
              </a:rPr>
              <a:t>prilba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Viacero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typov</a:t>
            </a:r>
            <a:r>
              <a:rPr lang="cs-CZ" sz="1800" dirty="0" smtClean="0">
                <a:latin typeface="Arial Narrow" panose="020B0606020202030204" pitchFamily="34" charset="0"/>
              </a:rPr>
              <a:t> - </a:t>
            </a:r>
            <a:r>
              <a:rPr lang="cs-CZ" sz="1800" dirty="0" err="1">
                <a:latin typeface="Arial Narrow" panose="020B0606020202030204" pitchFamily="34" charset="0"/>
              </a:rPr>
              <a:t>najčastejšie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sa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vyskytujúci</a:t>
            </a:r>
            <a:r>
              <a:rPr lang="cs-CZ" sz="1800" dirty="0" smtClean="0">
                <a:latin typeface="Arial Narrow" panose="020B0606020202030204" pitchFamily="34" charset="0"/>
              </a:rPr>
              <a:t> - tzv. </a:t>
            </a:r>
            <a:r>
              <a:rPr lang="cs-CZ" sz="1800" u="sng" dirty="0" smtClean="0">
                <a:latin typeface="Arial Narrow" panose="020B0606020202030204" pitchFamily="34" charset="0"/>
              </a:rPr>
              <a:t>korintský typ</a:t>
            </a:r>
            <a:r>
              <a:rPr lang="cs-CZ" sz="1800" dirty="0">
                <a:latin typeface="Arial Narrow" panose="020B0606020202030204" pitchFamily="34" charset="0"/>
              </a:rPr>
              <a:t>.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sz="1800" dirty="0">
                <a:latin typeface="Arial Narrow" panose="020B0606020202030204" pitchFamily="34" charset="0"/>
              </a:rPr>
              <a:t>v</a:t>
            </a:r>
            <a:r>
              <a:rPr lang="cs-CZ" sz="1800" dirty="0" smtClean="0">
                <a:latin typeface="Arial Narrow" panose="020B0606020202030204" pitchFamily="34" charset="0"/>
              </a:rPr>
              <a:t>ýhody - ochrana </a:t>
            </a:r>
            <a:r>
              <a:rPr lang="cs-CZ" sz="1800" dirty="0" err="1" smtClean="0">
                <a:latin typeface="Arial Narrow" panose="020B0606020202030204" pitchFamily="34" charset="0"/>
              </a:rPr>
              <a:t>takmer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celej</a:t>
            </a:r>
            <a:r>
              <a:rPr lang="cs-CZ" sz="1800" dirty="0" smtClean="0">
                <a:latin typeface="Arial Narrow" panose="020B0606020202030204" pitchFamily="34" charset="0"/>
              </a:rPr>
              <a:t> hlavy.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nevýhody – </a:t>
            </a:r>
            <a:r>
              <a:rPr lang="cs-CZ" sz="1800" dirty="0" err="1" smtClean="0">
                <a:latin typeface="Arial Narrow" panose="020B0606020202030204" pitchFamily="34" charset="0"/>
              </a:rPr>
              <a:t>hmotnosť</a:t>
            </a:r>
            <a:r>
              <a:rPr lang="cs-CZ" sz="1800" dirty="0" smtClean="0">
                <a:latin typeface="Arial Narrow" panose="020B0606020202030204" pitchFamily="34" charset="0"/>
              </a:rPr>
              <a:t>, </a:t>
            </a:r>
            <a:r>
              <a:rPr lang="cs-CZ" sz="1800" dirty="0" err="1" smtClean="0">
                <a:latin typeface="Arial Narrow" panose="020B0606020202030204" pitchFamily="34" charset="0"/>
              </a:rPr>
              <a:t>obmedzený</a:t>
            </a:r>
            <a:r>
              <a:rPr lang="cs-CZ" sz="1800" dirty="0" smtClean="0">
                <a:latin typeface="Arial Narrow" panose="020B0606020202030204" pitchFamily="34" charset="0"/>
              </a:rPr>
              <a:t> sluch a </a:t>
            </a:r>
            <a:r>
              <a:rPr lang="cs-CZ" sz="1800" dirty="0" err="1" smtClean="0">
                <a:latin typeface="Arial Narrow" panose="020B0606020202030204" pitchFamily="34" charset="0"/>
              </a:rPr>
              <a:t>priestorová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vizualizácia</a:t>
            </a:r>
            <a:r>
              <a:rPr lang="cs-CZ" sz="1800" dirty="0" smtClean="0">
                <a:latin typeface="Arial Narrow" panose="020B0606020202030204" pitchFamily="34" charset="0"/>
              </a:rPr>
              <a:t>.  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Okrem </a:t>
            </a:r>
            <a:r>
              <a:rPr lang="cs-CZ" sz="1800" dirty="0" err="1" smtClean="0">
                <a:latin typeface="Arial Narrow" panose="020B0606020202030204" pitchFamily="34" charset="0"/>
              </a:rPr>
              <a:t>vojenskej</a:t>
            </a:r>
            <a:r>
              <a:rPr lang="cs-CZ" sz="1800" dirty="0" smtClean="0">
                <a:latin typeface="Arial Narrow" panose="020B0606020202030204" pitchFamily="34" charset="0"/>
              </a:rPr>
              <a:t> aj </a:t>
            </a:r>
            <a:r>
              <a:rPr lang="cs-CZ" sz="1800" dirty="0" err="1" smtClean="0">
                <a:latin typeface="Arial Narrow" panose="020B0606020202030204" pitchFamily="34" charset="0"/>
              </a:rPr>
              <a:t>reprezentatívna</a:t>
            </a:r>
            <a:r>
              <a:rPr lang="cs-CZ" sz="1800" dirty="0" smtClean="0">
                <a:latin typeface="Arial Narrow" panose="020B0606020202030204" pitchFamily="34" charset="0"/>
              </a:rPr>
              <a:t> úloha </a:t>
            </a:r>
          </a:p>
          <a:p>
            <a:endParaRPr lang="cs-CZ" sz="1800" dirty="0">
              <a:latin typeface="Arial Narrow" panose="020B0606020202030204" pitchFamily="34" charset="0"/>
            </a:endParaRP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Ostatné</a:t>
            </a:r>
            <a:r>
              <a:rPr lang="cs-CZ" sz="1800" dirty="0" smtClean="0">
                <a:latin typeface="Arial Narrow" panose="020B0606020202030204" pitchFamily="34" charset="0"/>
              </a:rPr>
              <a:t> časti – </a:t>
            </a:r>
            <a:r>
              <a:rPr lang="cs-CZ" sz="1800" dirty="0" err="1" smtClean="0">
                <a:latin typeface="Arial Narrow" panose="020B0606020202030204" pitchFamily="34" charset="0"/>
              </a:rPr>
              <a:t>doplnková</a:t>
            </a:r>
            <a:r>
              <a:rPr lang="cs-CZ" sz="1800" dirty="0" smtClean="0">
                <a:latin typeface="Arial Narrow" panose="020B0606020202030204" pitchFamily="34" charset="0"/>
              </a:rPr>
              <a:t> výzbroj a výstroj - </a:t>
            </a:r>
            <a:r>
              <a:rPr lang="cs-CZ" sz="1800" dirty="0" err="1" smtClean="0">
                <a:latin typeface="Arial Narrow" panose="020B0606020202030204" pitchFamily="34" charset="0"/>
              </a:rPr>
              <a:t>holenné</a:t>
            </a:r>
            <a:r>
              <a:rPr lang="cs-CZ" sz="1800" dirty="0" smtClean="0">
                <a:latin typeface="Arial Narrow" panose="020B0606020202030204" pitchFamily="34" charset="0"/>
              </a:rPr>
              <a:t> a ramenné chrániče, bojový plášť, </a:t>
            </a:r>
            <a:r>
              <a:rPr lang="cs-CZ" sz="1800" dirty="0" err="1" smtClean="0">
                <a:latin typeface="Arial Narrow" panose="020B0606020202030204" pitchFamily="34" charset="0"/>
              </a:rPr>
              <a:t>vrhacie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oštepy</a:t>
            </a:r>
            <a:r>
              <a:rPr lang="cs-CZ" sz="1800" dirty="0" smtClean="0">
                <a:latin typeface="Arial Narrow" panose="020B0606020202030204" pitchFamily="34" charset="0"/>
              </a:rPr>
              <a:t>…   </a:t>
            </a:r>
            <a:endParaRPr lang="sk-SK" sz="18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D:\Users\404459\Desktop\therionarms_c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04663"/>
            <a:ext cx="4572001" cy="26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404459\Desktop\3878309606_78815e04c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3" y="3645023"/>
            <a:ext cx="2134527" cy="24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404459\Desktop\images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69" y="3645023"/>
            <a:ext cx="2171700" cy="24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2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D:\Users\404459\Desktop\Greek Helmet 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06" y="0"/>
            <a:ext cx="9212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7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381328"/>
          </a:xfrm>
        </p:spPr>
        <p:txBody>
          <a:bodyPr anchor="t">
            <a:normAutofit/>
          </a:bodyPr>
          <a:lstStyle/>
          <a:p>
            <a:pPr algn="ctr"/>
            <a:r>
              <a:rPr lang="cs-CZ" sz="2000" b="1" dirty="0" err="1" smtClean="0">
                <a:latin typeface="Arial Narrow" panose="020B0606020202030204" pitchFamily="34" charset="0"/>
              </a:rPr>
              <a:t>Hoplit</a:t>
            </a:r>
            <a:r>
              <a:rPr lang="cs-CZ" sz="2000" b="1" dirty="0" smtClean="0">
                <a:latin typeface="Arial Narrow" panose="020B0606020202030204" pitchFamily="34" charset="0"/>
              </a:rPr>
              <a:t> a jeho sociálny status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zaužívaná </a:t>
            </a:r>
            <a:r>
              <a:rPr lang="cs-CZ" sz="1800" dirty="0" err="1" smtClean="0">
                <a:latin typeface="Arial Narrow" panose="020B0606020202030204" pitchFamily="34" charset="0"/>
              </a:rPr>
              <a:t>mienka</a:t>
            </a:r>
            <a:r>
              <a:rPr lang="cs-CZ" sz="1800" dirty="0" smtClean="0">
                <a:latin typeface="Arial Narrow" panose="020B0606020202030204" pitchFamily="34" charset="0"/>
              </a:rPr>
              <a:t> – </a:t>
            </a:r>
            <a:r>
              <a:rPr lang="cs-CZ" sz="1800" dirty="0" err="1" smtClean="0">
                <a:latin typeface="Arial Narrow" panose="020B0606020202030204" pitchFamily="34" charset="0"/>
              </a:rPr>
              <a:t>výlučne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iba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príslušníci</a:t>
            </a:r>
            <a:r>
              <a:rPr lang="cs-CZ" sz="1800" dirty="0" smtClean="0">
                <a:latin typeface="Arial Narrow" panose="020B0606020202030204" pitchFamily="34" charset="0"/>
              </a:rPr>
              <a:t> tzv. </a:t>
            </a:r>
            <a:r>
              <a:rPr lang="cs-CZ" sz="1800" dirty="0" err="1" smtClean="0">
                <a:latin typeface="Arial Narrow" panose="020B0606020202030204" pitchFamily="34" charset="0"/>
              </a:rPr>
              <a:t>strednej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majetkovej</a:t>
            </a:r>
            <a:r>
              <a:rPr lang="cs-CZ" sz="1800" dirty="0" smtClean="0">
                <a:latin typeface="Arial Narrow" panose="020B0606020202030204" pitchFamily="34" charset="0"/>
              </a:rPr>
              <a:t> vrstvy </a:t>
            </a:r>
            <a:r>
              <a:rPr lang="cs-CZ" sz="1800" dirty="0" err="1" smtClean="0">
                <a:latin typeface="Arial Narrow" panose="020B0606020202030204" pitchFamily="34" charset="0"/>
              </a:rPr>
              <a:t>občianskeho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kolektívu</a:t>
            </a:r>
            <a:r>
              <a:rPr lang="cs-CZ" sz="1800" dirty="0" smtClean="0">
                <a:latin typeface="Arial Narrow" panose="020B0606020202030204" pitchFamily="34" charset="0"/>
              </a:rPr>
              <a:t> (drobní a </a:t>
            </a:r>
            <a:r>
              <a:rPr lang="cs-CZ" sz="1800" dirty="0" err="1" smtClean="0">
                <a:latin typeface="Arial Narrow" panose="020B0606020202030204" pitchFamily="34" charset="0"/>
              </a:rPr>
              <a:t>strední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roľníci</a:t>
            </a:r>
            <a:r>
              <a:rPr lang="cs-CZ" sz="1800" dirty="0" smtClean="0">
                <a:latin typeface="Arial Narrow" panose="020B0606020202030204" pitchFamily="34" charset="0"/>
              </a:rPr>
              <a:t>, </a:t>
            </a:r>
            <a:r>
              <a:rPr lang="cs-CZ" sz="1800" dirty="0" err="1" smtClean="0">
                <a:latin typeface="Arial Narrow" panose="020B0606020202030204" pitchFamily="34" charset="0"/>
              </a:rPr>
              <a:t>remeselníci</a:t>
            </a:r>
            <a:r>
              <a:rPr lang="cs-CZ" sz="1800" dirty="0" smtClean="0">
                <a:latin typeface="Arial Narrow" panose="020B0606020202030204" pitchFamily="34" charset="0"/>
              </a:rPr>
              <a:t>, obchodníci…)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V </a:t>
            </a:r>
            <a:r>
              <a:rPr lang="cs-CZ" sz="1800" dirty="0" err="1" smtClean="0">
                <a:latin typeface="Arial Narrow" panose="020B0606020202030204" pitchFamily="34" charset="0"/>
              </a:rPr>
              <a:t>skutočnosti</a:t>
            </a:r>
            <a:r>
              <a:rPr lang="cs-CZ" sz="1800" dirty="0" smtClean="0">
                <a:latin typeface="Arial Narrow" panose="020B0606020202030204" pitchFamily="34" charset="0"/>
              </a:rPr>
              <a:t> – výsada „privilegovaných“ </a:t>
            </a:r>
            <a:r>
              <a:rPr lang="cs-CZ" sz="1800" dirty="0" err="1" smtClean="0">
                <a:latin typeface="Arial Narrow" panose="020B0606020202030204" pitchFamily="34" charset="0"/>
              </a:rPr>
              <a:t>majetnejších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vrstiev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u="sng" dirty="0" smtClean="0">
                <a:latin typeface="Arial Narrow" panose="020B0606020202030204" pitchFamily="34" charset="0"/>
              </a:rPr>
              <a:t>- </a:t>
            </a:r>
            <a:r>
              <a:rPr lang="cs-CZ" sz="1800" u="sng" dirty="0" err="1">
                <a:latin typeface="Arial Narrow" panose="020B0606020202030204" pitchFamily="34" charset="0"/>
              </a:rPr>
              <a:t>d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iferenciacia</a:t>
            </a:r>
            <a:r>
              <a:rPr lang="cs-CZ" sz="1800" u="sng" dirty="0" smtClean="0">
                <a:latin typeface="Arial Narrow" panose="020B0606020202030204" pitchFamily="34" charset="0"/>
              </a:rPr>
              <a:t>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vo</a:t>
            </a:r>
            <a:r>
              <a:rPr lang="cs-CZ" sz="1800" u="sng" dirty="0" smtClean="0">
                <a:latin typeface="Arial Narrow" panose="020B0606020202030204" pitchFamily="34" charset="0"/>
              </a:rPr>
              <a:t>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vtedajšom</a:t>
            </a:r>
            <a:r>
              <a:rPr lang="cs-CZ" sz="1800" u="sng" dirty="0" smtClean="0">
                <a:latin typeface="Arial Narrow" panose="020B0606020202030204" pitchFamily="34" charset="0"/>
              </a:rPr>
              <a:t> a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modernom</a:t>
            </a:r>
            <a:r>
              <a:rPr lang="cs-CZ" sz="1800" u="sng" dirty="0" smtClean="0">
                <a:latin typeface="Arial Narrow" panose="020B0606020202030204" pitchFamily="34" charset="0"/>
              </a:rPr>
              <a:t>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ponímaní</a:t>
            </a:r>
            <a:r>
              <a:rPr lang="cs-CZ" sz="1800" u="sng" dirty="0" smtClean="0">
                <a:latin typeface="Arial Narrow" panose="020B0606020202030204" pitchFamily="34" charset="0"/>
              </a:rPr>
              <a:t> pojmu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stredná</a:t>
            </a:r>
            <a:r>
              <a:rPr lang="cs-CZ" sz="1800" u="sng" dirty="0" smtClean="0">
                <a:latin typeface="Arial Narrow" panose="020B0606020202030204" pitchFamily="34" charset="0"/>
              </a:rPr>
              <a:t> vrstva</a:t>
            </a:r>
            <a:r>
              <a:rPr lang="cs-CZ" sz="18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cs-CZ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1800" b="1" dirty="0" smtClean="0">
                <a:latin typeface="Arial Narrow" panose="020B0606020202030204" pitchFamily="34" charset="0"/>
              </a:rPr>
              <a:t>Athény</a:t>
            </a:r>
            <a:r>
              <a:rPr lang="cs-CZ" sz="1800" dirty="0" smtClean="0">
                <a:latin typeface="Arial Narrow" panose="020B0606020202030204" pitchFamily="34" charset="0"/>
              </a:rPr>
              <a:t> - 2 skupiny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1.) tzv</a:t>
            </a:r>
            <a:r>
              <a:rPr lang="cs-CZ" sz="1800" b="1" dirty="0" smtClean="0">
                <a:latin typeface="Arial Narrow" panose="020B0606020202030204" pitchFamily="34" charset="0"/>
              </a:rPr>
              <a:t>. </a:t>
            </a:r>
            <a:r>
              <a:rPr lang="cs-CZ" sz="1800" b="1" dirty="0" err="1" smtClean="0">
                <a:latin typeface="Arial Narrow" panose="020B0606020202030204" pitchFamily="34" charset="0"/>
              </a:rPr>
              <a:t>leisure-class</a:t>
            </a:r>
            <a:r>
              <a:rPr lang="cs-CZ" sz="1800" b="1" dirty="0" smtClean="0">
                <a:latin typeface="Arial Narrow" panose="020B0606020202030204" pitchFamily="34" charset="0"/>
              </a:rPr>
              <a:t> </a:t>
            </a:r>
            <a:r>
              <a:rPr lang="cs-CZ" sz="1800" b="1" dirty="0" err="1" smtClean="0">
                <a:latin typeface="Arial Narrow" panose="020B0606020202030204" pitchFamily="34" charset="0"/>
              </a:rPr>
              <a:t>hoplites</a:t>
            </a:r>
            <a:r>
              <a:rPr lang="cs-CZ" sz="1800" b="1" dirty="0" smtClean="0">
                <a:latin typeface="Arial Narrow" panose="020B0606020202030204" pitchFamily="34" charset="0"/>
              </a:rPr>
              <a:t> </a:t>
            </a:r>
            <a:r>
              <a:rPr lang="cs-CZ" sz="1800" dirty="0" smtClean="0">
                <a:latin typeface="Arial Narrow" panose="020B0606020202030204" pitchFamily="34" charset="0"/>
              </a:rPr>
              <a:t>– </a:t>
            </a:r>
            <a:r>
              <a:rPr lang="cs-CZ" sz="1800" dirty="0" err="1" smtClean="0">
                <a:latin typeface="Arial Narrow" panose="020B0606020202030204" pitchFamily="34" charset="0"/>
              </a:rPr>
              <a:t>tí</a:t>
            </a:r>
            <a:r>
              <a:rPr lang="cs-CZ" sz="1800" dirty="0" smtClean="0">
                <a:latin typeface="Arial Narrow" panose="020B0606020202030204" pitchFamily="34" charset="0"/>
              </a:rPr>
              <a:t>, </a:t>
            </a:r>
            <a:r>
              <a:rPr lang="cs-CZ" sz="1800" dirty="0" err="1" smtClean="0">
                <a:latin typeface="Arial Narrow" panose="020B0606020202030204" pitchFamily="34" charset="0"/>
              </a:rPr>
              <a:t>ktorí</a:t>
            </a:r>
            <a:r>
              <a:rPr lang="cs-CZ" sz="1800" dirty="0" smtClean="0">
                <a:latin typeface="Arial Narrow" panose="020B0606020202030204" pitchFamily="34" charset="0"/>
              </a:rPr>
              <a:t> nemuseli </a:t>
            </a:r>
            <a:r>
              <a:rPr lang="cs-CZ" sz="1800" dirty="0" err="1" smtClean="0">
                <a:latin typeface="Arial Narrow" panose="020B0606020202030204" pitchFamily="34" charset="0"/>
              </a:rPr>
              <a:t>vlastnoručne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pracovať</a:t>
            </a:r>
            <a:r>
              <a:rPr lang="cs-CZ" sz="1800" dirty="0" smtClean="0">
                <a:latin typeface="Arial Narrow" panose="020B0606020202030204" pitchFamily="34" charset="0"/>
              </a:rPr>
              <a:t> na </a:t>
            </a:r>
            <a:r>
              <a:rPr lang="cs-CZ" sz="1800" dirty="0" err="1" smtClean="0">
                <a:latin typeface="Arial Narrow" panose="020B0606020202030204" pitchFamily="34" charset="0"/>
              </a:rPr>
              <a:t>svojich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majetkoch</a:t>
            </a:r>
            <a:r>
              <a:rPr lang="cs-CZ" sz="1800" dirty="0" smtClean="0">
                <a:latin typeface="Arial Narrow" panose="020B0606020202030204" pitchFamily="34" charset="0"/>
              </a:rPr>
              <a:t> a mohli </a:t>
            </a:r>
            <a:r>
              <a:rPr lang="cs-CZ" sz="1800" dirty="0" err="1" smtClean="0">
                <a:latin typeface="Arial Narrow" panose="020B0606020202030204" pitchFamily="34" charset="0"/>
              </a:rPr>
              <a:t>sa</a:t>
            </a:r>
            <a:r>
              <a:rPr lang="cs-CZ" sz="1800" dirty="0" smtClean="0">
                <a:latin typeface="Arial Narrow" panose="020B0606020202030204" pitchFamily="34" charset="0"/>
              </a:rPr>
              <a:t> v </a:t>
            </a:r>
            <a:r>
              <a:rPr lang="cs-CZ" sz="1800" dirty="0" err="1" smtClean="0">
                <a:latin typeface="Arial Narrow" panose="020B0606020202030204" pitchFamily="34" charset="0"/>
              </a:rPr>
              <a:t>plnej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miere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venovať</a:t>
            </a:r>
            <a:r>
              <a:rPr lang="cs-CZ" sz="1800" dirty="0" smtClean="0">
                <a:latin typeface="Arial Narrow" panose="020B0606020202030204" pitchFamily="34" charset="0"/>
              </a:rPr>
              <a:t> vojenskému výcviku a </a:t>
            </a:r>
            <a:r>
              <a:rPr lang="cs-CZ" sz="1800" dirty="0" err="1" smtClean="0">
                <a:latin typeface="Arial Narrow" panose="020B0606020202030204" pitchFamily="34" charset="0"/>
              </a:rPr>
              <a:t>podieľať</a:t>
            </a:r>
            <a:r>
              <a:rPr lang="cs-CZ" sz="1800" dirty="0" smtClean="0">
                <a:latin typeface="Arial Narrow" panose="020B0606020202030204" pitchFamily="34" charset="0"/>
              </a:rPr>
              <a:t> na </a:t>
            </a:r>
            <a:r>
              <a:rPr lang="cs-CZ" sz="1800" dirty="0" err="1" smtClean="0">
                <a:latin typeface="Arial Narrow" panose="020B0606020202030204" pitchFamily="34" charset="0"/>
              </a:rPr>
              <a:t>správe</a:t>
            </a:r>
            <a:r>
              <a:rPr lang="cs-CZ" sz="1800" dirty="0" smtClean="0">
                <a:latin typeface="Arial Narrow" panose="020B0606020202030204" pitchFamily="34" charset="0"/>
              </a:rPr>
              <a:t> obce – v </a:t>
            </a:r>
            <a:r>
              <a:rPr lang="cs-CZ" sz="1800" dirty="0" err="1" smtClean="0">
                <a:latin typeface="Arial Narrow" panose="020B0606020202030204" pitchFamily="34" charset="0"/>
              </a:rPr>
              <a:t>spoločnosti</a:t>
            </a:r>
            <a:r>
              <a:rPr lang="cs-CZ" sz="1800" dirty="0" smtClean="0">
                <a:latin typeface="Arial Narrow" panose="020B0606020202030204" pitchFamily="34" charset="0"/>
              </a:rPr>
              <a:t> považované za </a:t>
            </a:r>
            <a:r>
              <a:rPr lang="cs-CZ" sz="1800" dirty="0" err="1" smtClean="0">
                <a:latin typeface="Arial Narrow" panose="020B0606020202030204" pitchFamily="34" charset="0"/>
              </a:rPr>
              <a:t>dve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najhodnotejšie</a:t>
            </a:r>
            <a:r>
              <a:rPr lang="cs-CZ" sz="1800" dirty="0" smtClean="0">
                <a:latin typeface="Arial Narrow" panose="020B0606020202030204" pitchFamily="34" charset="0"/>
              </a:rPr>
              <a:t> cnosti každého občana.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ich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>
                <a:latin typeface="Arial Narrow" panose="020B0606020202030204" pitchFamily="34" charset="0"/>
              </a:rPr>
              <a:t>ročný výnos </a:t>
            </a:r>
            <a:r>
              <a:rPr lang="cs-CZ" sz="1800" dirty="0" err="1">
                <a:latin typeface="Arial Narrow" panose="020B0606020202030204" pitchFamily="34" charset="0"/>
              </a:rPr>
              <a:t>zo</a:t>
            </a:r>
            <a:r>
              <a:rPr lang="cs-CZ" sz="1800" dirty="0">
                <a:latin typeface="Arial Narrow" panose="020B0606020202030204" pitchFamily="34" charset="0"/>
              </a:rPr>
              <a:t> suchých a tekutých </a:t>
            </a:r>
            <a:r>
              <a:rPr lang="cs-CZ" sz="1800" dirty="0" err="1">
                <a:latin typeface="Arial Narrow" panose="020B0606020202030204" pitchFamily="34" charset="0"/>
              </a:rPr>
              <a:t>produktov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predstavoval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viac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ako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b="1" dirty="0">
                <a:latin typeface="Arial Narrow" panose="020B0606020202030204" pitchFamily="34" charset="0"/>
              </a:rPr>
              <a:t>200 </a:t>
            </a:r>
            <a:r>
              <a:rPr lang="cs-CZ" sz="1800" b="1" dirty="0" err="1">
                <a:latin typeface="Arial Narrow" panose="020B0606020202030204" pitchFamily="34" charset="0"/>
              </a:rPr>
              <a:t>meríc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dirty="0">
                <a:latin typeface="Arial Narrow" panose="020B0606020202030204" pitchFamily="34" charset="0"/>
              </a:rPr>
              <a:t>– 1-3 majetková skupina – </a:t>
            </a:r>
            <a:r>
              <a:rPr lang="cs-CZ" sz="1800" dirty="0" err="1">
                <a:latin typeface="Arial Narrow" panose="020B0606020202030204" pitchFamily="34" charset="0"/>
              </a:rPr>
              <a:t>spoločenská</a:t>
            </a:r>
            <a:r>
              <a:rPr lang="cs-CZ" sz="1800" dirty="0">
                <a:latin typeface="Arial Narrow" panose="020B0606020202030204" pitchFamily="34" charset="0"/>
              </a:rPr>
              <a:t> elita (1 a 2 skupina) + </a:t>
            </a:r>
            <a:r>
              <a:rPr lang="cs-CZ" sz="1800" dirty="0" smtClean="0">
                <a:latin typeface="Arial Narrow" panose="020B0606020202030204" pitchFamily="34" charset="0"/>
              </a:rPr>
              <a:t>„majetná </a:t>
            </a:r>
            <a:r>
              <a:rPr lang="cs-CZ" sz="1800" dirty="0" err="1">
                <a:latin typeface="Arial Narrow" panose="020B0606020202030204" pitchFamily="34" charset="0"/>
              </a:rPr>
              <a:t>stredná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smtClean="0">
                <a:latin typeface="Arial Narrow" panose="020B0606020202030204" pitchFamily="34" charset="0"/>
              </a:rPr>
              <a:t>vrstva“ </a:t>
            </a:r>
            <a:r>
              <a:rPr lang="cs-CZ" sz="1800" dirty="0">
                <a:latin typeface="Arial Narrow" panose="020B0606020202030204" pitchFamily="34" charset="0"/>
              </a:rPr>
              <a:t>- tzv. </a:t>
            </a:r>
            <a:r>
              <a:rPr lang="cs-CZ" sz="1800" b="1" i="1" dirty="0" err="1" smtClean="0">
                <a:latin typeface="Arial Narrow" panose="020B0606020202030204" pitchFamily="34" charset="0"/>
              </a:rPr>
              <a:t>zeugites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r>
              <a:rPr lang="cs-CZ" sz="1800" dirty="0" smtClean="0">
                <a:latin typeface="Arial Narrow" panose="020B0606020202030204" pitchFamily="34" charset="0"/>
              </a:rPr>
              <a:t>V </a:t>
            </a:r>
            <a:r>
              <a:rPr lang="cs-CZ" sz="1800" dirty="0" err="1" smtClean="0">
                <a:latin typeface="Arial Narrow" panose="020B0606020202030204" pitchFamily="34" charset="0"/>
              </a:rPr>
              <a:t>prípade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ohrozenia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mali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zo</a:t>
            </a:r>
            <a:r>
              <a:rPr lang="cs-CZ" sz="1800" dirty="0" smtClean="0">
                <a:latin typeface="Arial Narrow" panose="020B0606020202030204" pitchFamily="34" charset="0"/>
              </a:rPr>
              <a:t> zákona </a:t>
            </a:r>
            <a:r>
              <a:rPr lang="cs-CZ" sz="1800" dirty="0" err="1" smtClean="0">
                <a:latin typeface="Arial Narrow" panose="020B0606020202030204" pitchFamily="34" charset="0"/>
              </a:rPr>
              <a:t>povinnosť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aktívne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vykonávať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vojenskú</a:t>
            </a:r>
            <a:r>
              <a:rPr lang="cs-CZ" sz="1800" dirty="0" smtClean="0">
                <a:latin typeface="Arial Narrow" panose="020B0606020202030204" pitchFamily="34" charset="0"/>
              </a:rPr>
              <a:t> službu a </a:t>
            </a:r>
            <a:r>
              <a:rPr lang="cs-CZ" sz="1800" dirty="0" err="1" smtClean="0">
                <a:latin typeface="Arial Narrow" panose="020B0606020202030204" pitchFamily="34" charset="0"/>
              </a:rPr>
              <a:t>účastniť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sa</a:t>
            </a:r>
            <a:r>
              <a:rPr lang="cs-CZ" sz="1800" dirty="0" smtClean="0">
                <a:latin typeface="Arial Narrow" panose="020B0606020202030204" pitchFamily="34" charset="0"/>
              </a:rPr>
              <a:t> vojenských </a:t>
            </a:r>
            <a:r>
              <a:rPr lang="cs-CZ" sz="1800" dirty="0" err="1" smtClean="0">
                <a:latin typeface="Arial Narrow" panose="020B0606020202030204" pitchFamily="34" charset="0"/>
              </a:rPr>
              <a:t>operácii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smtClean="0">
                <a:latin typeface="Arial Narrow" panose="020B0606020202030204" pitchFamily="34" charset="0"/>
              </a:rPr>
              <a:t>(z </a:t>
            </a:r>
            <a:r>
              <a:rPr lang="cs-CZ" sz="1800" i="1" dirty="0" smtClean="0">
                <a:latin typeface="Arial Narrow" panose="020B0606020202030204" pitchFamily="34" charset="0"/>
              </a:rPr>
              <a:t>c</a:t>
            </a:r>
            <a:r>
              <a:rPr lang="cs-CZ" sz="1800" i="1" dirty="0">
                <a:latin typeface="Arial Narrow" panose="020B0606020202030204" pitchFamily="34" charset="0"/>
              </a:rPr>
              <a:t>. </a:t>
            </a:r>
            <a:r>
              <a:rPr lang="cs-CZ" sz="1800" dirty="0">
                <a:latin typeface="Arial Narrow" panose="020B0606020202030204" pitchFamily="34" charset="0"/>
              </a:rPr>
              <a:t>24 000 </a:t>
            </a:r>
            <a:r>
              <a:rPr lang="cs-CZ" sz="1800" dirty="0" err="1">
                <a:latin typeface="Arial Narrow" panose="020B0606020202030204" pitchFamily="34" charset="0"/>
              </a:rPr>
              <a:t>občanov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približne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iba</a:t>
            </a:r>
            <a:r>
              <a:rPr lang="cs-CZ" sz="1800" dirty="0">
                <a:latin typeface="Arial Narrow" panose="020B0606020202030204" pitchFamily="34" charset="0"/>
              </a:rPr>
              <a:t> 3 000 </a:t>
            </a:r>
            <a:r>
              <a:rPr lang="cs-CZ" sz="1800" dirty="0" err="1">
                <a:latin typeface="Arial Narrow" panose="020B0606020202030204" pitchFamily="34" charset="0"/>
              </a:rPr>
              <a:t>patrilo</a:t>
            </a:r>
            <a:r>
              <a:rPr lang="cs-CZ" sz="1800" dirty="0">
                <a:latin typeface="Arial Narrow" panose="020B0606020202030204" pitchFamily="34" charset="0"/>
              </a:rPr>
              <a:t> do </a:t>
            </a:r>
            <a:r>
              <a:rPr lang="cs-CZ" sz="1800" dirty="0" err="1">
                <a:latin typeface="Arial Narrow" panose="020B0606020202030204" pitchFamily="34" charset="0"/>
              </a:rPr>
              <a:t>tejto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smtClean="0">
                <a:latin typeface="Arial Narrow" panose="020B0606020202030204" pitchFamily="34" charset="0"/>
              </a:rPr>
              <a:t>skupiny).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Ak</a:t>
            </a:r>
            <a:r>
              <a:rPr lang="cs-CZ" sz="1800" dirty="0" smtClean="0">
                <a:latin typeface="Arial Narrow" panose="020B0606020202030204" pitchFamily="34" charset="0"/>
              </a:rPr>
              <a:t> si nezabezpečili </a:t>
            </a:r>
            <a:r>
              <a:rPr lang="cs-CZ" sz="1800" dirty="0" err="1" smtClean="0">
                <a:latin typeface="Arial Narrow" panose="020B0606020202030204" pitchFamily="34" charset="0"/>
              </a:rPr>
              <a:t>potrebnú</a:t>
            </a:r>
            <a:r>
              <a:rPr lang="cs-CZ" sz="1800" dirty="0" smtClean="0">
                <a:latin typeface="Arial Narrow" panose="020B0606020202030204" pitchFamily="34" charset="0"/>
              </a:rPr>
              <a:t> výzbroj a </a:t>
            </a:r>
            <a:r>
              <a:rPr lang="cs-CZ" sz="1800" dirty="0" err="1" smtClean="0">
                <a:latin typeface="Arial Narrow" panose="020B0606020202030204" pitchFamily="34" charset="0"/>
              </a:rPr>
              <a:t>aktívne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sa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nevenovali</a:t>
            </a:r>
            <a:r>
              <a:rPr lang="cs-CZ" sz="1800" dirty="0" smtClean="0">
                <a:latin typeface="Arial Narrow" panose="020B0606020202030204" pitchFamily="34" charset="0"/>
              </a:rPr>
              <a:t> vojenskému výcviku, </a:t>
            </a:r>
            <a:r>
              <a:rPr lang="cs-CZ" sz="1800" dirty="0" err="1" smtClean="0">
                <a:latin typeface="Arial Narrow" panose="020B0606020202030204" pitchFamily="34" charset="0"/>
              </a:rPr>
              <a:t>boli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prísne</a:t>
            </a:r>
            <a:r>
              <a:rPr lang="cs-CZ" sz="1800" dirty="0" smtClean="0">
                <a:latin typeface="Arial Narrow" panose="020B0606020202030204" pitchFamily="34" charset="0"/>
              </a:rPr>
              <a:t> trestaní (vysoké pokuty, </a:t>
            </a:r>
            <a:r>
              <a:rPr lang="cs-CZ" sz="1800" dirty="0" err="1" smtClean="0">
                <a:latin typeface="Arial Narrow" panose="020B0606020202030204" pitchFamily="34" charset="0"/>
              </a:rPr>
              <a:t>konfiškácie</a:t>
            </a:r>
            <a:r>
              <a:rPr lang="cs-CZ" sz="1800" dirty="0" smtClean="0">
                <a:latin typeface="Arial Narrow" panose="020B0606020202030204" pitchFamily="34" charset="0"/>
              </a:rPr>
              <a:t> časti majetku…) 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453336"/>
          </a:xfrm>
        </p:spPr>
        <p:txBody>
          <a:bodyPr anchor="t">
            <a:normAutofit/>
          </a:bodyPr>
          <a:lstStyle/>
          <a:p>
            <a:r>
              <a:rPr lang="cs-CZ" sz="1800" dirty="0" err="1">
                <a:latin typeface="Arial Narrow" panose="020B0606020202030204" pitchFamily="34" charset="0"/>
              </a:rPr>
              <a:t>zbytok</a:t>
            </a:r>
            <a:r>
              <a:rPr lang="cs-CZ" sz="1800" dirty="0">
                <a:latin typeface="Arial Narrow" panose="020B0606020202030204" pitchFamily="34" charset="0"/>
              </a:rPr>
              <a:t> – 2.) tzv. </a:t>
            </a:r>
            <a:r>
              <a:rPr lang="cs-CZ" sz="1800" b="1" dirty="0" err="1">
                <a:latin typeface="Arial Narrow" panose="020B0606020202030204" pitchFamily="34" charset="0"/>
              </a:rPr>
              <a:t>working-class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b="1" dirty="0" err="1">
                <a:latin typeface="Arial Narrow" panose="020B0606020202030204" pitchFamily="34" charset="0"/>
              </a:rPr>
              <a:t>hoplites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dirty="0">
                <a:latin typeface="Arial Narrow" panose="020B0606020202030204" pitchFamily="34" charset="0"/>
              </a:rPr>
              <a:t>– </a:t>
            </a:r>
            <a:r>
              <a:rPr lang="cs-CZ" sz="1800" dirty="0" err="1">
                <a:latin typeface="Arial Narrow" panose="020B0606020202030204" pitchFamily="34" charset="0"/>
              </a:rPr>
              <a:t>tí</a:t>
            </a:r>
            <a:r>
              <a:rPr lang="cs-CZ" sz="1800" dirty="0">
                <a:latin typeface="Arial Narrow" panose="020B0606020202030204" pitchFamily="34" charset="0"/>
              </a:rPr>
              <a:t>, </a:t>
            </a:r>
            <a:r>
              <a:rPr lang="cs-CZ" sz="1800" dirty="0" err="1">
                <a:latin typeface="Arial Narrow" panose="020B0606020202030204" pitchFamily="34" charset="0"/>
              </a:rPr>
              <a:t>ktorí</a:t>
            </a:r>
            <a:r>
              <a:rPr lang="cs-CZ" sz="1800" dirty="0">
                <a:latin typeface="Arial Narrow" panose="020B0606020202030204" pitchFamily="34" charset="0"/>
              </a:rPr>
              <a:t> museli </a:t>
            </a:r>
            <a:r>
              <a:rPr lang="cs-CZ" sz="1800" dirty="0" err="1">
                <a:latin typeface="Arial Narrow" panose="020B0606020202030204" pitchFamily="34" charset="0"/>
              </a:rPr>
              <a:t>vlatnoručne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pracovať</a:t>
            </a:r>
            <a:r>
              <a:rPr lang="cs-CZ" sz="1800" dirty="0">
                <a:latin typeface="Arial Narrow" panose="020B0606020202030204" pitchFamily="34" charset="0"/>
              </a:rPr>
              <a:t> na </a:t>
            </a:r>
            <a:r>
              <a:rPr lang="cs-CZ" sz="1800" dirty="0" err="1">
                <a:latin typeface="Arial Narrow" panose="020B0606020202030204" pitchFamily="34" charset="0"/>
              </a:rPr>
              <a:t>svojich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majetkoch</a:t>
            </a:r>
            <a:r>
              <a:rPr lang="cs-CZ" sz="1800" dirty="0">
                <a:latin typeface="Arial Narrow" panose="020B0606020202030204" pitchFamily="34" charset="0"/>
              </a:rPr>
              <a:t> a </a:t>
            </a:r>
            <a:r>
              <a:rPr lang="cs-CZ" sz="1800" dirty="0" err="1">
                <a:latin typeface="Arial Narrow" panose="020B0606020202030204" pitchFamily="34" charset="0"/>
              </a:rPr>
              <a:t>ich</a:t>
            </a:r>
            <a:r>
              <a:rPr lang="cs-CZ" sz="1800" dirty="0">
                <a:latin typeface="Arial Narrow" panose="020B0606020202030204" pitchFamily="34" charset="0"/>
              </a:rPr>
              <a:t> výnos </a:t>
            </a:r>
            <a:r>
              <a:rPr lang="cs-CZ" sz="1800" dirty="0" err="1">
                <a:latin typeface="Arial Narrow" panose="020B0606020202030204" pitchFamily="34" charset="0"/>
              </a:rPr>
              <a:t>zo</a:t>
            </a:r>
            <a:r>
              <a:rPr lang="cs-CZ" sz="1800" dirty="0">
                <a:latin typeface="Arial Narrow" panose="020B0606020202030204" pitchFamily="34" charset="0"/>
              </a:rPr>
              <a:t> suchých a tekutých </a:t>
            </a:r>
            <a:r>
              <a:rPr lang="cs-CZ" sz="1800" dirty="0" err="1">
                <a:latin typeface="Arial Narrow" panose="020B0606020202030204" pitchFamily="34" charset="0"/>
              </a:rPr>
              <a:t>produktov</a:t>
            </a:r>
            <a:r>
              <a:rPr lang="cs-CZ" sz="1800" dirty="0">
                <a:latin typeface="Arial Narrow" panose="020B0606020202030204" pitchFamily="34" charset="0"/>
              </a:rPr>
              <a:t> bol nižší </a:t>
            </a:r>
            <a:r>
              <a:rPr lang="cs-CZ" sz="1800" dirty="0" err="1">
                <a:latin typeface="Arial Narrow" panose="020B0606020202030204" pitchFamily="34" charset="0"/>
              </a:rPr>
              <a:t>ako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b="1" dirty="0">
                <a:latin typeface="Arial Narrow" panose="020B0606020202030204" pitchFamily="34" charset="0"/>
              </a:rPr>
              <a:t>200 </a:t>
            </a:r>
            <a:r>
              <a:rPr lang="cs-CZ" sz="1800" b="1" dirty="0" err="1">
                <a:latin typeface="Arial Narrow" panose="020B0606020202030204" pitchFamily="34" charset="0"/>
              </a:rPr>
              <a:t>meríc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dirty="0">
                <a:latin typeface="Arial Narrow" panose="020B0606020202030204" pitchFamily="34" charset="0"/>
              </a:rPr>
              <a:t>– </a:t>
            </a:r>
            <a:r>
              <a:rPr lang="cs-CZ" sz="1800" dirty="0" err="1">
                <a:latin typeface="Arial Narrow" panose="020B0606020202030204" pitchFamily="34" charset="0"/>
              </a:rPr>
              <a:t>príslušníci</a:t>
            </a:r>
            <a:r>
              <a:rPr lang="cs-CZ" sz="1800" dirty="0">
                <a:latin typeface="Arial Narrow" panose="020B0606020202030204" pitchFamily="34" charset="0"/>
              </a:rPr>
              <a:t> 4 </a:t>
            </a:r>
            <a:r>
              <a:rPr lang="cs-CZ" sz="1800" dirty="0" err="1">
                <a:latin typeface="Arial Narrow" panose="020B0606020202030204" pitchFamily="34" charset="0"/>
              </a:rPr>
              <a:t>majetkovej</a:t>
            </a:r>
            <a:r>
              <a:rPr lang="cs-CZ" sz="1800" dirty="0">
                <a:latin typeface="Arial Narrow" panose="020B0606020202030204" pitchFamily="34" charset="0"/>
              </a:rPr>
              <a:t> vrstvy tzv. </a:t>
            </a:r>
            <a:r>
              <a:rPr lang="cs-CZ" sz="1800" b="1" i="1" dirty="0" err="1">
                <a:latin typeface="Arial Narrow" panose="020B0606020202030204" pitchFamily="34" charset="0"/>
              </a:rPr>
              <a:t>thétes</a:t>
            </a:r>
            <a:r>
              <a:rPr lang="cs-CZ" sz="1800" b="1" i="1" dirty="0">
                <a:latin typeface="Arial Narrow" panose="020B0606020202030204" pitchFamily="34" charset="0"/>
              </a:rPr>
              <a:t>.</a:t>
            </a:r>
          </a:p>
          <a:p>
            <a:r>
              <a:rPr lang="cs-CZ" sz="1800" dirty="0">
                <a:latin typeface="Arial Narrow" panose="020B0606020202030204" pitchFamily="34" charset="0"/>
              </a:rPr>
              <a:t>Mali </a:t>
            </a:r>
            <a:r>
              <a:rPr lang="cs-CZ" sz="1800" dirty="0" err="1">
                <a:latin typeface="Arial Narrow" panose="020B0606020202030204" pitchFamily="34" charset="0"/>
              </a:rPr>
              <a:t>volebné</a:t>
            </a:r>
            <a:r>
              <a:rPr lang="cs-CZ" sz="1800" dirty="0">
                <a:latin typeface="Arial Narrow" panose="020B0606020202030204" pitchFamily="34" charset="0"/>
              </a:rPr>
              <a:t> právo, ale </a:t>
            </a:r>
            <a:r>
              <a:rPr lang="cs-CZ" sz="1800" dirty="0" smtClean="0">
                <a:latin typeface="Arial Narrow" panose="020B0606020202030204" pitchFamily="34" charset="0"/>
              </a:rPr>
              <a:t>v </a:t>
            </a:r>
            <a:r>
              <a:rPr lang="cs-CZ" sz="1800" dirty="0" err="1" smtClean="0">
                <a:latin typeface="Arial Narrow" panose="020B0606020202030204" pitchFamily="34" charset="0"/>
              </a:rPr>
              <a:t>dosledku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nesplnenia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podmienky</a:t>
            </a:r>
            <a:r>
              <a:rPr lang="cs-CZ" sz="1800" dirty="0" smtClean="0">
                <a:latin typeface="Arial Narrow" panose="020B0606020202030204" pitchFamily="34" charset="0"/>
              </a:rPr>
              <a:t> majetkového cenzu nemohli </a:t>
            </a:r>
            <a:r>
              <a:rPr lang="cs-CZ" sz="1800" dirty="0" err="1">
                <a:latin typeface="Arial Narrow" panose="020B0606020202030204" pitchFamily="34" charset="0"/>
              </a:rPr>
              <a:t>zastávať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žiadne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verejné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úrady</a:t>
            </a:r>
            <a:r>
              <a:rPr lang="cs-CZ" sz="1800" dirty="0">
                <a:latin typeface="Arial Narrow" panose="020B0606020202030204" pitchFamily="34" charset="0"/>
              </a:rPr>
              <a:t> – </a:t>
            </a:r>
            <a:r>
              <a:rPr lang="cs-CZ" sz="1800" b="1" dirty="0" err="1">
                <a:latin typeface="Arial Narrow" panose="020B0606020202030204" pitchFamily="34" charset="0"/>
              </a:rPr>
              <a:t>nemali</a:t>
            </a:r>
            <a:r>
              <a:rPr lang="cs-CZ" sz="1800" b="1" dirty="0">
                <a:latin typeface="Arial Narrow" panose="020B0606020202030204" pitchFamily="34" charset="0"/>
              </a:rPr>
              <a:t> tak </a:t>
            </a:r>
            <a:r>
              <a:rPr lang="cs-CZ" sz="1800" b="1" dirty="0" err="1">
                <a:latin typeface="Arial Narrow" panose="020B0606020202030204" pitchFamily="34" charset="0"/>
              </a:rPr>
              <a:t>povinnosť</a:t>
            </a:r>
            <a:r>
              <a:rPr lang="cs-CZ" sz="1800" b="1" dirty="0">
                <a:latin typeface="Arial Narrow" panose="020B0606020202030204" pitchFamily="34" charset="0"/>
              </a:rPr>
              <a:t>, ale </a:t>
            </a:r>
            <a:r>
              <a:rPr lang="cs-CZ" sz="1800" b="1" dirty="0" err="1">
                <a:latin typeface="Arial Narrow" panose="020B0606020202030204" pitchFamily="34" charset="0"/>
              </a:rPr>
              <a:t>iba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b="1" dirty="0" err="1">
                <a:latin typeface="Arial Narrow" panose="020B0606020202030204" pitchFamily="34" charset="0"/>
              </a:rPr>
              <a:t>možnosť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b="1" dirty="0" err="1">
                <a:latin typeface="Arial Narrow" panose="020B0606020202030204" pitchFamily="34" charset="0"/>
              </a:rPr>
              <a:t>vojenskej</a:t>
            </a:r>
            <a:r>
              <a:rPr lang="cs-CZ" sz="1800" b="1" dirty="0">
                <a:latin typeface="Arial Narrow" panose="020B0606020202030204" pitchFamily="34" charset="0"/>
              </a:rPr>
              <a:t> </a:t>
            </a:r>
            <a:r>
              <a:rPr lang="cs-CZ" sz="1800" b="1" dirty="0" smtClean="0">
                <a:latin typeface="Arial Narrow" panose="020B0606020202030204" pitchFamily="34" charset="0"/>
              </a:rPr>
              <a:t>služby</a:t>
            </a:r>
            <a:r>
              <a:rPr lang="cs-CZ" sz="1800" dirty="0" smtClean="0">
                <a:latin typeface="Arial Narrow" panose="020B0606020202030204" pitchFamily="34" charset="0"/>
              </a:rPr>
              <a:t> – neboli </a:t>
            </a:r>
            <a:r>
              <a:rPr lang="cs-CZ" sz="1800" dirty="0" err="1" smtClean="0">
                <a:latin typeface="Arial Narrow" panose="020B0606020202030204" pitchFamily="34" charset="0"/>
              </a:rPr>
              <a:t>súčasťou</a:t>
            </a:r>
            <a:r>
              <a:rPr lang="cs-CZ" sz="1800" dirty="0" smtClean="0">
                <a:latin typeface="Arial Narrow" panose="020B0606020202030204" pitchFamily="34" charset="0"/>
              </a:rPr>
              <a:t> povinných </a:t>
            </a:r>
            <a:r>
              <a:rPr lang="cs-CZ" sz="1800" dirty="0" err="1" smtClean="0">
                <a:latin typeface="Arial Narrow" panose="020B0606020202030204" pitchFamily="34" charset="0"/>
              </a:rPr>
              <a:t>odvodov</a:t>
            </a:r>
            <a:endParaRPr lang="cs-CZ" sz="1800" dirty="0">
              <a:latin typeface="Arial Narrow" panose="020B0606020202030204" pitchFamily="34" charset="0"/>
            </a:endParaRPr>
          </a:p>
          <a:p>
            <a:r>
              <a:rPr lang="cs-CZ" sz="1800" dirty="0">
                <a:latin typeface="Arial Narrow" panose="020B0606020202030204" pitchFamily="34" charset="0"/>
              </a:rPr>
              <a:t>V </a:t>
            </a:r>
            <a:r>
              <a:rPr lang="cs-CZ" sz="1800" dirty="0" err="1">
                <a:latin typeface="Arial Narrow" panose="020B0606020202030204" pitchFamily="34" charset="0"/>
              </a:rPr>
              <a:t>prípade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záujmu</a:t>
            </a:r>
            <a:r>
              <a:rPr lang="cs-CZ" sz="1800" dirty="0">
                <a:latin typeface="Arial Narrow" panose="020B0606020202030204" pitchFamily="34" charset="0"/>
              </a:rPr>
              <a:t> o službu v </a:t>
            </a:r>
            <a:r>
              <a:rPr lang="cs-CZ" sz="1800" dirty="0" err="1">
                <a:latin typeface="Arial Narrow" panose="020B0606020202030204" pitchFamily="34" charset="0"/>
              </a:rPr>
              <a:t>občianskom</a:t>
            </a:r>
            <a:r>
              <a:rPr lang="cs-CZ" sz="1800" dirty="0">
                <a:latin typeface="Arial Narrow" panose="020B0606020202030204" pitchFamily="34" charset="0"/>
              </a:rPr>
              <a:t> vojsku (</a:t>
            </a:r>
            <a:r>
              <a:rPr lang="cs-CZ" sz="1800" u="sng" dirty="0">
                <a:latin typeface="Arial Narrow" panose="020B0606020202030204" pitchFamily="34" charset="0"/>
              </a:rPr>
              <a:t>vnímané </a:t>
            </a:r>
            <a:r>
              <a:rPr lang="cs-CZ" sz="1800" u="sng" dirty="0" err="1">
                <a:latin typeface="Arial Narrow" panose="020B0606020202030204" pitchFamily="34" charset="0"/>
              </a:rPr>
              <a:t>ako</a:t>
            </a:r>
            <a:r>
              <a:rPr lang="cs-CZ" sz="1800" u="sng" dirty="0">
                <a:latin typeface="Arial Narrow" panose="020B0606020202030204" pitchFamily="34" charset="0"/>
              </a:rPr>
              <a:t> </a:t>
            </a:r>
            <a:r>
              <a:rPr lang="cs-CZ" sz="1800" u="sng" dirty="0" err="1">
                <a:latin typeface="Arial Narrow" panose="020B0606020202030204" pitchFamily="34" charset="0"/>
              </a:rPr>
              <a:t>prestíž</a:t>
            </a:r>
            <a:r>
              <a:rPr lang="cs-CZ" sz="1800" dirty="0">
                <a:latin typeface="Arial Narrow" panose="020B0606020202030204" pitchFamily="34" charset="0"/>
              </a:rPr>
              <a:t>) bolo </a:t>
            </a:r>
            <a:r>
              <a:rPr lang="cs-CZ" sz="1800" dirty="0" err="1">
                <a:latin typeface="Arial Narrow" panose="020B0606020202030204" pitchFamily="34" charset="0"/>
              </a:rPr>
              <a:t>pre</a:t>
            </a:r>
            <a:r>
              <a:rPr lang="cs-CZ" sz="1800" dirty="0">
                <a:latin typeface="Arial Narrow" panose="020B0606020202030204" pitchFamily="34" charset="0"/>
              </a:rPr>
              <a:t> nich </a:t>
            </a:r>
            <a:r>
              <a:rPr lang="cs-CZ" sz="1800" dirty="0" err="1">
                <a:latin typeface="Arial Narrow" panose="020B0606020202030204" pitchFamily="34" charset="0"/>
              </a:rPr>
              <a:t>podmienkou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zabezpečiť</a:t>
            </a:r>
            <a:r>
              <a:rPr lang="cs-CZ" sz="1800" dirty="0">
                <a:latin typeface="Arial Narrow" panose="020B0606020202030204" pitchFamily="34" charset="0"/>
              </a:rPr>
              <a:t> si aspoň </a:t>
            </a:r>
            <a:r>
              <a:rPr lang="cs-CZ" sz="1800" dirty="0" err="1">
                <a:latin typeface="Arial Narrow" panose="020B0606020202030204" pitchFamily="34" charset="0"/>
              </a:rPr>
              <a:t>základnú</a:t>
            </a:r>
            <a:r>
              <a:rPr lang="cs-CZ" sz="1800" dirty="0">
                <a:latin typeface="Arial Narrow" panose="020B0606020202030204" pitchFamily="34" charset="0"/>
              </a:rPr>
              <a:t> výzbroj – </a:t>
            </a:r>
            <a:r>
              <a:rPr lang="cs-CZ" sz="1800" dirty="0" err="1">
                <a:latin typeface="Arial Narrow" panose="020B0606020202030204" pitchFamily="34" charset="0"/>
              </a:rPr>
              <a:t>tvorili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viac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>
                <a:latin typeface="Arial Narrow" panose="020B0606020202030204" pitchFamily="34" charset="0"/>
              </a:rPr>
              <a:t>ako</a:t>
            </a:r>
            <a:r>
              <a:rPr lang="cs-CZ" sz="1800" dirty="0">
                <a:latin typeface="Arial Narrow" panose="020B0606020202030204" pitchFamily="34" charset="0"/>
              </a:rPr>
              <a:t> ½ 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cs-CZ" sz="1800" b="1" u="sng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1800" u="sng" dirty="0" err="1" smtClean="0">
                <a:latin typeface="Arial Narrow" panose="020B0606020202030204" pitchFamily="34" charset="0"/>
              </a:rPr>
              <a:t>Elitné</a:t>
            </a:r>
            <a:r>
              <a:rPr lang="cs-CZ" sz="1800" u="sng" dirty="0" smtClean="0">
                <a:latin typeface="Arial Narrow" panose="020B0606020202030204" pitchFamily="34" charset="0"/>
              </a:rPr>
              <a:t> </a:t>
            </a:r>
            <a:r>
              <a:rPr lang="cs-CZ" sz="1800" u="sng" dirty="0" err="1" smtClean="0">
                <a:latin typeface="Arial Narrow" panose="020B0606020202030204" pitchFamily="34" charset="0"/>
              </a:rPr>
              <a:t>zložky</a:t>
            </a:r>
            <a:r>
              <a:rPr lang="cs-CZ" sz="1800" dirty="0" smtClean="0">
                <a:latin typeface="Arial Narrow" panose="020B0606020202030204" pitchFamily="34" charset="0"/>
              </a:rPr>
              <a:t> – tzv. </a:t>
            </a:r>
            <a:r>
              <a:rPr lang="cs-CZ" sz="1800" b="1" dirty="0" err="1" smtClean="0">
                <a:latin typeface="Arial Narrow" panose="020B0606020202030204" pitchFamily="34" charset="0"/>
              </a:rPr>
              <a:t>mounted</a:t>
            </a:r>
            <a:r>
              <a:rPr lang="cs-CZ" sz="1800" b="1" dirty="0" smtClean="0">
                <a:latin typeface="Arial Narrow" panose="020B0606020202030204" pitchFamily="34" charset="0"/>
              </a:rPr>
              <a:t> </a:t>
            </a:r>
            <a:r>
              <a:rPr lang="cs-CZ" sz="1800" b="1" dirty="0" err="1" smtClean="0">
                <a:latin typeface="Arial Narrow" panose="020B0606020202030204" pitchFamily="34" charset="0"/>
              </a:rPr>
              <a:t>hoplites</a:t>
            </a:r>
            <a:r>
              <a:rPr lang="cs-CZ" sz="1800" b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Patria</a:t>
            </a:r>
            <a:r>
              <a:rPr lang="cs-CZ" sz="1800" dirty="0" smtClean="0">
                <a:latin typeface="Arial Narrow" panose="020B0606020202030204" pitchFamily="34" charset="0"/>
              </a:rPr>
              <a:t> k </a:t>
            </a:r>
            <a:r>
              <a:rPr lang="cs-CZ" sz="1800" dirty="0" err="1" smtClean="0">
                <a:latin typeface="Arial Narrow" panose="020B0606020202030204" pitchFamily="34" charset="0"/>
              </a:rPr>
              <a:t>najmajetnejším</a:t>
            </a:r>
            <a:r>
              <a:rPr lang="cs-CZ" sz="1800" dirty="0" smtClean="0">
                <a:latin typeface="Arial Narrow" panose="020B0606020202030204" pitchFamily="34" charset="0"/>
              </a:rPr>
              <a:t> a </a:t>
            </a:r>
            <a:r>
              <a:rPr lang="cs-CZ" sz="1800" dirty="0" err="1" smtClean="0">
                <a:latin typeface="Arial Narrow" panose="020B0606020202030204" pitchFamily="34" charset="0"/>
              </a:rPr>
              <a:t>najurodzenejším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predstaviteľom</a:t>
            </a:r>
            <a:r>
              <a:rPr lang="cs-CZ" sz="1800" dirty="0" smtClean="0">
                <a:latin typeface="Arial Narrow" panose="020B0606020202030204" pitchFamily="34" charset="0"/>
              </a:rPr>
              <a:t> 1 skupiny (</a:t>
            </a:r>
            <a:r>
              <a:rPr lang="cs-CZ" sz="1800" dirty="0" err="1">
                <a:latin typeface="Arial Narrow" panose="020B0606020202030204" pitchFamily="34" charset="0"/>
              </a:rPr>
              <a:t>leisure-class</a:t>
            </a:r>
            <a:r>
              <a:rPr lang="cs-CZ" sz="1800" dirty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hoplites</a:t>
            </a:r>
            <a:r>
              <a:rPr lang="cs-CZ" sz="1800" dirty="0">
                <a:latin typeface="Arial Narrow" panose="020B0606020202030204" pitchFamily="34" charset="0"/>
              </a:rPr>
              <a:t>)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v </a:t>
            </a:r>
            <a:r>
              <a:rPr lang="cs-CZ" sz="1800" dirty="0" err="1">
                <a:latin typeface="Arial Narrow" panose="020B0606020202030204" pitchFamily="34" charset="0"/>
              </a:rPr>
              <a:t>prameňoch</a:t>
            </a:r>
            <a:r>
              <a:rPr lang="cs-CZ" sz="1800" dirty="0">
                <a:latin typeface="Arial Narrow" panose="020B0606020202030204" pitchFamily="34" charset="0"/>
              </a:rPr>
              <a:t> označovaní </a:t>
            </a:r>
            <a:r>
              <a:rPr lang="cs-CZ" sz="1800" dirty="0" err="1">
                <a:latin typeface="Arial Narrow" panose="020B0606020202030204" pitchFamily="34" charset="0"/>
              </a:rPr>
              <a:t>napr</a:t>
            </a:r>
            <a:r>
              <a:rPr lang="cs-CZ" sz="1800" dirty="0">
                <a:latin typeface="Arial Narrow" panose="020B0606020202030204" pitchFamily="34" charset="0"/>
              </a:rPr>
              <a:t>. „</a:t>
            </a:r>
            <a:r>
              <a:rPr lang="cs-CZ" sz="1800" i="1" dirty="0" err="1">
                <a:latin typeface="Arial Narrow" panose="020B0606020202030204" pitchFamily="34" charset="0"/>
              </a:rPr>
              <a:t>Hippeis</a:t>
            </a:r>
            <a:r>
              <a:rPr lang="cs-CZ" sz="1800" i="1" dirty="0">
                <a:latin typeface="Arial Narrow" panose="020B0606020202030204" pitchFamily="34" charset="0"/>
              </a:rPr>
              <a:t>“ </a:t>
            </a:r>
            <a:r>
              <a:rPr lang="cs-CZ" sz="1800" dirty="0">
                <a:latin typeface="Arial Narrow" panose="020B0606020202030204" pitchFamily="34" charset="0"/>
              </a:rPr>
              <a:t>(</a:t>
            </a:r>
            <a:r>
              <a:rPr lang="cs-CZ" sz="1800" dirty="0" err="1">
                <a:latin typeface="Arial Narrow" panose="020B0606020202030204" pitchFamily="34" charset="0"/>
              </a:rPr>
              <a:t>jazdci</a:t>
            </a:r>
            <a:r>
              <a:rPr lang="cs-CZ" sz="1800" dirty="0">
                <a:latin typeface="Arial Narrow" panose="020B0606020202030204" pitchFamily="34" charset="0"/>
              </a:rPr>
              <a:t>) – Sparta</a:t>
            </a:r>
            <a:r>
              <a:rPr lang="cs-CZ" sz="1800" i="1" dirty="0">
                <a:latin typeface="Arial Narrow" panose="020B0606020202030204" pitchFamily="34" charset="0"/>
              </a:rPr>
              <a:t>; „</a:t>
            </a:r>
            <a:r>
              <a:rPr lang="cs-CZ" sz="1800" i="1" dirty="0" err="1">
                <a:latin typeface="Arial Narrow" panose="020B0606020202030204" pitchFamily="34" charset="0"/>
              </a:rPr>
              <a:t>Heniochoi</a:t>
            </a:r>
            <a:r>
              <a:rPr lang="cs-CZ" sz="1800" i="1" dirty="0">
                <a:latin typeface="Arial Narrow" panose="020B0606020202030204" pitchFamily="34" charset="0"/>
              </a:rPr>
              <a:t> </a:t>
            </a:r>
            <a:r>
              <a:rPr lang="cs-CZ" sz="1800" i="1" dirty="0" err="1">
                <a:latin typeface="Arial Narrow" panose="020B0606020202030204" pitchFamily="34" charset="0"/>
              </a:rPr>
              <a:t>kai</a:t>
            </a:r>
            <a:r>
              <a:rPr lang="cs-CZ" sz="1800" i="1" dirty="0">
                <a:latin typeface="Arial Narrow" panose="020B0606020202030204" pitchFamily="34" charset="0"/>
              </a:rPr>
              <a:t> </a:t>
            </a:r>
            <a:r>
              <a:rPr lang="cs-CZ" sz="1800" i="1" dirty="0" err="1">
                <a:latin typeface="Arial Narrow" panose="020B0606020202030204" pitchFamily="34" charset="0"/>
              </a:rPr>
              <a:t>parabatai</a:t>
            </a:r>
            <a:r>
              <a:rPr lang="cs-CZ" sz="1800" i="1" dirty="0">
                <a:latin typeface="Arial Narrow" panose="020B0606020202030204" pitchFamily="34" charset="0"/>
              </a:rPr>
              <a:t>“ </a:t>
            </a:r>
            <a:r>
              <a:rPr lang="cs-CZ" sz="1800" dirty="0">
                <a:latin typeface="Arial Narrow" panose="020B0606020202030204" pitchFamily="34" charset="0"/>
              </a:rPr>
              <a:t>(vlastníci bojového vozu) – Théby; „</a:t>
            </a:r>
            <a:r>
              <a:rPr lang="cs-CZ" sz="1800" i="1" dirty="0">
                <a:latin typeface="Arial Narrow" panose="020B0606020202030204" pitchFamily="34" charset="0"/>
              </a:rPr>
              <a:t>1000“ – </a:t>
            </a:r>
            <a:r>
              <a:rPr lang="cs-CZ" sz="1800" dirty="0" err="1">
                <a:latin typeface="Arial Narrow" panose="020B0606020202030204" pitchFamily="34" charset="0"/>
              </a:rPr>
              <a:t>Argos</a:t>
            </a:r>
            <a:r>
              <a:rPr lang="cs-CZ" sz="1800" dirty="0">
                <a:latin typeface="Arial Narrow" panose="020B0606020202030204" pitchFamily="34" charset="0"/>
              </a:rPr>
              <a:t> a i. 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Podmienka</a:t>
            </a:r>
            <a:r>
              <a:rPr lang="cs-CZ" sz="1800" dirty="0" smtClean="0">
                <a:latin typeface="Arial Narrow" panose="020B0606020202030204" pitchFamily="34" charset="0"/>
              </a:rPr>
              <a:t> – </a:t>
            </a:r>
            <a:r>
              <a:rPr lang="cs-CZ" sz="1800" dirty="0" err="1" smtClean="0">
                <a:latin typeface="Arial Narrow" panose="020B0606020202030204" pitchFamily="34" charset="0"/>
              </a:rPr>
              <a:t>spĺňať</a:t>
            </a:r>
            <a:r>
              <a:rPr lang="cs-CZ" sz="1800" dirty="0" smtClean="0">
                <a:latin typeface="Arial Narrow" panose="020B0606020202030204" pitchFamily="34" charset="0"/>
              </a:rPr>
              <a:t> majetkové resp. rodové kritéria – v závislosti od politického </a:t>
            </a:r>
            <a:r>
              <a:rPr lang="cs-CZ" sz="1800" dirty="0" err="1" smtClean="0">
                <a:latin typeface="Arial Narrow" panose="020B0606020202030204" pitchFamily="34" charset="0"/>
              </a:rPr>
              <a:t>zriadenia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danej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i="1" dirty="0" smtClean="0">
                <a:latin typeface="Arial Narrow" panose="020B0606020202030204" pitchFamily="34" charset="0"/>
              </a:rPr>
              <a:t>polis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r>
              <a:rPr lang="cs-CZ" sz="1800" dirty="0" smtClean="0">
                <a:latin typeface="Arial Narrow" panose="020B0606020202030204" pitchFamily="34" charset="0"/>
              </a:rPr>
              <a:t>Athény – ročný výnos </a:t>
            </a:r>
            <a:r>
              <a:rPr lang="cs-CZ" sz="1800" dirty="0" err="1" smtClean="0">
                <a:latin typeface="Arial Narrow" panose="020B0606020202030204" pitchFamily="34" charset="0"/>
              </a:rPr>
              <a:t>viac</a:t>
            </a:r>
            <a:r>
              <a:rPr lang="cs-CZ" sz="1800" dirty="0" smtClean="0">
                <a:latin typeface="Arial Narrow" panose="020B0606020202030204" pitchFamily="34" charset="0"/>
              </a:rPr>
              <a:t> jako 300 </a:t>
            </a:r>
            <a:r>
              <a:rPr lang="cs-CZ" sz="1800" dirty="0" err="1" smtClean="0">
                <a:latin typeface="Arial Narrow" panose="020B0606020202030204" pitchFamily="34" charset="0"/>
              </a:rPr>
              <a:t>meríc</a:t>
            </a:r>
            <a:r>
              <a:rPr lang="cs-CZ" sz="1800" dirty="0" smtClean="0">
                <a:latin typeface="Arial Narrow" panose="020B0606020202030204" pitchFamily="34" charset="0"/>
              </a:rPr>
              <a:t> – </a:t>
            </a:r>
            <a:r>
              <a:rPr lang="cs-CZ" sz="1800" dirty="0" err="1" smtClean="0">
                <a:latin typeface="Arial Narrow" panose="020B0606020202030204" pitchFamily="34" charset="0"/>
              </a:rPr>
              <a:t>príslušníci</a:t>
            </a:r>
            <a:r>
              <a:rPr lang="cs-CZ" sz="1800" dirty="0" smtClean="0">
                <a:latin typeface="Arial Narrow" panose="020B0606020202030204" pitchFamily="34" charset="0"/>
              </a:rPr>
              <a:t> 1 a 2 </a:t>
            </a:r>
            <a:r>
              <a:rPr lang="cs-CZ" sz="1800" dirty="0" err="1" smtClean="0">
                <a:latin typeface="Arial Narrow" panose="020B0606020202030204" pitchFamily="34" charset="0"/>
              </a:rPr>
              <a:t>majetkovej</a:t>
            </a:r>
            <a:r>
              <a:rPr lang="cs-CZ" sz="1800" dirty="0" smtClean="0">
                <a:latin typeface="Arial Narrow" panose="020B0606020202030204" pitchFamily="34" charset="0"/>
              </a:rPr>
              <a:t> skupiny.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Sparta, </a:t>
            </a:r>
            <a:r>
              <a:rPr lang="cs-CZ" sz="1800" dirty="0" err="1" smtClean="0">
                <a:latin typeface="Arial Narrow" panose="020B0606020202030204" pitchFamily="34" charset="0"/>
              </a:rPr>
              <a:t>Téby</a:t>
            </a:r>
            <a:r>
              <a:rPr lang="cs-CZ" sz="1800" dirty="0" smtClean="0">
                <a:latin typeface="Arial Narrow" panose="020B0606020202030204" pitchFamily="34" charset="0"/>
              </a:rPr>
              <a:t>… – aristokratický </a:t>
            </a:r>
            <a:r>
              <a:rPr lang="cs-CZ" sz="1800" dirty="0" err="1" smtClean="0">
                <a:latin typeface="Arial Narrow" panose="020B0606020202030204" pitchFamily="34" charset="0"/>
              </a:rPr>
              <a:t>povod</a:t>
            </a:r>
            <a:r>
              <a:rPr lang="cs-CZ" sz="1800" dirty="0" smtClean="0">
                <a:latin typeface="Arial Narrow" panose="020B0606020202030204" pitchFamily="34" charset="0"/>
              </a:rPr>
              <a:t> a </a:t>
            </a:r>
            <a:r>
              <a:rPr lang="cs-CZ" sz="1800" dirty="0" err="1" smtClean="0">
                <a:latin typeface="Arial Narrow" panose="020B0606020202030204" pitchFamily="34" charset="0"/>
              </a:rPr>
              <a:t>osobné</a:t>
            </a:r>
            <a:r>
              <a:rPr lang="cs-CZ" sz="1800" dirty="0" smtClean="0">
                <a:latin typeface="Arial Narrow" panose="020B0606020202030204" pitchFamily="34" charset="0"/>
              </a:rPr>
              <a:t> kvality.</a:t>
            </a:r>
          </a:p>
          <a:p>
            <a:r>
              <a:rPr lang="cs-CZ" sz="1800" dirty="0" err="1" smtClean="0">
                <a:latin typeface="Arial Narrow" panose="020B0606020202030204" pitchFamily="34" charset="0"/>
              </a:rPr>
              <a:t>Kvoli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svojmu</a:t>
            </a:r>
            <a:r>
              <a:rPr lang="cs-CZ" sz="1800" dirty="0" smtClean="0">
                <a:latin typeface="Arial Narrow" panose="020B0606020202030204" pitchFamily="34" charset="0"/>
              </a:rPr>
              <a:t> výsadnému </a:t>
            </a:r>
            <a:r>
              <a:rPr lang="cs-CZ" sz="1800" dirty="0" err="1" smtClean="0">
                <a:latin typeface="Arial Narrow" panose="020B0606020202030204" pitchFamily="34" charset="0"/>
              </a:rPr>
              <a:t>spoločenskému</a:t>
            </a:r>
            <a:r>
              <a:rPr lang="cs-CZ" sz="1800" dirty="0" smtClean="0">
                <a:latin typeface="Arial Narrow" panose="020B0606020202030204" pitchFamily="34" charset="0"/>
              </a:rPr>
              <a:t> </a:t>
            </a:r>
            <a:r>
              <a:rPr lang="cs-CZ" sz="1800" dirty="0" err="1" smtClean="0">
                <a:latin typeface="Arial Narrow" panose="020B0606020202030204" pitchFamily="34" charset="0"/>
              </a:rPr>
              <a:t>postaveniu</a:t>
            </a:r>
            <a:r>
              <a:rPr lang="cs-CZ" sz="1800" dirty="0" smtClean="0">
                <a:latin typeface="Arial Narrow" panose="020B0606020202030204" pitchFamily="34" charset="0"/>
              </a:rPr>
              <a:t> a úrovni vojenského výcviku </a:t>
            </a:r>
            <a:r>
              <a:rPr lang="cs-CZ" sz="1800" dirty="0" err="1" smtClean="0">
                <a:latin typeface="Arial Narrow" panose="020B0606020202030204" pitchFamily="34" charset="0"/>
              </a:rPr>
              <a:t>bojujú</a:t>
            </a:r>
            <a:r>
              <a:rPr lang="cs-CZ" sz="1800" dirty="0" smtClean="0">
                <a:latin typeface="Arial Narrow" panose="020B0606020202030204" pitchFamily="34" charset="0"/>
              </a:rPr>
              <a:t> častokrát </a:t>
            </a:r>
            <a:r>
              <a:rPr lang="cs-CZ" sz="1800" dirty="0" err="1" smtClean="0">
                <a:latin typeface="Arial Narrow" panose="020B0606020202030204" pitchFamily="34" charset="0"/>
              </a:rPr>
              <a:t>ako</a:t>
            </a:r>
            <a:r>
              <a:rPr lang="cs-CZ" sz="1800" dirty="0" smtClean="0">
                <a:latin typeface="Arial Narrow" panose="020B0606020202030204" pitchFamily="34" charset="0"/>
              </a:rPr>
              <a:t> samostatné jednotky, </a:t>
            </a:r>
            <a:r>
              <a:rPr lang="cs-CZ" sz="1800" dirty="0" err="1" smtClean="0">
                <a:latin typeface="Arial Narrow" panose="020B0606020202030204" pitchFamily="34" charset="0"/>
              </a:rPr>
              <a:t>oddelené</a:t>
            </a:r>
            <a:r>
              <a:rPr lang="cs-CZ" sz="1800" dirty="0" smtClean="0">
                <a:latin typeface="Arial Narrow" panose="020B0606020202030204" pitchFamily="34" charset="0"/>
              </a:rPr>
              <a:t> od zbytku – </a:t>
            </a:r>
            <a:r>
              <a:rPr lang="cs-CZ" sz="1800" dirty="0" err="1" smtClean="0">
                <a:latin typeface="Arial Narrow" panose="020B0606020202030204" pitchFamily="34" charset="0"/>
              </a:rPr>
              <a:t>nie</a:t>
            </a:r>
            <a:r>
              <a:rPr lang="cs-CZ" sz="1800" dirty="0" smtClean="0">
                <a:latin typeface="Arial Narrow" panose="020B0606020202030204" pitchFamily="34" charset="0"/>
              </a:rPr>
              <a:t> je to ale </a:t>
            </a:r>
            <a:r>
              <a:rPr lang="cs-CZ" sz="1800" dirty="0" err="1" smtClean="0">
                <a:latin typeface="Arial Narrow" panose="020B0606020202030204" pitchFamily="34" charset="0"/>
              </a:rPr>
              <a:t>podmienkou</a:t>
            </a:r>
            <a:r>
              <a:rPr lang="cs-CZ" sz="1800" smtClean="0">
                <a:latin typeface="Arial Narrow" panose="020B0606020202030204" pitchFamily="34" charset="0"/>
              </a:rPr>
              <a:t>. </a:t>
            </a:r>
            <a:endParaRPr lang="cs-CZ" sz="1800" dirty="0" smtClean="0">
              <a:latin typeface="Arial Narrow" panose="020B0606020202030204" pitchFamily="34" charset="0"/>
            </a:endParaRPr>
          </a:p>
          <a:p>
            <a:endParaRPr lang="cs-CZ" sz="1800" dirty="0">
              <a:latin typeface="Arial Narrow" panose="020B0606020202030204" pitchFamily="34" charset="0"/>
            </a:endParaRPr>
          </a:p>
          <a:p>
            <a:endParaRPr lang="sk-SK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877272"/>
          </a:xfrm>
        </p:spPr>
        <p:txBody>
          <a:bodyPr anchor="t">
            <a:normAutofit/>
          </a:bodyPr>
          <a:lstStyle/>
          <a:p>
            <a:pPr algn="ctr"/>
            <a:r>
              <a:rPr lang="sk-SK" sz="1800" dirty="0" smtClean="0">
                <a:latin typeface="+mj-lt"/>
              </a:rPr>
              <a:t>Grécka falanga a jej vznik na sklonku temného obdobia</a:t>
            </a:r>
          </a:p>
          <a:p>
            <a:pPr algn="ctr"/>
            <a:r>
              <a:rPr lang="sk-SK" sz="1800" b="1" dirty="0" smtClean="0">
                <a:latin typeface="Arial Narrow" panose="020B0606020202030204" pitchFamily="34" charset="0"/>
              </a:rPr>
              <a:t>Temné a počiatky archaického obdobia 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- preberá charakteristické črty </a:t>
            </a:r>
            <a:r>
              <a:rPr lang="sk-SK" sz="1800" dirty="0" err="1" smtClean="0">
                <a:latin typeface="Arial Narrow" panose="020B0606020202030204" pitchFamily="34" charset="0"/>
              </a:rPr>
              <a:t>neskoromykénskeho</a:t>
            </a:r>
            <a:r>
              <a:rPr lang="sk-SK" sz="1800" dirty="0" smtClean="0">
                <a:latin typeface="Arial Narrow" panose="020B0606020202030204" pitchFamily="34" charset="0"/>
              </a:rPr>
              <a:t> vojenstva. 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- prevláda ľahká výzbroj a dôraz sa kladie hlavne na mobilitu vojenských jednotiek.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- jednotlivé oddiely bojujú vedľa seba, bez rozdielu ich zamerania a typu výzbroje – dominuje ľahká pechota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- bitky sú často „neorganizovaného“ charakteru a majú podobu častých vzájomných </a:t>
            </a:r>
            <a:r>
              <a:rPr lang="sk-SK" sz="1800" dirty="0" err="1" smtClean="0">
                <a:latin typeface="Arial Narrow" panose="020B0606020202030204" pitchFamily="34" charset="0"/>
              </a:rPr>
              <a:t>potyčiek</a:t>
            </a:r>
            <a:r>
              <a:rPr lang="sk-SK" sz="1800" dirty="0" smtClean="0">
                <a:latin typeface="Arial Narrow" panose="020B0606020202030204" pitchFamily="34" charset="0"/>
              </a:rPr>
              <a:t> a šarvátok.</a:t>
            </a:r>
          </a:p>
          <a:p>
            <a:endParaRPr lang="sk-SK" sz="1800" dirty="0" smtClean="0">
              <a:latin typeface="Arial Narrow" panose="020B0606020202030204" pitchFamily="34" charset="0"/>
            </a:endParaRPr>
          </a:p>
          <a:p>
            <a:r>
              <a:rPr lang="sk-SK" sz="1800" u="sng" dirty="0" smtClean="0">
                <a:latin typeface="Arial Narrow" panose="020B0606020202030204" pitchFamily="34" charset="0"/>
              </a:rPr>
              <a:t>Počiatkom archaického obdobia (cca 720-700)</a:t>
            </a:r>
            <a:r>
              <a:rPr lang="sk-SK" sz="1800" dirty="0" smtClean="0">
                <a:latin typeface="Arial Narrow" panose="020B0606020202030204" pitchFamily="34" charset="0"/>
              </a:rPr>
              <a:t> nastáva prvá radikálna zmena vo výzbroji a spôsobe vedenia vojny. 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Boj sa postupne začína stávať viac kontaktným - potreba väčšej ochrany bojovníka 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1.) rozšírenie </a:t>
            </a:r>
            <a:r>
              <a:rPr lang="sk-SK" sz="1800" u="sng" dirty="0" smtClean="0">
                <a:latin typeface="Arial Narrow" panose="020B0606020202030204" pitchFamily="34" charset="0"/>
              </a:rPr>
              <a:t>bronzového typu brnenia</a:t>
            </a:r>
            <a:r>
              <a:rPr lang="sk-SK" sz="1800" dirty="0" smtClean="0">
                <a:latin typeface="Arial Narrow" panose="020B0606020202030204" pitchFamily="34" charset="0"/>
              </a:rPr>
              <a:t> a </a:t>
            </a:r>
            <a:r>
              <a:rPr lang="sk-SK" sz="1800" u="sng" dirty="0" smtClean="0">
                <a:latin typeface="Arial Narrow" panose="020B0606020202030204" pitchFamily="34" charset="0"/>
              </a:rPr>
              <a:t>nového typu vypuklého, oválneho štítu – tzv. </a:t>
            </a:r>
            <a:r>
              <a:rPr lang="sk-SK" sz="1800" b="1" i="1" u="sng" dirty="0" err="1" smtClean="0">
                <a:latin typeface="Arial Narrow" panose="020B0606020202030204" pitchFamily="34" charset="0"/>
              </a:rPr>
              <a:t>hoplon</a:t>
            </a:r>
            <a:r>
              <a:rPr lang="sk-SK" sz="1800" i="1" u="sng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Svojim nositeľom poskytovali jednak lepšiu ochranu v tesnom, kontaktnom boji muža proti mužovi, ako i lepšiu ochranu voči útokom ľahkej pechoty a ostatných špeciálnych jednotiek.</a:t>
            </a:r>
          </a:p>
          <a:p>
            <a:r>
              <a:rPr lang="sk-SK" sz="1800" dirty="0" smtClean="0">
                <a:latin typeface="Arial Narrow" panose="020B0606020202030204" pitchFamily="34" charset="0"/>
              </a:rPr>
              <a:t>Dôsledky – </a:t>
            </a:r>
            <a:r>
              <a:rPr lang="sk-SK" sz="1800" u="sng" dirty="0" smtClean="0">
                <a:latin typeface="Arial Narrow" panose="020B0606020202030204" pitchFamily="34" charset="0"/>
              </a:rPr>
              <a:t>strata mobility</a:t>
            </a:r>
            <a:r>
              <a:rPr lang="sk-SK" sz="1800" dirty="0" smtClean="0">
                <a:latin typeface="Arial Narrow" panose="020B0606020202030204" pitchFamily="34" charset="0"/>
              </a:rPr>
              <a:t> – ťažká výzbroj spôsobuje, že boj sa stáva </a:t>
            </a:r>
            <a:r>
              <a:rPr lang="sk-SK" sz="1800" u="sng" dirty="0" smtClean="0">
                <a:latin typeface="Arial Narrow" panose="020B0606020202030204" pitchFamily="34" charset="0"/>
              </a:rPr>
              <a:t>viac statický a organizovaný </a:t>
            </a:r>
            <a:r>
              <a:rPr lang="sk-SK" sz="1800" dirty="0" smtClean="0">
                <a:latin typeface="Arial Narrow" panose="020B0606020202030204" pitchFamily="34" charset="0"/>
              </a:rPr>
              <a:t>– </a:t>
            </a:r>
            <a:r>
              <a:rPr lang="sk-SK" sz="1800" b="1" dirty="0" smtClean="0">
                <a:latin typeface="Arial Narrow" panose="020B0606020202030204" pitchFamily="34" charset="0"/>
              </a:rPr>
              <a:t>dôraz v boji sa už nekladie na odvahu a osobné kvality jednotlivca, ale na silu a spoločné snaženie celého kolektívu!!! </a:t>
            </a:r>
            <a:r>
              <a:rPr lang="sk-SK" sz="1800" dirty="0" smtClean="0">
                <a:latin typeface="Arial Narrow" panose="020B0606020202030204" pitchFamily="34" charset="0"/>
              </a:rPr>
              <a:t>– pýchu a spupnosť v spoločnosti – </a:t>
            </a:r>
            <a:r>
              <a:rPr lang="sk-SK" sz="1800" b="1" i="1" dirty="0" err="1" smtClean="0">
                <a:latin typeface="Arial Narrow" panose="020B0606020202030204" pitchFamily="34" charset="0"/>
              </a:rPr>
              <a:t>hybris</a:t>
            </a:r>
            <a:r>
              <a:rPr lang="sk-SK" sz="1800" b="1" i="1" dirty="0" smtClean="0">
                <a:latin typeface="Arial Narrow" panose="020B0606020202030204" pitchFamily="34" charset="0"/>
              </a:rPr>
              <a:t> -</a:t>
            </a:r>
            <a:r>
              <a:rPr lang="sk-SK" sz="1800" dirty="0" smtClean="0">
                <a:latin typeface="Arial Narrow" panose="020B0606020202030204" pitchFamily="34" charset="0"/>
              </a:rPr>
              <a:t> nahrádza umiernenosť, striedmosť a ochota postaviť záujmy väčšiny pred svoje vlastné - </a:t>
            </a:r>
            <a:r>
              <a:rPr lang="sk-SK" sz="1800" b="1" i="1" dirty="0" err="1" smtClean="0">
                <a:latin typeface="Arial Narrow" panose="020B0606020202030204" pitchFamily="34" charset="0"/>
              </a:rPr>
              <a:t>sophrosyné</a:t>
            </a:r>
            <a:r>
              <a:rPr lang="sk-SK" sz="1800" dirty="0" smtClean="0">
                <a:latin typeface="Arial Narrow" panose="020B0606020202030204" pitchFamily="34" charset="0"/>
              </a:rPr>
              <a:t>.</a:t>
            </a:r>
            <a:endParaRPr lang="sk-SK" sz="1800" b="1" dirty="0" smtClean="0">
              <a:latin typeface="Arial Narrow" panose="020B0606020202030204" pitchFamily="34" charset="0"/>
            </a:endParaRPr>
          </a:p>
          <a:p>
            <a:endParaRPr lang="sk-SK" sz="1600" dirty="0" smtClean="0">
              <a:latin typeface="Arial Narrow" panose="020B0606020202030204" pitchFamily="34" charset="0"/>
            </a:endParaRPr>
          </a:p>
          <a:p>
            <a:endParaRPr lang="cs-CZ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688632"/>
          </a:xfrm>
        </p:spPr>
        <p:txBody>
          <a:bodyPr anchor="t"/>
          <a:lstStyle/>
          <a:p>
            <a:r>
              <a:rPr lang="sk-SK" sz="1800" dirty="0" smtClean="0">
                <a:latin typeface="Arial Narrow" pitchFamily="34" charset="0"/>
              </a:rPr>
              <a:t>V dôsledku toho sa  v priebehu 7st. vo výzbroji ťažkej pechoty začína namiesto </a:t>
            </a:r>
            <a:r>
              <a:rPr lang="sk-SK" sz="1800" dirty="0" err="1" smtClean="0">
                <a:latin typeface="Arial Narrow" pitchFamily="34" charset="0"/>
              </a:rPr>
              <a:t>vrhacích</a:t>
            </a:r>
            <a:r>
              <a:rPr lang="sk-SK" sz="1800" dirty="0" smtClean="0">
                <a:latin typeface="Arial Narrow" pitchFamily="34" charset="0"/>
              </a:rPr>
              <a:t> oštepov viac využívať cca 3m. dlhá, </a:t>
            </a:r>
            <a:r>
              <a:rPr lang="sk-SK" sz="1800" u="sng" dirty="0" smtClean="0">
                <a:latin typeface="Arial Narrow" pitchFamily="34" charset="0"/>
              </a:rPr>
              <a:t>obojstranná kopija </a:t>
            </a:r>
            <a:r>
              <a:rPr lang="sk-SK" sz="1800" dirty="0" smtClean="0">
                <a:latin typeface="Arial Narrow" pitchFamily="34" charset="0"/>
              </a:rPr>
              <a:t>(</a:t>
            </a:r>
            <a:r>
              <a:rPr lang="sk-SK" sz="1800" b="1" i="1" dirty="0" err="1" smtClean="0">
                <a:latin typeface="Arial Narrow" pitchFamily="34" charset="0"/>
              </a:rPr>
              <a:t>doru</a:t>
            </a:r>
            <a:r>
              <a:rPr lang="sk-SK" sz="1800" b="1" i="1" dirty="0" smtClean="0">
                <a:latin typeface="Arial Narrow" pitchFamily="34" charset="0"/>
              </a:rPr>
              <a:t>, dory</a:t>
            </a:r>
            <a:r>
              <a:rPr lang="sk-SK" sz="1800" i="1" dirty="0" smtClean="0">
                <a:latin typeface="Arial Narrow" pitchFamily="34" charset="0"/>
              </a:rPr>
              <a:t>) </a:t>
            </a:r>
            <a:r>
              <a:rPr lang="sk-SK" sz="1800" dirty="0" smtClean="0">
                <a:latin typeface="Arial Narrow" pitchFamily="34" charset="0"/>
              </a:rPr>
              <a:t>špeciálne prispôsobená na boj zblízka.</a:t>
            </a:r>
          </a:p>
          <a:p>
            <a:endParaRPr lang="sk-SK" sz="1800" dirty="0" smtClean="0">
              <a:latin typeface="Arial Narrow" pitchFamily="34" charset="0"/>
            </a:endParaRPr>
          </a:p>
          <a:p>
            <a:r>
              <a:rPr lang="sk-SK" sz="1800" b="1" i="1" u="sng" dirty="0" err="1" smtClean="0">
                <a:latin typeface="Arial Narrow" pitchFamily="34" charset="0"/>
              </a:rPr>
              <a:t>hoplon</a:t>
            </a:r>
            <a:r>
              <a:rPr lang="sk-SK" sz="1800" b="1" i="1" u="sng" dirty="0" smtClean="0">
                <a:latin typeface="Arial Narrow" pitchFamily="34" charset="0"/>
              </a:rPr>
              <a:t> + </a:t>
            </a:r>
            <a:r>
              <a:rPr lang="sk-SK" sz="1800" b="1" i="1" u="sng" dirty="0" err="1" smtClean="0">
                <a:latin typeface="Arial Narrow" pitchFamily="34" charset="0"/>
              </a:rPr>
              <a:t>doru</a:t>
            </a:r>
            <a:r>
              <a:rPr lang="sk-SK" sz="1800" b="1" i="1" u="sng" dirty="0" smtClean="0">
                <a:latin typeface="Arial Narrow" pitchFamily="34" charset="0"/>
              </a:rPr>
              <a:t> – </a:t>
            </a:r>
            <a:r>
              <a:rPr lang="sk-SK" sz="1800" b="1" u="sng" dirty="0" smtClean="0">
                <a:latin typeface="Arial Narrow" pitchFamily="34" charset="0"/>
              </a:rPr>
              <a:t>primárne zbrane a neodmysliteľná súčasť výzbroje každého </a:t>
            </a:r>
            <a:r>
              <a:rPr lang="sk-SK" sz="1800" b="1" u="sng" dirty="0" err="1" smtClean="0">
                <a:latin typeface="Arial Narrow" pitchFamily="34" charset="0"/>
              </a:rPr>
              <a:t>hoplita</a:t>
            </a:r>
            <a:r>
              <a:rPr lang="sk-SK" sz="1800" b="1" u="sng" dirty="0" smtClean="0">
                <a:latin typeface="Arial Narrow" pitchFamily="34" charset="0"/>
              </a:rPr>
              <a:t> – okrem vojenského významu boli pre svojich nositeľov tiež znakom ich spoločensko-majetkového postavenia.</a:t>
            </a:r>
          </a:p>
          <a:p>
            <a:r>
              <a:rPr lang="sk-SK" sz="1800" dirty="0" smtClean="0">
                <a:latin typeface="Arial Narrow" pitchFamily="34" charset="0"/>
              </a:rPr>
              <a:t>Diferenciácia medzi: </a:t>
            </a:r>
          </a:p>
          <a:p>
            <a:r>
              <a:rPr lang="sk-SK" sz="1800" b="1" u="sng" dirty="0" smtClean="0">
                <a:latin typeface="Arial Narrow" pitchFamily="34" charset="0"/>
              </a:rPr>
              <a:t>1.) občanmi danej </a:t>
            </a:r>
            <a:r>
              <a:rPr lang="sk-SK" sz="1800" b="1" i="1" u="sng" dirty="0" err="1" smtClean="0">
                <a:latin typeface="Arial Narrow" pitchFamily="34" charset="0"/>
              </a:rPr>
              <a:t>polis</a:t>
            </a:r>
            <a:r>
              <a:rPr lang="sk-SK" sz="1800" b="1" u="sng" dirty="0" smtClean="0">
                <a:latin typeface="Arial Narrow" pitchFamily="34" charset="0"/>
              </a:rPr>
              <a:t> a cudzincami</a:t>
            </a:r>
            <a:r>
              <a:rPr lang="sk-SK" sz="1800" dirty="0" smtClean="0">
                <a:latin typeface="Arial Narrow" pitchFamily="34" charset="0"/>
              </a:rPr>
              <a:t> (v občianskom vojsku bojovali ako </a:t>
            </a:r>
            <a:r>
              <a:rPr lang="sk-SK" sz="1800" dirty="0" err="1" smtClean="0">
                <a:latin typeface="Arial Narrow" pitchFamily="34" charset="0"/>
              </a:rPr>
              <a:t>hopliti</a:t>
            </a:r>
            <a:r>
              <a:rPr lang="sk-SK" sz="1800" dirty="0" smtClean="0">
                <a:latin typeface="Arial Narrow" pitchFamily="34" charset="0"/>
              </a:rPr>
              <a:t> iba občania danej </a:t>
            </a:r>
            <a:r>
              <a:rPr lang="sk-SK" sz="1800" i="1" dirty="0" err="1" smtClean="0">
                <a:latin typeface="Arial Narrow" pitchFamily="34" charset="0"/>
              </a:rPr>
              <a:t>polis</a:t>
            </a:r>
            <a:r>
              <a:rPr lang="sk-SK" sz="1800" i="1" dirty="0" smtClean="0">
                <a:latin typeface="Arial Narrow" pitchFamily="34" charset="0"/>
              </a:rPr>
              <a:t> </a:t>
            </a:r>
            <a:r>
              <a:rPr lang="sk-SK" sz="1800" i="1" dirty="0" smtClean="0">
                <a:latin typeface="Lucida Sans Unicode"/>
                <a:cs typeface="Lucida Sans Unicode"/>
              </a:rPr>
              <a:t>→</a:t>
            </a:r>
            <a:r>
              <a:rPr lang="sk-SK" sz="1800" i="1" dirty="0" smtClean="0">
                <a:latin typeface="Arial Narrow" pitchFamily="34" charset="0"/>
              </a:rPr>
              <a:t> </a:t>
            </a:r>
            <a:r>
              <a:rPr lang="sk-SK" sz="1800" b="1" dirty="0" err="1" smtClean="0">
                <a:latin typeface="Arial Narrow" pitchFamily="34" charset="0"/>
              </a:rPr>
              <a:t>hoplitské</a:t>
            </a:r>
            <a:r>
              <a:rPr lang="sk-SK" sz="1800" b="1" dirty="0" smtClean="0">
                <a:latin typeface="Arial Narrow" pitchFamily="34" charset="0"/>
              </a:rPr>
              <a:t> vojsko = občianske vojsko!</a:t>
            </a:r>
            <a:r>
              <a:rPr lang="sk-SK" sz="1800" dirty="0" smtClean="0">
                <a:latin typeface="Arial Narrow" pitchFamily="34" charset="0"/>
              </a:rPr>
              <a:t>) </a:t>
            </a:r>
            <a:r>
              <a:rPr lang="sk-SK" sz="1800" b="1" u="sng" dirty="0" smtClean="0">
                <a:latin typeface="Arial Narrow" pitchFamily="34" charset="0"/>
              </a:rPr>
              <a:t> </a:t>
            </a:r>
          </a:p>
          <a:p>
            <a:r>
              <a:rPr lang="sk-SK" sz="1800" b="1" u="sng" dirty="0" smtClean="0">
                <a:latin typeface="Arial Narrow" pitchFamily="34" charset="0"/>
              </a:rPr>
              <a:t>2.) medzi jednotlivými majetkovými skupinami občanov v obci </a:t>
            </a:r>
            <a:r>
              <a:rPr lang="sk-SK" sz="1800" dirty="0" smtClean="0">
                <a:latin typeface="Arial Narrow" pitchFamily="34" charset="0"/>
              </a:rPr>
              <a:t>(charakteristický znak príslušnosti k určitej majetkovej skupine občianskeho kolektívu)</a:t>
            </a:r>
            <a:endParaRPr lang="sk-SK" sz="1800" b="1" u="sng" dirty="0" smtClean="0">
              <a:latin typeface="Arial Narrow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80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404664"/>
            <a:ext cx="5951227" cy="6453336"/>
          </a:xfrm>
        </p:spPr>
        <p:txBody>
          <a:bodyPr anchor="t">
            <a:normAutofit/>
          </a:bodyPr>
          <a:lstStyle/>
          <a:p>
            <a:pPr algn="ctr"/>
            <a:r>
              <a:rPr lang="cs-CZ" sz="2000" dirty="0" smtClean="0">
                <a:latin typeface="+mj-lt"/>
              </a:rPr>
              <a:t>Primárná výzbroj </a:t>
            </a:r>
            <a:r>
              <a:rPr lang="cs-CZ" sz="2000" i="1" dirty="0" smtClean="0">
                <a:latin typeface="+mj-lt"/>
              </a:rPr>
              <a:t>– 1.) HOPLON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Najdôležitejšia a najcharakteristickejšia zbraň o priemere </a:t>
            </a:r>
            <a:r>
              <a:rPr lang="sk-SK" sz="1600" i="1" dirty="0" smtClean="0">
                <a:latin typeface="Arial Narrow" panose="020B0606020202030204" pitchFamily="34" charset="0"/>
              </a:rPr>
              <a:t>c</a:t>
            </a:r>
            <a:r>
              <a:rPr lang="sk-SK" sz="1600" dirty="0" smtClean="0">
                <a:latin typeface="Arial Narrow" panose="020B0606020202030204" pitchFamily="34" charset="0"/>
              </a:rPr>
              <a:t> 1m a váhe </a:t>
            </a:r>
            <a:r>
              <a:rPr lang="sk-SK" sz="1600" i="1" dirty="0" smtClean="0">
                <a:latin typeface="Arial Narrow" panose="020B0606020202030204" pitchFamily="34" charset="0"/>
              </a:rPr>
              <a:t>c 7kg</a:t>
            </a:r>
            <a:r>
              <a:rPr lang="sk-SK" sz="16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Hlavný rozlišujúci znak medzi ťažkou (tzv. „vybavení“ - </a:t>
            </a:r>
            <a:r>
              <a:rPr lang="sk-SK" sz="1600" b="1" i="1" dirty="0" err="1" smtClean="0">
                <a:latin typeface="Arial Narrow" panose="020B0606020202030204" pitchFamily="34" charset="0"/>
              </a:rPr>
              <a:t>hoplités</a:t>
            </a:r>
            <a:r>
              <a:rPr lang="sk-SK" sz="1600" i="1" dirty="0" smtClean="0">
                <a:latin typeface="Arial Narrow" panose="020B0606020202030204" pitchFamily="34" charset="0"/>
              </a:rPr>
              <a:t>) </a:t>
            </a:r>
            <a:r>
              <a:rPr lang="sk-SK" sz="1600" dirty="0" smtClean="0">
                <a:latin typeface="Arial Narrow" panose="020B0606020202030204" pitchFamily="34" charset="0"/>
              </a:rPr>
              <a:t>ľahkou ( „nevybavení“ </a:t>
            </a:r>
            <a:r>
              <a:rPr lang="sk-SK" sz="1600" i="1" dirty="0" smtClean="0">
                <a:latin typeface="Arial Narrow" panose="020B0606020202030204" pitchFamily="34" charset="0"/>
              </a:rPr>
              <a:t>- </a:t>
            </a:r>
            <a:r>
              <a:rPr lang="sk-SK" sz="1600" b="1" i="1" dirty="0" err="1" smtClean="0">
                <a:latin typeface="Arial Narrow" panose="020B0606020202030204" pitchFamily="34" charset="0"/>
              </a:rPr>
              <a:t>aoploi</a:t>
            </a:r>
            <a:r>
              <a:rPr lang="sk-SK" sz="1600" i="1" dirty="0" smtClean="0">
                <a:latin typeface="Arial Narrow" panose="020B0606020202030204" pitchFamily="34" charset="0"/>
              </a:rPr>
              <a:t>) </a:t>
            </a:r>
            <a:r>
              <a:rPr lang="sk-SK" sz="1600" dirty="0" smtClean="0">
                <a:latin typeface="Arial Narrow" panose="020B0606020202030204" pitchFamily="34" charset="0"/>
              </a:rPr>
              <a:t>pechotou  </a:t>
            </a:r>
            <a:r>
              <a:rPr lang="sk-SK" sz="1600" i="1" dirty="0" smtClean="0">
                <a:latin typeface="Arial Narrow" panose="020B0606020202030204" pitchFamily="34" charset="0"/>
              </a:rPr>
              <a:t>  </a:t>
            </a:r>
            <a:endParaRPr lang="sk-SK" sz="1600" dirty="0" smtClean="0">
              <a:latin typeface="Arial Narrow" panose="020B0606020202030204" pitchFamily="34" charset="0"/>
            </a:endParaRPr>
          </a:p>
          <a:p>
            <a:r>
              <a:rPr lang="sk-SK" sz="1600" dirty="0" smtClean="0">
                <a:latin typeface="Arial Narrow" panose="020B0606020202030204" pitchFamily="34" charset="0"/>
              </a:rPr>
              <a:t>Nosil sa na ľavej ruke, upevnený dvoma úchytmi (</a:t>
            </a:r>
            <a:r>
              <a:rPr lang="sk-SK" sz="1600" dirty="0" err="1" smtClean="0">
                <a:latin typeface="Arial Narrow" panose="020B0606020202030204" pitchFamily="34" charset="0"/>
              </a:rPr>
              <a:t>tzv.argejský</a:t>
            </a:r>
            <a:r>
              <a:rPr lang="sk-SK" sz="1600" dirty="0" smtClean="0">
                <a:latin typeface="Arial Narrow" panose="020B0606020202030204" pitchFamily="34" charset="0"/>
              </a:rPr>
              <a:t> typ) – kvôli svojej váhe musel byť zároveň opretý o ľavé rameno.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1.) ochranná úloha – primárna funkcia - poskytoval ochranu od kolien až po bradu, nielen svojmu nositeľovi, ale i mužovi, stojacemu po jeho ľavici.  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2.) útočná úloha – v dôsledku svojej váhy a veľkosti predstavoval často krát efektívnu „údernú“ zbraň.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materiál – drevo, z vonkajšej strany obité tenkou </a:t>
            </a:r>
            <a:r>
              <a:rPr lang="sk-SK" sz="1600" dirty="0" smtClean="0">
                <a:latin typeface="Arial Narrow" panose="020B0606020202030204" pitchFamily="34" charset="0"/>
              </a:rPr>
              <a:t>vrstvou (1-2mm.) </a:t>
            </a:r>
            <a:r>
              <a:rPr lang="sk-SK" sz="1600" dirty="0" smtClean="0">
                <a:latin typeface="Arial Narrow" panose="020B0606020202030204" pitchFamily="34" charset="0"/>
              </a:rPr>
              <a:t>bronzu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rozličné znaky a maľby :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1.) motívy vyjadrujúce príslušnosť k určitej </a:t>
            </a:r>
            <a:r>
              <a:rPr lang="sk-SK" sz="1600" i="1" dirty="0" err="1" smtClean="0">
                <a:latin typeface="Arial Narrow" panose="020B0606020202030204" pitchFamily="34" charset="0"/>
              </a:rPr>
              <a:t>polis</a:t>
            </a:r>
            <a:r>
              <a:rPr lang="sk-SK" sz="1600" dirty="0" smtClean="0">
                <a:latin typeface="Arial Narrow" panose="020B0606020202030204" pitchFamily="34" charset="0"/>
              </a:rPr>
              <a:t>, mytologické bytosti...</a:t>
            </a:r>
          </a:p>
          <a:p>
            <a:r>
              <a:rPr lang="sk-SK" sz="1600" dirty="0" smtClean="0">
                <a:latin typeface="Arial Narrow" panose="020B0606020202030204" pitchFamily="34" charset="0"/>
              </a:rPr>
              <a:t>2.) motívy podľa osobnej preferencie jeho nositeľa (rozličné </a:t>
            </a:r>
            <a:r>
              <a:rPr lang="sk-SK" sz="1600" dirty="0" smtClean="0">
                <a:latin typeface="Arial Narrow" panose="020B0606020202030204" pitchFamily="34" charset="0"/>
              </a:rPr>
              <a:t>námety, vyjadrujúce typ osobnosti, charakterové  vlastnosti...) </a:t>
            </a:r>
            <a:endParaRPr lang="sk-SK" sz="1600" dirty="0" smtClean="0">
              <a:latin typeface="Arial Narrow" panose="020B0606020202030204" pitchFamily="34" charset="0"/>
            </a:endParaRPr>
          </a:p>
          <a:p>
            <a:r>
              <a:rPr lang="sk-SK" sz="1600" dirty="0" smtClean="0">
                <a:latin typeface="Arial Narrow" panose="020B0606020202030204" pitchFamily="34" charset="0"/>
              </a:rPr>
              <a:t>Jeho strata resp. úmyselné zbavenie sa ho v boji, predstavovalo pre nositeľa najväčšiu hanbu a v niektorých </a:t>
            </a:r>
            <a:r>
              <a:rPr lang="sk-SK" sz="1600" i="1" dirty="0" err="1" smtClean="0">
                <a:latin typeface="Arial Narrow" panose="020B0606020202030204" pitchFamily="34" charset="0"/>
              </a:rPr>
              <a:t>poleis</a:t>
            </a:r>
            <a:r>
              <a:rPr lang="sk-SK" sz="1600" dirty="0" smtClean="0">
                <a:latin typeface="Arial Narrow" panose="020B0606020202030204" pitchFamily="34" charset="0"/>
              </a:rPr>
              <a:t> bolo dokonca považované za zločin. </a:t>
            </a:r>
            <a:endParaRPr lang="sk-SK" sz="16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D:\Users\404459\Desktop\images_DS02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660499" cy="25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404459\Desktop\greek_armour__back_of_sh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38" y="3356992"/>
            <a:ext cx="26405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404459\Desktop\dba32shiel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14" y="1"/>
            <a:ext cx="504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404459\Desktop\LGM-3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3094"/>
            <a:ext cx="432973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3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04664"/>
            <a:ext cx="4932040" cy="5760640"/>
          </a:xfrm>
        </p:spPr>
        <p:txBody>
          <a:bodyPr anchor="t">
            <a:normAutofit/>
          </a:bodyPr>
          <a:lstStyle/>
          <a:p>
            <a:pPr algn="ctr"/>
            <a:r>
              <a:rPr lang="sk-SK" sz="1800" b="1" dirty="0" smtClean="0">
                <a:latin typeface="Arial Narrow" pitchFamily="34" charset="0"/>
              </a:rPr>
              <a:t>2.) </a:t>
            </a:r>
            <a:r>
              <a:rPr lang="sk-SK" sz="1800" b="1" i="1" dirty="0" smtClean="0">
                <a:latin typeface="Arial Narrow" pitchFamily="34" charset="0"/>
              </a:rPr>
              <a:t>Dory, </a:t>
            </a:r>
            <a:r>
              <a:rPr lang="sk-SK" sz="1800" b="1" i="1" dirty="0" err="1" smtClean="0">
                <a:latin typeface="Arial Narrow" pitchFamily="34" charset="0"/>
              </a:rPr>
              <a:t>Doru</a:t>
            </a:r>
            <a:endParaRPr lang="sk-SK" sz="1800" b="1" i="1" dirty="0" smtClean="0">
              <a:latin typeface="Arial Narrow" pitchFamily="34" charset="0"/>
            </a:endParaRPr>
          </a:p>
          <a:p>
            <a:r>
              <a:rPr lang="sk-SK" sz="1800" dirty="0" smtClean="0">
                <a:latin typeface="Arial Narrow" pitchFamily="34" charset="0"/>
              </a:rPr>
              <a:t>Spoločne so štítom patrí medzi primárne zbrane.</a:t>
            </a:r>
          </a:p>
          <a:p>
            <a:r>
              <a:rPr lang="sk-SK" sz="1800" dirty="0" smtClean="0">
                <a:latin typeface="Arial Narrow" pitchFamily="34" charset="0"/>
              </a:rPr>
              <a:t>3m.dlhá, obojstranná jednoručná kopija, o priemere 5cm., určená výlučne pre boj zblízka.</a:t>
            </a:r>
          </a:p>
          <a:p>
            <a:r>
              <a:rPr lang="sk-SK" sz="1800" dirty="0" smtClean="0">
                <a:latin typeface="Arial Narrow" pitchFamily="34" charset="0"/>
              </a:rPr>
              <a:t>Vyrábala sa hlavne z </a:t>
            </a:r>
            <a:r>
              <a:rPr lang="sk-SK" sz="1800" dirty="0" err="1" smtClean="0">
                <a:latin typeface="Arial Narrow" pitchFamily="34" charset="0"/>
              </a:rPr>
              <a:t>kornelu</a:t>
            </a:r>
            <a:r>
              <a:rPr lang="sk-SK" sz="1800" dirty="0" smtClean="0">
                <a:latin typeface="Arial Narrow" pitchFamily="34" charset="0"/>
              </a:rPr>
              <a:t> a jaseňa - pevnosť a flexibilita - vážila </a:t>
            </a:r>
            <a:r>
              <a:rPr lang="sk-SK" sz="1800" i="1" dirty="0" smtClean="0">
                <a:latin typeface="Arial Narrow" pitchFamily="34" charset="0"/>
              </a:rPr>
              <a:t>c </a:t>
            </a:r>
            <a:r>
              <a:rPr lang="sk-SK" sz="1800" dirty="0" smtClean="0">
                <a:latin typeface="Arial Narrow" pitchFamily="34" charset="0"/>
              </a:rPr>
              <a:t>1-2kg. </a:t>
            </a:r>
          </a:p>
          <a:p>
            <a:r>
              <a:rPr lang="sk-SK" sz="1800" dirty="0" smtClean="0">
                <a:latin typeface="Arial Narrow" pitchFamily="34" charset="0"/>
              </a:rPr>
              <a:t>Predná časť – plochý, železný hrot v tvare listu.</a:t>
            </a:r>
          </a:p>
          <a:p>
            <a:r>
              <a:rPr lang="sk-SK" sz="1800" dirty="0" smtClean="0">
                <a:latin typeface="Arial Narrow" pitchFamily="34" charset="0"/>
              </a:rPr>
              <a:t>Zadná časť – tzv. </a:t>
            </a:r>
            <a:r>
              <a:rPr lang="sk-SK" sz="1800" i="1" dirty="0" err="1" smtClean="0"/>
              <a:t>sauroter</a:t>
            </a:r>
            <a:r>
              <a:rPr lang="sk-SK" sz="1800" i="1" dirty="0" smtClean="0"/>
              <a:t> -</a:t>
            </a:r>
            <a:r>
              <a:rPr lang="sk-SK" sz="1800" dirty="0" smtClean="0">
                <a:latin typeface="Arial Narrow" pitchFamily="34" charset="0"/>
              </a:rPr>
              <a:t>oválny bronzový špic – využívaný jednak na vyváženie celej zbrane a v prípade potreby i pre boj.</a:t>
            </a:r>
          </a:p>
          <a:p>
            <a:r>
              <a:rPr lang="sk-SK" sz="1800" dirty="0" smtClean="0">
                <a:latin typeface="Arial Narrow" pitchFamily="34" charset="0"/>
              </a:rPr>
              <a:t>Funkcia – držať si nepriateľa čo možno najviac „od tela“ v bezpečnej vzdialenosti.</a:t>
            </a:r>
          </a:p>
          <a:p>
            <a:r>
              <a:rPr lang="sk-SK" sz="1800" dirty="0" smtClean="0">
                <a:latin typeface="Arial Narrow" pitchFamily="34" charset="0"/>
              </a:rPr>
              <a:t>Jej dĺžka umožňuje nielen prvému, ale i ďalším 2-3 prvých radov spoločne zasiahnuť do boja.   </a:t>
            </a:r>
          </a:p>
          <a:p>
            <a:endParaRPr lang="sk-SK" sz="1800" dirty="0" smtClean="0">
              <a:latin typeface="Arial Narrow" pitchFamily="34" charset="0"/>
            </a:endParaRPr>
          </a:p>
        </p:txBody>
      </p:sp>
      <p:pic>
        <p:nvPicPr>
          <p:cNvPr id="2050" name="Picture 2" descr="C:\Users\User\Desktop\HopliteSpear-Ab.jpg701eb9ab-8d12-414b-9afa-0838564debed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520280" cy="5662614"/>
          </a:xfrm>
          <a:prstGeom prst="rect">
            <a:avLst/>
          </a:prstGeom>
          <a:noFill/>
        </p:spPr>
      </p:pic>
      <p:pic>
        <p:nvPicPr>
          <p:cNvPr id="2051" name="Picture 3" descr="C:\Users\User\Desktop\Aich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41168"/>
            <a:ext cx="2952328" cy="1642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2656"/>
            <a:ext cx="5508104" cy="6525344"/>
          </a:xfrm>
        </p:spPr>
        <p:txBody>
          <a:bodyPr anchor="t">
            <a:normAutofit/>
          </a:bodyPr>
          <a:lstStyle/>
          <a:p>
            <a:pPr algn="ctr"/>
            <a:r>
              <a:rPr lang="sk-SK" sz="2000" b="1" dirty="0" smtClean="0"/>
              <a:t>Typy brnenia</a:t>
            </a:r>
          </a:p>
          <a:p>
            <a:r>
              <a:rPr lang="sk-SK" sz="1800" b="1" dirty="0" smtClean="0"/>
              <a:t>1.)Bronzový typ</a:t>
            </a:r>
            <a:r>
              <a:rPr lang="sk-SK" sz="1800" dirty="0" smtClean="0"/>
              <a:t>  (</a:t>
            </a:r>
            <a:r>
              <a:rPr lang="sk-SK" sz="1800" i="1" dirty="0" smtClean="0"/>
              <a:t>c </a:t>
            </a:r>
            <a:r>
              <a:rPr lang="sk-SK" sz="1800" dirty="0" smtClean="0"/>
              <a:t>pol. 7 st. do pol 6 st.) </a:t>
            </a:r>
          </a:p>
          <a:p>
            <a:r>
              <a:rPr lang="sk-SK" sz="1800" dirty="0" smtClean="0"/>
              <a:t>Pre dané obdobie charakteristický, ale nie veľmi rozšírený typ – cca iba 1 z 10 mužov, hlavne majetná spoločenská elita</a:t>
            </a:r>
          </a:p>
          <a:p>
            <a:r>
              <a:rPr lang="sk-SK" sz="1800" dirty="0" smtClean="0"/>
              <a:t>Faktory ovplyvňujúce jeho výskyt – materiálna dostupnosť, finančné nároky, náročnosť výroby, osobné preferencie...</a:t>
            </a:r>
          </a:p>
          <a:p>
            <a:r>
              <a:rPr lang="sk-SK" sz="1800" dirty="0" smtClean="0"/>
              <a:t>V umení predstavuje skôr akúsi idealizáciu a charakteristický symbol „heroického“ bojovníka.</a:t>
            </a:r>
          </a:p>
          <a:p>
            <a:r>
              <a:rPr lang="sk-SK" sz="1800" dirty="0" smtClean="0"/>
              <a:t>Realita – málo početná skupina „elitných“ bojovníkov pochádzajúcich prevažne z radov bohatej aristokracie.</a:t>
            </a:r>
          </a:p>
          <a:p>
            <a:r>
              <a:rPr lang="sk-SK" sz="1800" dirty="0" smtClean="0"/>
              <a:t>Existencia rozličných variácii od klasického, „jednoduchého“  typu, až po viac „sofistikovanejšie“, tvarované a ľahšie typy – okrem vojenskej majú hlavne reprezentatívnu úlohu.</a:t>
            </a:r>
          </a:p>
          <a:p>
            <a:r>
              <a:rPr lang="sk-SK" sz="1800" dirty="0" smtClean="0"/>
              <a:t>Doplnkové časti – holenné chrániče, chrániče ramien...podľa osobnej preferencie každého.</a:t>
            </a:r>
          </a:p>
          <a:p>
            <a:endParaRPr lang="sk-SK" sz="1800" dirty="0"/>
          </a:p>
        </p:txBody>
      </p:sp>
      <p:pic>
        <p:nvPicPr>
          <p:cNvPr id="5" name="Picture 2" descr="D:\Users\404459\Desktop\f2581b461d6d40db6df09a9670b43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37" y="476672"/>
            <a:ext cx="36385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6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N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58680" cy="5323110"/>
          </a:xfrm>
          <a:prstGeom prst="rect">
            <a:avLst/>
          </a:prstGeom>
          <a:noFill/>
        </p:spPr>
      </p:pic>
      <p:pic>
        <p:nvPicPr>
          <p:cNvPr id="1027" name="Picture 3" descr="C:\Users\User\Desktop\NYM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8" y="764704"/>
            <a:ext cx="397212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76672"/>
            <a:ext cx="5292080" cy="5616624"/>
          </a:xfrm>
        </p:spPr>
        <p:txBody>
          <a:bodyPr anchor="t">
            <a:normAutofit/>
          </a:bodyPr>
          <a:lstStyle/>
          <a:p>
            <a:r>
              <a:rPr lang="sk-SK" sz="1800" dirty="0" smtClean="0">
                <a:latin typeface="Arial Narrow" pitchFamily="34" charset="0"/>
              </a:rPr>
              <a:t>2.) tzv. </a:t>
            </a:r>
            <a:r>
              <a:rPr lang="sk-SK" sz="1800" b="1" i="1" dirty="0" err="1" smtClean="0">
                <a:latin typeface="Arial Narrow" pitchFamily="34" charset="0"/>
              </a:rPr>
              <a:t>linothorax</a:t>
            </a:r>
            <a:r>
              <a:rPr lang="sk-SK" sz="1800" b="1" dirty="0" smtClean="0">
                <a:latin typeface="Arial Narrow" pitchFamily="34" charset="0"/>
              </a:rPr>
              <a:t>  </a:t>
            </a:r>
            <a:r>
              <a:rPr lang="sk-SK" sz="1800" dirty="0" smtClean="0">
                <a:latin typeface="Arial Narrow" pitchFamily="34" charset="0"/>
              </a:rPr>
              <a:t>(koniec 7. - zač. 6. stor.).</a:t>
            </a:r>
            <a:endParaRPr lang="sk-SK" sz="1800" b="1" dirty="0" smtClean="0">
              <a:latin typeface="Arial Narrow" pitchFamily="34" charset="0"/>
            </a:endParaRPr>
          </a:p>
          <a:p>
            <a:r>
              <a:rPr lang="sk-SK" sz="1800" dirty="0" smtClean="0">
                <a:latin typeface="Arial Narrow" pitchFamily="34" charset="0"/>
              </a:rPr>
              <a:t>Plátenný, viacvrstvový typ brnenia, v strede vystužený tenkými plátkami kovu (</a:t>
            </a:r>
            <a:r>
              <a:rPr lang="sk-SK" sz="1800" i="1" dirty="0" err="1" smtClean="0">
                <a:latin typeface="Arial Narrow" pitchFamily="34" charset="0"/>
              </a:rPr>
              <a:t>pteryges</a:t>
            </a:r>
            <a:r>
              <a:rPr lang="sk-SK" sz="1800" dirty="0" smtClean="0">
                <a:latin typeface="Arial Narrow" pitchFamily="34" charset="0"/>
              </a:rPr>
              <a:t>).</a:t>
            </a:r>
          </a:p>
          <a:p>
            <a:r>
              <a:rPr lang="sk-SK" sz="1800" dirty="0" smtClean="0">
                <a:latin typeface="Arial Narrow" pitchFamily="34" charset="0"/>
              </a:rPr>
              <a:t>Rozšírenejšie, ako bronzový typ – ľahšie a finančne dostupnejšie pre väčšinu občanov.</a:t>
            </a:r>
          </a:p>
          <a:p>
            <a:r>
              <a:rPr lang="sk-SK" sz="1800" dirty="0" smtClean="0">
                <a:latin typeface="Arial Narrow" pitchFamily="34" charset="0"/>
              </a:rPr>
              <a:t>Okrem vrchnej, poskytuje ochranu i strednej časti tela (kožený opasok –</a:t>
            </a:r>
            <a:r>
              <a:rPr lang="sk-SK" sz="1800" i="1" dirty="0" smtClean="0">
                <a:latin typeface="Arial Narrow" pitchFamily="34" charset="0"/>
              </a:rPr>
              <a:t> </a:t>
            </a:r>
            <a:r>
              <a:rPr lang="sk-SK" sz="1800" i="1" dirty="0" err="1" smtClean="0">
                <a:latin typeface="Arial Narrow" pitchFamily="34" charset="0"/>
              </a:rPr>
              <a:t>zoster</a:t>
            </a:r>
            <a:r>
              <a:rPr lang="sk-SK" sz="1800" i="1" dirty="0" smtClean="0">
                <a:latin typeface="Arial Narrow" pitchFamily="34" charset="0"/>
              </a:rPr>
              <a:t>)</a:t>
            </a:r>
            <a:endParaRPr lang="sk-SK" sz="1800" dirty="0" smtClean="0">
              <a:latin typeface="Arial Narrow" pitchFamily="34" charset="0"/>
            </a:endParaRPr>
          </a:p>
          <a:p>
            <a:r>
              <a:rPr lang="sk-SK" sz="1800" dirty="0" smtClean="0">
                <a:latin typeface="Arial Narrow" pitchFamily="34" charset="0"/>
              </a:rPr>
              <a:t>Cena a miera dostupnosti:</a:t>
            </a:r>
          </a:p>
          <a:p>
            <a:r>
              <a:rPr lang="sk-SK" sz="1800" dirty="0" smtClean="0">
                <a:latin typeface="Arial Narrow" pitchFamily="34" charset="0"/>
              </a:rPr>
              <a:t>1.) bronzový typ – 75-100 drachiem (cca 3 mesačný plat „priemerného“ občana)</a:t>
            </a:r>
          </a:p>
          <a:p>
            <a:r>
              <a:rPr lang="sk-SK" sz="1800" dirty="0" smtClean="0">
                <a:latin typeface="Arial Narrow" pitchFamily="34" charset="0"/>
              </a:rPr>
              <a:t>2.) </a:t>
            </a:r>
            <a:r>
              <a:rPr lang="sk-SK" sz="1800" dirty="0" err="1" smtClean="0">
                <a:latin typeface="Arial Narrow" pitchFamily="34" charset="0"/>
              </a:rPr>
              <a:t>linothorax</a:t>
            </a:r>
            <a:r>
              <a:rPr lang="sk-SK" sz="1800" dirty="0" smtClean="0">
                <a:latin typeface="Arial Narrow" pitchFamily="34" charset="0"/>
              </a:rPr>
              <a:t> – 25-30 drachiem.</a:t>
            </a:r>
          </a:p>
          <a:p>
            <a:r>
              <a:rPr lang="sk-SK" sz="1800" dirty="0" smtClean="0">
                <a:latin typeface="Arial Narrow" pitchFamily="34" charset="0"/>
              </a:rPr>
              <a:t>Koncom archaického a počas klasického obdobia </a:t>
            </a:r>
            <a:r>
              <a:rPr lang="sk-SK" sz="1800" i="1" dirty="0" err="1" smtClean="0">
                <a:latin typeface="Arial Narrow" pitchFamily="34" charset="0"/>
              </a:rPr>
              <a:t>linothorax</a:t>
            </a:r>
            <a:r>
              <a:rPr lang="sk-SK" sz="1800" i="1" dirty="0" smtClean="0">
                <a:latin typeface="Arial Narrow" pitchFamily="34" charset="0"/>
              </a:rPr>
              <a:t> </a:t>
            </a:r>
            <a:r>
              <a:rPr lang="sk-SK" sz="1800" dirty="0" smtClean="0">
                <a:latin typeface="Arial Narrow" pitchFamily="34" charset="0"/>
              </a:rPr>
              <a:t>postupne vytláča a plne nahrádza bronzový typ brnenia i u majetných spomedzi občanov.</a:t>
            </a:r>
            <a:endParaRPr lang="sk-SK" sz="1800" dirty="0">
              <a:latin typeface="Arial Narrow" pitchFamily="34" charset="0"/>
            </a:endParaRPr>
          </a:p>
        </p:txBody>
      </p:sp>
      <p:pic>
        <p:nvPicPr>
          <p:cNvPr id="4098" name="Picture 2" descr="D:\Users\404459\Desktop\equi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88926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1331</TotalTime>
  <Words>1360</Words>
  <Application>Microsoft Office PowerPoint</Application>
  <PresentationFormat>Předvádění na obrazovce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NewsPrint</vt:lpstr>
      <vt:lpstr>VZNIK A VÝVOJ HOPLITSKÉHO VOJSKA V ARCHAICKOM A KLASICKOM OBDOBÍ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VÝVOJ HOPLITSKÉHO VOJSKA V ARCHAICKOM A KLASICKOM OBDOBÍ</dc:title>
  <dc:creator>Lukáš Kubala</dc:creator>
  <cp:lastModifiedBy>Lukáš Kubala</cp:lastModifiedBy>
  <cp:revision>88</cp:revision>
  <dcterms:created xsi:type="dcterms:W3CDTF">2014-10-10T05:10:10Z</dcterms:created>
  <dcterms:modified xsi:type="dcterms:W3CDTF">2014-10-15T12:47:25Z</dcterms:modified>
</cp:coreProperties>
</file>