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6" r:id="rId12"/>
    <p:sldId id="269" r:id="rId13"/>
    <p:sldId id="270" r:id="rId14"/>
    <p:sldId id="271" r:id="rId15"/>
    <p:sldId id="272" r:id="rId16"/>
    <p:sldId id="273" r:id="rId17"/>
    <p:sldId id="274" r:id="rId18"/>
    <p:sldId id="276" r:id="rId19"/>
    <p:sldId id="275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1745-468E-4FBE-89BE-5AA03B451513}" type="datetimeFigureOut">
              <a:rPr lang="cs-CZ" smtClean="0"/>
              <a:t>3.11.2015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28F8C-BA0F-4961-B73B-7A0A24711B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7157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1745-468E-4FBE-89BE-5AA03B451513}" type="datetimeFigureOut">
              <a:rPr lang="cs-CZ" smtClean="0"/>
              <a:t>3.11.2015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28F8C-BA0F-4961-B73B-7A0A24711B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0556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1745-468E-4FBE-89BE-5AA03B451513}" type="datetimeFigureOut">
              <a:rPr lang="cs-CZ" smtClean="0"/>
              <a:t>3.11.2015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28F8C-BA0F-4961-B73B-7A0A24711B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8276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1745-468E-4FBE-89BE-5AA03B451513}" type="datetimeFigureOut">
              <a:rPr lang="cs-CZ" smtClean="0"/>
              <a:t>3.11.2015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28F8C-BA0F-4961-B73B-7A0A24711B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8339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1745-468E-4FBE-89BE-5AA03B451513}" type="datetimeFigureOut">
              <a:rPr lang="cs-CZ" smtClean="0"/>
              <a:t>3.11.2015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28F8C-BA0F-4961-B73B-7A0A24711B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9245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1745-468E-4FBE-89BE-5AA03B451513}" type="datetimeFigureOut">
              <a:rPr lang="cs-CZ" smtClean="0"/>
              <a:t>3.11.2015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28F8C-BA0F-4961-B73B-7A0A24711B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1858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1745-468E-4FBE-89BE-5AA03B451513}" type="datetimeFigureOut">
              <a:rPr lang="cs-CZ" smtClean="0"/>
              <a:t>3.11.2015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28F8C-BA0F-4961-B73B-7A0A24711B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3138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1745-468E-4FBE-89BE-5AA03B451513}" type="datetimeFigureOut">
              <a:rPr lang="cs-CZ" smtClean="0"/>
              <a:t>3.11.2015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28F8C-BA0F-4961-B73B-7A0A24711B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0109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1745-468E-4FBE-89BE-5AA03B451513}" type="datetimeFigureOut">
              <a:rPr lang="cs-CZ" smtClean="0"/>
              <a:t>3.11.2015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28F8C-BA0F-4961-B73B-7A0A24711B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8260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1745-468E-4FBE-89BE-5AA03B451513}" type="datetimeFigureOut">
              <a:rPr lang="cs-CZ" smtClean="0"/>
              <a:t>3.11.2015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28F8C-BA0F-4961-B73B-7A0A24711B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4528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1745-468E-4FBE-89BE-5AA03B451513}" type="datetimeFigureOut">
              <a:rPr lang="cs-CZ" smtClean="0"/>
              <a:t>3.11.2015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28F8C-BA0F-4961-B73B-7A0A24711B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1593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41745-468E-4FBE-89BE-5AA03B451513}" type="datetimeFigureOut">
              <a:rPr lang="cs-CZ" smtClean="0"/>
              <a:t>3.11.2015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28F8C-BA0F-4961-B73B-7A0A24711B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5481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3509" y="836712"/>
            <a:ext cx="7772400" cy="1470025"/>
          </a:xfrm>
        </p:spPr>
        <p:txBody>
          <a:bodyPr>
            <a:normAutofit/>
          </a:bodyPr>
          <a:lstStyle/>
          <a:p>
            <a:r>
              <a:rPr lang="cs-CZ" sz="6000" b="1" dirty="0" smtClean="0"/>
              <a:t>Sbor</a:t>
            </a:r>
            <a:endParaRPr lang="cs-CZ" sz="6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62703"/>
            <a:ext cx="8369231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48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78"/>
          <a:stretch/>
        </p:blipFill>
        <p:spPr>
          <a:xfrm>
            <a:off x="343634" y="0"/>
            <a:ext cx="8725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6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602800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2976"/>
            <a:ext cx="5194300" cy="348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0649"/>
            <a:ext cx="4617544" cy="346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812" y="3730047"/>
            <a:ext cx="351472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000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5232" y="476672"/>
            <a:ext cx="7859216" cy="634082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Odchod sboru</a:t>
            </a:r>
            <a:endParaRPr lang="cs-CZ" b="1" dirty="0"/>
          </a:p>
        </p:txBody>
      </p:sp>
      <p:sp>
        <p:nvSpPr>
          <p:cNvPr id="3" name="Obdélník 2"/>
          <p:cNvSpPr/>
          <p:nvPr/>
        </p:nvSpPr>
        <p:spPr>
          <a:xfrm>
            <a:off x="467544" y="1700808"/>
            <a:ext cx="81369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“Let us leave, </a:t>
            </a:r>
            <a:r>
              <a:rPr lang="en-US" sz="2000" dirty="0" err="1"/>
              <a:t>Adrastos</a:t>
            </a:r>
            <a:r>
              <a:rPr lang="en-US" sz="2000" dirty="0"/>
              <a:t>, and let us make our pledge to this man and this city; it is fitting for us to honor those who have labored for us” 	</a:t>
            </a:r>
            <a:endParaRPr lang="cs-CZ" sz="2000" dirty="0" smtClean="0"/>
          </a:p>
          <a:p>
            <a:endParaRPr lang="cs-CZ" sz="2000" dirty="0"/>
          </a:p>
          <a:p>
            <a:r>
              <a:rPr lang="cs-CZ" sz="1600" dirty="0" err="1" smtClean="0"/>
              <a:t>Euripides</a:t>
            </a:r>
            <a:r>
              <a:rPr lang="cs-CZ" sz="1600" dirty="0" smtClean="0"/>
              <a:t>, </a:t>
            </a:r>
            <a:r>
              <a:rPr lang="en-US" sz="1600" i="1" dirty="0" err="1" smtClean="0"/>
              <a:t>Prosebnice</a:t>
            </a:r>
            <a:r>
              <a:rPr lang="cs-CZ" sz="1600" dirty="0" smtClean="0"/>
              <a:t>,</a:t>
            </a:r>
            <a:r>
              <a:rPr lang="en-US" sz="1600" dirty="0" smtClean="0"/>
              <a:t> 1232–4</a:t>
            </a:r>
            <a:endParaRPr lang="en-US" sz="1600" dirty="0"/>
          </a:p>
          <a:p>
            <a:endParaRPr lang="cs-CZ" sz="2000" dirty="0" smtClean="0"/>
          </a:p>
          <a:p>
            <a:endParaRPr lang="en-US" sz="2000" dirty="0"/>
          </a:p>
          <a:p>
            <a:r>
              <a:rPr lang="en-US" sz="2000" dirty="0"/>
              <a:t>Divine matters take many forms, and the gods bring many things to pass beyond expectation. What was anticipated does not occur, and for the unexpected the god finds a way. Such has happened </a:t>
            </a:r>
            <a:r>
              <a:rPr lang="en-US" sz="2000" dirty="0" smtClean="0"/>
              <a:t>here</a:t>
            </a:r>
            <a:r>
              <a:rPr lang="cs-CZ" sz="2000" dirty="0" smtClean="0"/>
              <a:t>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4478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67544" y="476672"/>
            <a:ext cx="78488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KOMMOS: písňový dialog sboru a herce (původně především nářek)</a:t>
            </a:r>
          </a:p>
          <a:p>
            <a:endParaRPr lang="cs-CZ" sz="2000" dirty="0"/>
          </a:p>
          <a:p>
            <a:endParaRPr lang="cs-CZ" sz="2000" b="1" dirty="0" smtClean="0"/>
          </a:p>
          <a:p>
            <a:r>
              <a:rPr lang="cs-CZ" sz="2000" b="1" dirty="0" smtClean="0"/>
              <a:t>Dórský </a:t>
            </a:r>
            <a:r>
              <a:rPr lang="cs-CZ" sz="2000" b="1" dirty="0"/>
              <a:t>dialekt</a:t>
            </a:r>
            <a:r>
              <a:rPr lang="cs-CZ" sz="2000" dirty="0"/>
              <a:t>: </a:t>
            </a:r>
            <a:r>
              <a:rPr lang="cs-CZ" sz="2000" i="1" dirty="0" err="1"/>
              <a:t>Halie</a:t>
            </a:r>
            <a:r>
              <a:rPr lang="cs-CZ" sz="2000" i="1" dirty="0"/>
              <a:t> </a:t>
            </a:r>
            <a:r>
              <a:rPr lang="cs-CZ" sz="2000" i="1" dirty="0" err="1"/>
              <a:t>kai</a:t>
            </a:r>
            <a:r>
              <a:rPr lang="cs-CZ" sz="2000" i="1" dirty="0"/>
              <a:t> </a:t>
            </a:r>
            <a:r>
              <a:rPr lang="cs-CZ" sz="2000" i="1" dirty="0" err="1"/>
              <a:t>phaos</a:t>
            </a:r>
            <a:r>
              <a:rPr lang="cs-CZ" sz="2000" i="1" dirty="0"/>
              <a:t> </a:t>
            </a:r>
            <a:r>
              <a:rPr lang="cs-CZ" sz="2000" i="1" dirty="0" err="1"/>
              <a:t>hameras</a:t>
            </a:r>
            <a:r>
              <a:rPr lang="cs-CZ" sz="2000" i="1" dirty="0"/>
              <a:t> </a:t>
            </a:r>
            <a:r>
              <a:rPr lang="cs-CZ" sz="2000" i="1" dirty="0" err="1"/>
              <a:t>ouraniai</a:t>
            </a:r>
            <a:r>
              <a:rPr lang="cs-CZ" sz="2000" i="1" dirty="0"/>
              <a:t> </a:t>
            </a:r>
            <a:r>
              <a:rPr lang="cs-CZ" sz="2000" i="1" dirty="0" err="1"/>
              <a:t>te</a:t>
            </a:r>
            <a:r>
              <a:rPr lang="cs-CZ" sz="2000" i="1" dirty="0"/>
              <a:t> </a:t>
            </a:r>
            <a:r>
              <a:rPr lang="cs-CZ" sz="2000" i="1" dirty="0" err="1"/>
              <a:t>dinai</a:t>
            </a:r>
            <a:r>
              <a:rPr lang="cs-CZ" sz="2000" i="1" dirty="0"/>
              <a:t> </a:t>
            </a:r>
            <a:r>
              <a:rPr lang="cs-CZ" sz="2000" i="1" dirty="0" err="1"/>
              <a:t>nephalas</a:t>
            </a:r>
            <a:r>
              <a:rPr lang="cs-CZ" sz="2000" i="1" dirty="0"/>
              <a:t> </a:t>
            </a:r>
            <a:r>
              <a:rPr lang="cs-CZ" sz="2000" i="1" dirty="0" err="1"/>
              <a:t>dromaiou</a:t>
            </a:r>
            <a:r>
              <a:rPr lang="cs-CZ" sz="2000" i="1" dirty="0"/>
              <a:t> </a:t>
            </a:r>
            <a:r>
              <a:rPr lang="cs-CZ" sz="2000" dirty="0"/>
              <a:t>(“Sun and </a:t>
            </a:r>
            <a:r>
              <a:rPr lang="cs-CZ" sz="2000" dirty="0" err="1"/>
              <a:t>light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day</a:t>
            </a:r>
            <a:r>
              <a:rPr lang="cs-CZ" sz="2000" dirty="0"/>
              <a:t> and </a:t>
            </a:r>
            <a:r>
              <a:rPr lang="cs-CZ" sz="2000" dirty="0" err="1"/>
              <a:t>sky-swirls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racing</a:t>
            </a:r>
            <a:r>
              <a:rPr lang="cs-CZ" sz="2000" dirty="0"/>
              <a:t> </a:t>
            </a:r>
            <a:r>
              <a:rPr lang="cs-CZ" sz="2000" dirty="0" err="1"/>
              <a:t>cloud</a:t>
            </a:r>
            <a:r>
              <a:rPr lang="cs-CZ" sz="2000" dirty="0"/>
              <a:t>”)</a:t>
            </a:r>
          </a:p>
          <a:p>
            <a:r>
              <a:rPr lang="cs-CZ" sz="2000" b="1" dirty="0" err="1"/>
              <a:t>Attický</a:t>
            </a:r>
            <a:r>
              <a:rPr lang="cs-CZ" sz="2000" b="1" dirty="0"/>
              <a:t> dialekt</a:t>
            </a:r>
            <a:r>
              <a:rPr lang="cs-CZ" sz="2000" dirty="0"/>
              <a:t>: </a:t>
            </a:r>
            <a:r>
              <a:rPr lang="cs-CZ" sz="2000" i="1" dirty="0"/>
              <a:t>Helie </a:t>
            </a:r>
            <a:r>
              <a:rPr lang="cs-CZ" sz="2000" i="1" dirty="0" err="1"/>
              <a:t>kai</a:t>
            </a:r>
            <a:r>
              <a:rPr lang="cs-CZ" sz="2000" i="1" dirty="0"/>
              <a:t> </a:t>
            </a:r>
            <a:r>
              <a:rPr lang="cs-CZ" sz="2000" i="1" dirty="0" err="1"/>
              <a:t>phos</a:t>
            </a:r>
            <a:r>
              <a:rPr lang="cs-CZ" sz="2000" i="1" dirty="0"/>
              <a:t> </a:t>
            </a:r>
            <a:r>
              <a:rPr lang="cs-CZ" sz="2000" i="1" dirty="0" err="1"/>
              <a:t>hemeras</a:t>
            </a:r>
            <a:r>
              <a:rPr lang="cs-CZ" sz="2000" i="1" dirty="0"/>
              <a:t> </a:t>
            </a:r>
            <a:r>
              <a:rPr lang="cs-CZ" sz="2000" i="1" dirty="0" err="1"/>
              <a:t>ouraniai</a:t>
            </a:r>
            <a:r>
              <a:rPr lang="cs-CZ" sz="2000" i="1" dirty="0"/>
              <a:t> </a:t>
            </a:r>
            <a:r>
              <a:rPr lang="cs-CZ" sz="2000" i="1" dirty="0" err="1"/>
              <a:t>te</a:t>
            </a:r>
            <a:r>
              <a:rPr lang="cs-CZ" sz="2000" i="1" dirty="0"/>
              <a:t> </a:t>
            </a:r>
            <a:r>
              <a:rPr lang="cs-CZ" sz="2000" i="1" dirty="0" err="1"/>
              <a:t>dinai</a:t>
            </a:r>
            <a:r>
              <a:rPr lang="cs-CZ" sz="2000" i="1" dirty="0"/>
              <a:t> </a:t>
            </a:r>
            <a:r>
              <a:rPr lang="cs-CZ" sz="2000" i="1" dirty="0" err="1"/>
              <a:t>nephales</a:t>
            </a:r>
            <a:r>
              <a:rPr lang="cs-CZ" sz="2000" i="1" dirty="0"/>
              <a:t> </a:t>
            </a:r>
            <a:r>
              <a:rPr lang="cs-CZ" sz="2000" i="1" dirty="0" err="1"/>
              <a:t>dromaiou</a:t>
            </a:r>
            <a:r>
              <a:rPr lang="cs-CZ" sz="2000" i="1" dirty="0"/>
              <a:t> </a:t>
            </a:r>
            <a:endParaRPr lang="cs-CZ" sz="2000" dirty="0"/>
          </a:p>
          <a:p>
            <a:endParaRPr lang="cs-CZ" sz="2000" dirty="0"/>
          </a:p>
          <a:p>
            <a:r>
              <a:rPr lang="cs-CZ" sz="1600" dirty="0" err="1" smtClean="0"/>
              <a:t>Euripides</a:t>
            </a:r>
            <a:r>
              <a:rPr lang="cs-CZ" sz="1600" dirty="0" smtClean="0"/>
              <a:t>, </a:t>
            </a:r>
            <a:r>
              <a:rPr lang="cs-CZ" sz="1600" dirty="0" err="1" smtClean="0"/>
              <a:t>Alkestis</a:t>
            </a:r>
            <a:r>
              <a:rPr lang="cs-CZ" sz="1600" dirty="0" smtClean="0"/>
              <a:t> 244–6</a:t>
            </a:r>
            <a:endParaRPr lang="cs-CZ" sz="16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67544" y="4221088"/>
            <a:ext cx="784887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PROMLUVY SBORU – shrnutí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Sborová píseň (hl. </a:t>
            </a:r>
            <a:r>
              <a:rPr lang="cs-CZ" sz="2000" dirty="0" err="1" smtClean="0"/>
              <a:t>stasima</a:t>
            </a:r>
            <a:r>
              <a:rPr lang="cs-CZ" sz="2000" dirty="0" smtClean="0"/>
              <a:t>, dále </a:t>
            </a:r>
            <a:r>
              <a:rPr lang="cs-CZ" sz="2000" dirty="0" err="1" smtClean="0"/>
              <a:t>parodos</a:t>
            </a:r>
            <a:r>
              <a:rPr lang="cs-CZ" sz="20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 smtClean="0"/>
              <a:t>Kommos</a:t>
            </a:r>
            <a:r>
              <a:rPr lang="cs-CZ" sz="2000" dirty="0" smtClean="0"/>
              <a:t> – zpívaný dialog s hercem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Mluvené repliky (unisono nebo individuálně)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Delší monolog (výjimečně)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97979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467544" y="620688"/>
            <a:ext cx="4464496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I could tell of the murder of that poor son of Zeus, whom </a:t>
            </a:r>
            <a:r>
              <a:rPr lang="en-US" sz="2400" dirty="0" err="1"/>
              <a:t>Procne</a:t>
            </a:r>
            <a:r>
              <a:rPr lang="en-US" sz="2400" dirty="0"/>
              <a:t>, mother of an only child, slew and offered to the Muses; but thou </a:t>
            </a:r>
            <a:r>
              <a:rPr lang="en-US" sz="2400" dirty="0" err="1"/>
              <a:t>hadst</a:t>
            </a:r>
            <a:r>
              <a:rPr lang="en-US" sz="2400" dirty="0"/>
              <a:t> three children, wretched parent, and all of them hast thou in thy frenzy slain. </a:t>
            </a:r>
            <a:r>
              <a:rPr lang="en-US" sz="2400" b="1" dirty="0"/>
              <a:t>What groans or wails, what funeral dirge, or chant of death am I to raise? </a:t>
            </a:r>
            <a:r>
              <a:rPr lang="en-US" sz="2400" dirty="0"/>
              <a:t>Alas and woe</a:t>
            </a:r>
            <a:r>
              <a:rPr lang="en-US" sz="2400" dirty="0" smtClean="0"/>
              <a:t>!</a:t>
            </a:r>
            <a:endParaRPr lang="cs-CZ" sz="2400" dirty="0" smtClean="0"/>
          </a:p>
          <a:p>
            <a:endParaRPr lang="cs-CZ" sz="2400" dirty="0"/>
          </a:p>
          <a:p>
            <a:r>
              <a:rPr lang="cs-CZ" dirty="0" err="1" smtClean="0"/>
              <a:t>Euripides</a:t>
            </a:r>
            <a:r>
              <a:rPr lang="cs-CZ" dirty="0" smtClean="0"/>
              <a:t>, </a:t>
            </a:r>
            <a:r>
              <a:rPr lang="cs-CZ" i="1" dirty="0" smtClean="0"/>
              <a:t>Herakles</a:t>
            </a:r>
            <a:endParaRPr lang="cs-CZ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6672"/>
            <a:ext cx="3811593" cy="569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347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467544" y="836712"/>
            <a:ext cx="799288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The chorus too must be regarded as </a:t>
            </a:r>
            <a:r>
              <a:rPr lang="en-US" sz="2400" b="1" dirty="0"/>
              <a:t>one of the actors</a:t>
            </a:r>
            <a:r>
              <a:rPr lang="en-US" sz="2400" dirty="0"/>
              <a:t>. It must be part of the whole and share in the action, not as in Euripides but as in </a:t>
            </a:r>
            <a:r>
              <a:rPr lang="en-US" sz="2400" dirty="0" err="1"/>
              <a:t>Sophokles</a:t>
            </a:r>
            <a:r>
              <a:rPr lang="en-US" sz="2400" dirty="0"/>
              <a:t>. In the others the choral odes have no more to do with the plot than with any other tragedy. And so they sing </a:t>
            </a:r>
            <a:r>
              <a:rPr lang="en-US" sz="2400" b="1" dirty="0"/>
              <a:t>interludes</a:t>
            </a:r>
            <a:r>
              <a:rPr lang="en-US" sz="2400" dirty="0"/>
              <a:t>, a practice begun by </a:t>
            </a:r>
            <a:r>
              <a:rPr lang="en-US" sz="2400" dirty="0" err="1"/>
              <a:t>Agathon</a:t>
            </a:r>
            <a:r>
              <a:rPr lang="en-US" sz="2400" dirty="0"/>
              <a:t>.</a:t>
            </a:r>
            <a:r>
              <a:rPr lang="en-US" dirty="0"/>
              <a:t>	</a:t>
            </a:r>
            <a:endParaRPr lang="cs-CZ" dirty="0" smtClean="0"/>
          </a:p>
          <a:p>
            <a:endParaRPr lang="cs-CZ" dirty="0"/>
          </a:p>
          <a:p>
            <a:r>
              <a:rPr lang="cs-CZ" dirty="0" err="1" smtClean="0"/>
              <a:t>Aristotle</a:t>
            </a:r>
            <a:r>
              <a:rPr lang="cs-CZ" dirty="0" smtClean="0"/>
              <a:t>, </a:t>
            </a:r>
            <a:r>
              <a:rPr lang="en-US" i="1" dirty="0" smtClean="0"/>
              <a:t>Poetics</a:t>
            </a:r>
            <a:r>
              <a:rPr lang="cs-CZ" dirty="0" smtClean="0"/>
              <a:t>,</a:t>
            </a:r>
            <a:r>
              <a:rPr lang="en-US" dirty="0" smtClean="0"/>
              <a:t> 1456a25–30</a:t>
            </a:r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470" y="3573016"/>
            <a:ext cx="22955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567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634082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Sbor v komedii</a:t>
            </a:r>
            <a:endParaRPr lang="cs-CZ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96952"/>
            <a:ext cx="4499992" cy="352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95536" y="1268759"/>
            <a:ext cx="83884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 was hurrying here bearing peace treaties for you, when some old </a:t>
            </a:r>
            <a:r>
              <a:rPr lang="en-US" dirty="0" err="1"/>
              <a:t>Acharnians</a:t>
            </a:r>
            <a:r>
              <a:rPr lang="en-US" dirty="0"/>
              <a:t> sniffed them </a:t>
            </a:r>
            <a:r>
              <a:rPr lang="en-US" dirty="0" smtClean="0"/>
              <a:t>out</a:t>
            </a:r>
            <a:r>
              <a:rPr lang="cs-CZ" dirty="0" smtClean="0"/>
              <a:t> </a:t>
            </a:r>
            <a:r>
              <a:rPr lang="en-US" dirty="0" smtClean="0"/>
              <a:t>. </a:t>
            </a:r>
            <a:r>
              <a:rPr lang="en-US" dirty="0"/>
              <a:t>. . I ran away, but they’re following me and shouting </a:t>
            </a:r>
            <a:r>
              <a:rPr lang="cs-CZ" dirty="0" smtClean="0"/>
              <a:t>		Aristofane, </a:t>
            </a:r>
            <a:r>
              <a:rPr lang="en-US" i="1" dirty="0" err="1" smtClean="0"/>
              <a:t>Acharňan</a:t>
            </a:r>
            <a:r>
              <a:rPr lang="cs-CZ" i="1" dirty="0" smtClean="0"/>
              <a:t>é</a:t>
            </a:r>
            <a:endParaRPr lang="en-US" i="1" dirty="0"/>
          </a:p>
          <a:p>
            <a:endParaRPr lang="en-US" dirty="0"/>
          </a:p>
          <a:p>
            <a:r>
              <a:rPr lang="en-US" dirty="0"/>
              <a:t>But they’ll be here soon, his fellow-jurors, to summon out my father. 		</a:t>
            </a:r>
            <a:r>
              <a:rPr lang="cs-CZ" dirty="0" smtClean="0"/>
              <a:t>Aristofanes, </a:t>
            </a:r>
            <a:r>
              <a:rPr lang="en-US" i="1" dirty="0" err="1" smtClean="0"/>
              <a:t>Vosy</a:t>
            </a:r>
            <a:endParaRPr lang="en-US" i="1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55974"/>
            <a:ext cx="3371850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824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4591" y="260648"/>
            <a:ext cx="7931224" cy="778098"/>
          </a:xfrm>
        </p:spPr>
        <p:txBody>
          <a:bodyPr/>
          <a:lstStyle/>
          <a:p>
            <a:r>
              <a:rPr lang="cs-CZ" b="1" dirty="0" smtClean="0"/>
              <a:t>Sbor v satyrské hře</a:t>
            </a:r>
            <a:endParaRPr lang="cs-CZ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3898"/>
            <a:ext cx="40005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815" y="2193398"/>
            <a:ext cx="1905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413688"/>
            <a:ext cx="2569953" cy="4328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1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60782"/>
            <a:ext cx="9144000" cy="389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1520" y="5157192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Váza </a:t>
            </a:r>
            <a:r>
              <a:rPr lang="cs-CZ" sz="2400" dirty="0" err="1" smtClean="0"/>
              <a:t>Pronomos</a:t>
            </a:r>
            <a:r>
              <a:rPr lang="cs-CZ" sz="2400" dirty="0" smtClean="0"/>
              <a:t>, cca 400 BCE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54795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90550"/>
            <a:ext cx="849630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830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61067"/>
            <a:ext cx="2674075" cy="387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49080" cy="311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46255"/>
            <a:ext cx="38100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784812" y="176923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Oidipus král, </a:t>
            </a:r>
            <a:r>
              <a:rPr lang="cs-CZ" dirty="0"/>
              <a:t>Max Reinhardt </a:t>
            </a:r>
            <a:r>
              <a:rPr lang="cs-CZ" dirty="0" smtClean="0"/>
              <a:t>, 1912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2925595" y="6364131"/>
            <a:ext cx="3302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Ifigenie v Aulidě, Jan Kačer, 1982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925595" y="312003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1990–1992</a:t>
            </a:r>
            <a:endParaRPr lang="cs-CZ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889" y="3415065"/>
            <a:ext cx="3830917" cy="255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126639" y="3045733"/>
            <a:ext cx="2731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Medeia</a:t>
            </a:r>
            <a:r>
              <a:rPr lang="cs-CZ" dirty="0" smtClean="0"/>
              <a:t>, Jiří </a:t>
            </a:r>
            <a:r>
              <a:rPr lang="cs-CZ" dirty="0" err="1" smtClean="0"/>
              <a:t>Honzírek</a:t>
            </a:r>
            <a:r>
              <a:rPr lang="cs-CZ" dirty="0" smtClean="0"/>
              <a:t>, 2008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904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Sbor v tragédii</a:t>
            </a:r>
            <a:endParaRPr lang="cs-CZ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690" y="3212976"/>
            <a:ext cx="5195270" cy="348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67544" y="1484784"/>
            <a:ext cx="8064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dva způsoby sdělování významu v tragédii: RÉTORICKÝ (herec) a LYRICKÝ (sbor)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s</a:t>
            </a:r>
            <a:r>
              <a:rPr lang="cs-CZ" sz="2000" dirty="0" smtClean="0"/>
              <a:t>bor přináší JINOU PERSPEKTIVU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91829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188640"/>
            <a:ext cx="547260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SBOR</a:t>
            </a:r>
          </a:p>
          <a:p>
            <a:r>
              <a:rPr lang="cs-CZ" dirty="0" smtClean="0"/>
              <a:t>To </a:t>
            </a:r>
            <a:r>
              <a:rPr lang="cs-CZ" b="1" dirty="0" smtClean="0"/>
              <a:t>tancem</a:t>
            </a:r>
            <a:r>
              <a:rPr lang="cs-CZ" dirty="0" smtClean="0"/>
              <a:t> nám začíná </a:t>
            </a:r>
            <a:r>
              <a:rPr lang="cs-CZ" b="1" dirty="0" smtClean="0"/>
              <a:t>obřad</a:t>
            </a:r>
            <a:r>
              <a:rPr lang="cs-CZ" dirty="0" smtClean="0"/>
              <a:t> – však bez tepu </a:t>
            </a:r>
            <a:r>
              <a:rPr lang="cs-CZ" b="1" dirty="0" smtClean="0"/>
              <a:t>bubínků</a:t>
            </a:r>
          </a:p>
          <a:p>
            <a:r>
              <a:rPr lang="cs-CZ" dirty="0"/>
              <a:t>a</a:t>
            </a:r>
            <a:r>
              <a:rPr lang="cs-CZ" dirty="0" smtClean="0"/>
              <a:t> neoblažující hlučícím </a:t>
            </a:r>
            <a:r>
              <a:rPr lang="cs-CZ" b="1" dirty="0" smtClean="0"/>
              <a:t>thyrsem</a:t>
            </a:r>
            <a:r>
              <a:rPr lang="cs-CZ" dirty="0" smtClean="0"/>
              <a:t>…</a:t>
            </a:r>
            <a:endParaRPr lang="cs-CZ" dirty="0" smtClean="0">
              <a:latin typeface="Calibri"/>
              <a:cs typeface="Calibri"/>
            </a:endParaRPr>
          </a:p>
          <a:p>
            <a:r>
              <a:rPr lang="cs-CZ" dirty="0" smtClean="0">
                <a:latin typeface="Calibri"/>
                <a:cs typeface="Calibri"/>
              </a:rPr>
              <a:t>AMFITRYON</a:t>
            </a:r>
          </a:p>
          <a:p>
            <a:r>
              <a:rPr lang="cs-CZ" dirty="0" smtClean="0">
                <a:latin typeface="Calibri"/>
                <a:cs typeface="Calibri"/>
              </a:rPr>
              <a:t>Ojoj – domove!</a:t>
            </a:r>
          </a:p>
          <a:p>
            <a:r>
              <a:rPr lang="cs-CZ" dirty="0" smtClean="0">
                <a:latin typeface="Calibri"/>
                <a:cs typeface="Calibri"/>
              </a:rPr>
              <a:t>SBOR</a:t>
            </a:r>
          </a:p>
          <a:p>
            <a:r>
              <a:rPr lang="cs-CZ" dirty="0" smtClean="0">
                <a:latin typeface="Calibri"/>
                <a:cs typeface="Calibri"/>
              </a:rPr>
              <a:t>… chce </a:t>
            </a:r>
            <a:r>
              <a:rPr lang="cs-CZ" b="1" dirty="0" smtClean="0">
                <a:latin typeface="Calibri"/>
                <a:cs typeface="Calibri"/>
              </a:rPr>
              <a:t>úlitbu</a:t>
            </a:r>
            <a:r>
              <a:rPr lang="cs-CZ" dirty="0" smtClean="0">
                <a:latin typeface="Calibri"/>
                <a:cs typeface="Calibri"/>
              </a:rPr>
              <a:t>, krev! Však ne onu z </a:t>
            </a:r>
            <a:r>
              <a:rPr lang="cs-CZ" b="1" dirty="0" smtClean="0">
                <a:latin typeface="Calibri"/>
                <a:cs typeface="Calibri"/>
              </a:rPr>
              <a:t>hroznů</a:t>
            </a:r>
            <a:r>
              <a:rPr lang="cs-CZ" dirty="0" smtClean="0">
                <a:latin typeface="Calibri"/>
                <a:cs typeface="Calibri"/>
              </a:rPr>
              <a:t>, co v dionýsovském</a:t>
            </a:r>
          </a:p>
          <a:p>
            <a:r>
              <a:rPr lang="cs-CZ" dirty="0">
                <a:latin typeface="Calibri"/>
                <a:cs typeface="Calibri"/>
              </a:rPr>
              <a:t>v</a:t>
            </a:r>
            <a:r>
              <a:rPr lang="cs-CZ" dirty="0" smtClean="0">
                <a:latin typeface="Calibri"/>
                <a:cs typeface="Calibri"/>
              </a:rPr>
              <a:t>znícení štědře vychrstne džbán!</a:t>
            </a:r>
          </a:p>
          <a:p>
            <a:r>
              <a:rPr lang="cs-CZ" dirty="0" smtClean="0">
                <a:latin typeface="Calibri"/>
                <a:cs typeface="Calibri"/>
              </a:rPr>
              <a:t>AMFITRYON</a:t>
            </a:r>
          </a:p>
          <a:p>
            <a:r>
              <a:rPr lang="cs-CZ" dirty="0" smtClean="0">
                <a:latin typeface="Calibri"/>
                <a:cs typeface="Calibri"/>
              </a:rPr>
              <a:t>Pryč, děti, utečte, pryč!...</a:t>
            </a:r>
          </a:p>
          <a:p>
            <a:r>
              <a:rPr lang="cs-CZ" dirty="0" smtClean="0">
                <a:latin typeface="Calibri"/>
                <a:cs typeface="Calibri"/>
              </a:rPr>
              <a:t>SBOR</a:t>
            </a:r>
          </a:p>
          <a:p>
            <a:r>
              <a:rPr lang="cs-CZ" dirty="0" smtClean="0">
                <a:latin typeface="Calibri"/>
                <a:cs typeface="Calibri"/>
              </a:rPr>
              <a:t>Mrazivě – děs a děs ‒</a:t>
            </a:r>
          </a:p>
          <a:p>
            <a:r>
              <a:rPr lang="cs-CZ" dirty="0">
                <a:latin typeface="Calibri"/>
                <a:cs typeface="Calibri"/>
              </a:rPr>
              <a:t>m</a:t>
            </a:r>
            <a:r>
              <a:rPr lang="cs-CZ" dirty="0" smtClean="0">
                <a:latin typeface="Calibri"/>
                <a:cs typeface="Calibri"/>
              </a:rPr>
              <a:t>razivě zní k tomu </a:t>
            </a:r>
            <a:r>
              <a:rPr lang="cs-CZ" b="1" dirty="0" smtClean="0">
                <a:latin typeface="Calibri"/>
                <a:cs typeface="Calibri"/>
              </a:rPr>
              <a:t>flétny</a:t>
            </a:r>
            <a:r>
              <a:rPr lang="cs-CZ" dirty="0" smtClean="0">
                <a:latin typeface="Calibri"/>
                <a:cs typeface="Calibri"/>
              </a:rPr>
              <a:t> kvil.</a:t>
            </a:r>
          </a:p>
          <a:p>
            <a:r>
              <a:rPr lang="cs-CZ" dirty="0" smtClean="0">
                <a:latin typeface="Calibri"/>
                <a:cs typeface="Calibri"/>
              </a:rPr>
              <a:t>Psí štvanice na děti je ten </a:t>
            </a:r>
            <a:r>
              <a:rPr lang="cs-CZ" b="1" dirty="0" smtClean="0">
                <a:latin typeface="Calibri"/>
                <a:cs typeface="Calibri"/>
              </a:rPr>
              <a:t>hon</a:t>
            </a:r>
            <a:r>
              <a:rPr lang="cs-CZ" dirty="0" smtClean="0">
                <a:latin typeface="Calibri"/>
                <a:cs typeface="Calibri"/>
              </a:rPr>
              <a:t>! Ne nadarmo po domě </a:t>
            </a:r>
            <a:r>
              <a:rPr lang="cs-CZ" u="sng" dirty="0" smtClean="0">
                <a:latin typeface="Calibri"/>
                <a:cs typeface="Calibri"/>
              </a:rPr>
              <a:t>bakchicky</a:t>
            </a:r>
          </a:p>
          <a:p>
            <a:r>
              <a:rPr lang="cs-CZ" dirty="0" smtClean="0">
                <a:latin typeface="Calibri"/>
                <a:cs typeface="Calibri"/>
              </a:rPr>
              <a:t>Bude </a:t>
            </a:r>
            <a:r>
              <a:rPr lang="cs-CZ" u="sng" dirty="0" err="1" smtClean="0">
                <a:latin typeface="Calibri"/>
                <a:cs typeface="Calibri"/>
              </a:rPr>
              <a:t>Lyssa</a:t>
            </a:r>
            <a:r>
              <a:rPr lang="cs-CZ" dirty="0" smtClean="0">
                <a:latin typeface="Calibri"/>
                <a:cs typeface="Calibri"/>
              </a:rPr>
              <a:t> své orgie slavit!</a:t>
            </a:r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655720"/>
            <a:ext cx="3707903" cy="3202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899" y="836712"/>
            <a:ext cx="42291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78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219" y="2638425"/>
            <a:ext cx="542925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3528" y="404664"/>
            <a:ext cx="70567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PŮVOD: </a:t>
            </a:r>
            <a:r>
              <a:rPr lang="cs-CZ" sz="2400" dirty="0" err="1" smtClean="0"/>
              <a:t>Sykion</a:t>
            </a:r>
            <a:endParaRPr lang="cs-CZ" sz="2400" dirty="0" smtClean="0"/>
          </a:p>
          <a:p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Sborové performance dithyrambů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r>
              <a:rPr lang="cs-CZ" sz="2400" dirty="0" smtClean="0"/>
              <a:t>→ divadlo: CHORÉGOS/CHORÉGIE</a:t>
            </a:r>
          </a:p>
          <a:p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 smtClean="0"/>
              <a:t>koryfaios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67433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86958"/>
            <a:ext cx="6550694" cy="480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547664" y="685412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TRAGÉDIE: 12 sboristů (</a:t>
            </a:r>
            <a:r>
              <a:rPr lang="cs-CZ" sz="2400" dirty="0" err="1" smtClean="0"/>
              <a:t>choreutů</a:t>
            </a:r>
            <a:r>
              <a:rPr lang="cs-CZ" sz="2400" dirty="0" smtClean="0"/>
              <a:t>), později 15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86242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859216" cy="634082"/>
          </a:xfrm>
        </p:spPr>
        <p:txBody>
          <a:bodyPr>
            <a:normAutofit fontScale="90000"/>
          </a:bodyPr>
          <a:lstStyle/>
          <a:p>
            <a:r>
              <a:rPr lang="cs-CZ" b="1" dirty="0" err="1" smtClean="0"/>
              <a:t>Parodos</a:t>
            </a:r>
            <a:endParaRPr lang="cs-CZ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204" y="1988840"/>
            <a:ext cx="5543179" cy="4449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95536" y="1124744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= příchod sboru/píseň (anapesty)</a:t>
            </a:r>
          </a:p>
          <a:p>
            <a:r>
              <a:rPr lang="cs-CZ" sz="2400" dirty="0" smtClean="0"/>
              <a:t>- </a:t>
            </a:r>
            <a:r>
              <a:rPr lang="cs-CZ" sz="2400" i="1" dirty="0" err="1"/>
              <a:t>e</a:t>
            </a:r>
            <a:r>
              <a:rPr lang="cs-CZ" sz="2400" i="1" dirty="0" err="1" smtClean="0"/>
              <a:t>isodem</a:t>
            </a:r>
            <a:r>
              <a:rPr lang="cs-CZ" sz="2400" dirty="0" smtClean="0"/>
              <a:t>, méně často skrz </a:t>
            </a:r>
            <a:r>
              <a:rPr lang="cs-CZ" sz="2400" i="1" dirty="0" err="1" smtClean="0"/>
              <a:t>skene</a:t>
            </a:r>
            <a:endParaRPr lang="cs-CZ" sz="2400" i="1" dirty="0"/>
          </a:p>
        </p:txBody>
      </p:sp>
    </p:spTree>
    <p:extLst>
      <p:ext uri="{BB962C8B-B14F-4D97-AF65-F5344CB8AC3E}">
        <p14:creationId xmlns:p14="http://schemas.microsoft.com/office/powerpoint/2010/main" val="247759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3528" y="332656"/>
            <a:ext cx="58326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The stately column, and the gorgeous dome</a:t>
            </a:r>
          </a:p>
          <a:p>
            <a:r>
              <a:rPr lang="en-US" sz="2400" dirty="0"/>
              <a:t>Raised to the gods, are not the boast alone</a:t>
            </a:r>
          </a:p>
          <a:p>
            <a:r>
              <a:rPr lang="en-US" sz="2400" dirty="0"/>
              <a:t>Of our magnificent Athens; nor the statues</a:t>
            </a:r>
          </a:p>
          <a:p>
            <a:r>
              <a:rPr lang="en-US" sz="2400" dirty="0"/>
              <a:t>That grace her streets; this temple of the god,</a:t>
            </a:r>
          </a:p>
          <a:p>
            <a:r>
              <a:rPr lang="en-US" sz="2400" dirty="0"/>
              <a:t>Son of </a:t>
            </a:r>
            <a:r>
              <a:rPr lang="en-US" sz="2400" dirty="0" err="1"/>
              <a:t>Latona</a:t>
            </a:r>
            <a:r>
              <a:rPr lang="en-US" sz="2400" dirty="0"/>
              <a:t>, beauteous to behold,</a:t>
            </a:r>
          </a:p>
          <a:p>
            <a:r>
              <a:rPr lang="en-US" sz="2400" dirty="0"/>
              <a:t>Beams the resplendent light of both her children</a:t>
            </a:r>
            <a:r>
              <a:rPr lang="en-US" sz="2400" dirty="0" smtClean="0"/>
              <a:t>.</a:t>
            </a:r>
            <a:endParaRPr lang="cs-CZ" sz="2400" dirty="0" smtClean="0"/>
          </a:p>
          <a:p>
            <a:endParaRPr lang="cs-CZ" sz="2400" dirty="0" smtClean="0"/>
          </a:p>
          <a:p>
            <a:r>
              <a:rPr lang="cs-CZ" dirty="0" err="1" smtClean="0"/>
              <a:t>Euripides</a:t>
            </a:r>
            <a:r>
              <a:rPr lang="cs-CZ" dirty="0" smtClean="0"/>
              <a:t>, </a:t>
            </a:r>
            <a:r>
              <a:rPr lang="cs-CZ" i="1" dirty="0" smtClean="0"/>
              <a:t>Ion</a:t>
            </a:r>
            <a:endParaRPr lang="cs-CZ" i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63413"/>
            <a:ext cx="3514805" cy="387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26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548680"/>
            <a:ext cx="799288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STASIMON: strofa a antistrofa</a:t>
            </a:r>
          </a:p>
          <a:p>
            <a:endParaRPr lang="cs-CZ" sz="2000" dirty="0"/>
          </a:p>
          <a:p>
            <a:r>
              <a:rPr lang="cs-CZ" sz="2000" dirty="0" smtClean="0"/>
              <a:t>→ TANEC (</a:t>
            </a:r>
            <a:r>
              <a:rPr lang="cs-CZ" sz="2000" i="1" dirty="0" err="1" smtClean="0"/>
              <a:t>choreuein</a:t>
            </a:r>
            <a:r>
              <a:rPr lang="cs-CZ" sz="2000" dirty="0" smtClean="0"/>
              <a:t>)</a:t>
            </a:r>
          </a:p>
          <a:p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t</a:t>
            </a:r>
            <a:r>
              <a:rPr lang="cs-CZ" sz="2000" dirty="0" smtClean="0"/>
              <a:t>aneční figury, </a:t>
            </a:r>
            <a:r>
              <a:rPr lang="cs-CZ" sz="2000" dirty="0" err="1" smtClean="0"/>
              <a:t>cheironomie</a:t>
            </a:r>
            <a:r>
              <a:rPr lang="cs-CZ" sz="2000" dirty="0" smtClean="0"/>
              <a:t> x formace</a:t>
            </a:r>
          </a:p>
          <a:p>
            <a:endParaRPr lang="cs-CZ" sz="2000" dirty="0"/>
          </a:p>
          <a:p>
            <a:r>
              <a:rPr lang="cs-CZ" sz="2000" dirty="0"/>
              <a:t>FRÝNICHOS: „Tanec mi dal tolik figur, kolik na moři / vln zimní vytváří hrozivá noc</a:t>
            </a:r>
            <a:r>
              <a:rPr lang="cs-CZ" sz="2000" dirty="0" smtClean="0"/>
              <a:t>.“</a:t>
            </a:r>
          </a:p>
          <a:p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1008"/>
            <a:ext cx="5760814" cy="299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007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559</Words>
  <Application>Microsoft Office PowerPoint</Application>
  <PresentationFormat>Předvádění na obrazovce (4:3)</PresentationFormat>
  <Paragraphs>81</Paragraphs>
  <Slides>19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0" baseType="lpstr">
      <vt:lpstr>Motiv systému Office</vt:lpstr>
      <vt:lpstr>Sbor</vt:lpstr>
      <vt:lpstr>Prezentace aplikace PowerPoint</vt:lpstr>
      <vt:lpstr>Sbor v tragédii</vt:lpstr>
      <vt:lpstr>Prezentace aplikace PowerPoint</vt:lpstr>
      <vt:lpstr>Prezentace aplikace PowerPoint</vt:lpstr>
      <vt:lpstr>Prezentace aplikace PowerPoint</vt:lpstr>
      <vt:lpstr>Parodos</vt:lpstr>
      <vt:lpstr>Prezentace aplikace PowerPoint</vt:lpstr>
      <vt:lpstr>Prezentace aplikace PowerPoint</vt:lpstr>
      <vt:lpstr>Prezentace aplikace PowerPoint</vt:lpstr>
      <vt:lpstr>Prezentace aplikace PowerPoint</vt:lpstr>
      <vt:lpstr>Odchod sboru</vt:lpstr>
      <vt:lpstr>Prezentace aplikace PowerPoint</vt:lpstr>
      <vt:lpstr>Prezentace aplikace PowerPoint</vt:lpstr>
      <vt:lpstr>Prezentace aplikace PowerPoint</vt:lpstr>
      <vt:lpstr>Sbor v komedii</vt:lpstr>
      <vt:lpstr>Sbor v satyrské hře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Sbor</dc:title>
  <dc:creator>Eliška</dc:creator>
  <cp:lastModifiedBy>Eliška Poláčková</cp:lastModifiedBy>
  <cp:revision>35</cp:revision>
  <dcterms:created xsi:type="dcterms:W3CDTF">2015-10-25T13:55:47Z</dcterms:created>
  <dcterms:modified xsi:type="dcterms:W3CDTF">2015-11-03T11:58:53Z</dcterms:modified>
</cp:coreProperties>
</file>