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1" r:id="rId14"/>
    <p:sldId id="267" r:id="rId15"/>
    <p:sldId id="268" r:id="rId16"/>
    <p:sldId id="269" r:id="rId17"/>
    <p:sldId id="270" r:id="rId18"/>
    <p:sldId id="277" r:id="rId19"/>
    <p:sldId id="273" r:id="rId20"/>
    <p:sldId id="274" r:id="rId21"/>
    <p:sldId id="275" r:id="rId22"/>
    <p:sldId id="276" r:id="rId2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55E8F-4636-4C63-8B00-22F531C050A5}" type="datetimeFigureOut">
              <a:rPr lang="cs-CZ" smtClean="0"/>
              <a:t>8.11.2015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F0D49-E344-4852-836C-C184676D59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673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55E8F-4636-4C63-8B00-22F531C050A5}" type="datetimeFigureOut">
              <a:rPr lang="cs-CZ" smtClean="0"/>
              <a:t>8.11.2015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F0D49-E344-4852-836C-C184676D59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6553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55E8F-4636-4C63-8B00-22F531C050A5}" type="datetimeFigureOut">
              <a:rPr lang="cs-CZ" smtClean="0"/>
              <a:t>8.11.2015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F0D49-E344-4852-836C-C184676D59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6480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55E8F-4636-4C63-8B00-22F531C050A5}" type="datetimeFigureOut">
              <a:rPr lang="cs-CZ" smtClean="0"/>
              <a:t>8.11.2015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F0D49-E344-4852-836C-C184676D59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9446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55E8F-4636-4C63-8B00-22F531C050A5}" type="datetimeFigureOut">
              <a:rPr lang="cs-CZ" smtClean="0"/>
              <a:t>8.11.2015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F0D49-E344-4852-836C-C184676D59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2672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55E8F-4636-4C63-8B00-22F531C050A5}" type="datetimeFigureOut">
              <a:rPr lang="cs-CZ" smtClean="0"/>
              <a:t>8.11.2015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F0D49-E344-4852-836C-C184676D59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5907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55E8F-4636-4C63-8B00-22F531C050A5}" type="datetimeFigureOut">
              <a:rPr lang="cs-CZ" smtClean="0"/>
              <a:t>8.11.2015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F0D49-E344-4852-836C-C184676D59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1345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55E8F-4636-4C63-8B00-22F531C050A5}" type="datetimeFigureOut">
              <a:rPr lang="cs-CZ" smtClean="0"/>
              <a:t>8.11.2015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F0D49-E344-4852-836C-C184676D59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9381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55E8F-4636-4C63-8B00-22F531C050A5}" type="datetimeFigureOut">
              <a:rPr lang="cs-CZ" smtClean="0"/>
              <a:t>8.11.2015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F0D49-E344-4852-836C-C184676D59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1902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55E8F-4636-4C63-8B00-22F531C050A5}" type="datetimeFigureOut">
              <a:rPr lang="cs-CZ" smtClean="0"/>
              <a:t>8.11.2015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F0D49-E344-4852-836C-C184676D59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0501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55E8F-4636-4C63-8B00-22F531C050A5}" type="datetimeFigureOut">
              <a:rPr lang="cs-CZ" smtClean="0"/>
              <a:t>8.11.2015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F0D49-E344-4852-836C-C184676D59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8793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55E8F-4636-4C63-8B00-22F531C050A5}" type="datetimeFigureOut">
              <a:rPr lang="cs-CZ" smtClean="0"/>
              <a:t>8.11.2015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F0D49-E344-4852-836C-C184676D59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479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793"/>
            <a:ext cx="8172400" cy="45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421104"/>
            <a:ext cx="70104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773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99792" cy="357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588" y="-1"/>
            <a:ext cx="5085412" cy="357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10" y="3559025"/>
            <a:ext cx="3906563" cy="3298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117" y="3559025"/>
            <a:ext cx="3761883" cy="3298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3503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67544" y="751344"/>
            <a:ext cx="820891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First of all it is clear that one must </a:t>
            </a:r>
            <a:r>
              <a:rPr lang="en-US" sz="2000" u="sng" dirty="0"/>
              <a:t>not portray </a:t>
            </a:r>
            <a:r>
              <a:rPr lang="en-US" sz="2000" b="1" dirty="0"/>
              <a:t>admirable men undergoing a change from good fortune to bad</a:t>
            </a:r>
            <a:r>
              <a:rPr lang="en-US" sz="2000" dirty="0"/>
              <a:t>, as this is not pitiful or fearful but just dreadful. </a:t>
            </a:r>
            <a:endParaRPr lang="cs-CZ" sz="2000" dirty="0" smtClean="0"/>
          </a:p>
          <a:p>
            <a:r>
              <a:rPr lang="en-US" sz="2000" u="sng" dirty="0" smtClean="0"/>
              <a:t>Nor</a:t>
            </a:r>
            <a:r>
              <a:rPr lang="en-US" sz="2000" dirty="0" smtClean="0"/>
              <a:t> </a:t>
            </a:r>
            <a:r>
              <a:rPr lang="en-US" sz="2000" dirty="0"/>
              <a:t>[should one portray] </a:t>
            </a:r>
            <a:r>
              <a:rPr lang="en-US" sz="2000" b="1" dirty="0"/>
              <a:t>evil men going from bad to good fortune</a:t>
            </a:r>
            <a:r>
              <a:rPr lang="en-US" sz="2000" dirty="0"/>
              <a:t>, as this is the most non-tragic of all; it has nothing of what it should</a:t>
            </a:r>
            <a:r>
              <a:rPr lang="en-US" sz="2000" dirty="0" smtClean="0"/>
              <a:t>,</a:t>
            </a:r>
            <a:r>
              <a:rPr lang="cs-CZ" sz="2000" dirty="0" smtClean="0"/>
              <a:t> </a:t>
            </a:r>
            <a:r>
              <a:rPr lang="en-US" sz="2000" dirty="0" smtClean="0"/>
              <a:t>it </a:t>
            </a:r>
            <a:r>
              <a:rPr lang="en-US" sz="2000" dirty="0"/>
              <a:t>is neither pitiful nor fearful nor does it satisfy our human sensibilities. </a:t>
            </a:r>
            <a:endParaRPr lang="cs-CZ" sz="2000" dirty="0" smtClean="0"/>
          </a:p>
          <a:p>
            <a:r>
              <a:rPr lang="en-US" sz="2000" u="sng" dirty="0" smtClean="0"/>
              <a:t>Nor</a:t>
            </a:r>
            <a:r>
              <a:rPr lang="en-US" sz="2000" dirty="0" smtClean="0"/>
              <a:t> </a:t>
            </a:r>
            <a:r>
              <a:rPr lang="en-US" sz="2000" dirty="0"/>
              <a:t>[should one portray] a </a:t>
            </a:r>
            <a:r>
              <a:rPr lang="en-US" sz="2000" b="1" dirty="0"/>
              <a:t>thoroughly bad person falling out of good fortune into bad</a:t>
            </a:r>
            <a:r>
              <a:rPr lang="en-US" sz="2000" dirty="0"/>
              <a:t>, as such a situation might satisfy our human sensibilities but would not furnish pity or fear . . . </a:t>
            </a:r>
            <a:endParaRPr lang="cs-CZ" sz="2000" dirty="0" smtClean="0"/>
          </a:p>
          <a:p>
            <a:r>
              <a:rPr lang="en-US" sz="2000" u="sng" dirty="0" smtClean="0"/>
              <a:t>What </a:t>
            </a:r>
            <a:r>
              <a:rPr lang="en-US" sz="2000" u="sng" dirty="0"/>
              <a:t>is left </a:t>
            </a:r>
            <a:r>
              <a:rPr lang="en-US" sz="2000" dirty="0"/>
              <a:t>lies in between these: the situation will involve a </a:t>
            </a:r>
            <a:r>
              <a:rPr lang="en-US" sz="2000" b="1" dirty="0"/>
              <a:t>person who is not outstanding in either virtue or just behavior</a:t>
            </a:r>
            <a:r>
              <a:rPr lang="en-US" sz="2000" dirty="0"/>
              <a:t>, who </a:t>
            </a:r>
            <a:r>
              <a:rPr lang="en-US" sz="2000" b="1" dirty="0"/>
              <a:t>falls into bad fortune not through vice or wickedness, but through some mistake </a:t>
            </a:r>
            <a:r>
              <a:rPr lang="en-US" sz="2000" dirty="0"/>
              <a:t>[hamartia], one of those who enjoys great reputation and prosperity</a:t>
            </a:r>
            <a:r>
              <a:rPr lang="en-US" sz="2000" dirty="0" smtClean="0"/>
              <a:t>.</a:t>
            </a:r>
            <a:endParaRPr lang="cs-CZ" sz="2000" dirty="0" smtClean="0"/>
          </a:p>
          <a:p>
            <a:endParaRPr lang="cs-CZ" sz="2000" dirty="0"/>
          </a:p>
          <a:p>
            <a:pPr algn="r"/>
            <a:r>
              <a:rPr lang="cs-CZ" sz="2000" dirty="0" smtClean="0"/>
              <a:t>Aristoteles: </a:t>
            </a:r>
            <a:r>
              <a:rPr lang="cs-CZ" sz="2000" i="1" dirty="0" smtClean="0"/>
              <a:t>Poetika</a:t>
            </a:r>
            <a:endParaRPr lang="cs-CZ" sz="2000" i="1" dirty="0"/>
          </a:p>
        </p:txBody>
      </p:sp>
    </p:spTree>
    <p:extLst>
      <p:ext uri="{BB962C8B-B14F-4D97-AF65-F5344CB8AC3E}">
        <p14:creationId xmlns:p14="http://schemas.microsoft.com/office/powerpoint/2010/main" val="4061291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00" y="3172357"/>
            <a:ext cx="4886272" cy="287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23528" y="6175468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Aeschylus' </a:t>
            </a:r>
            <a:r>
              <a:rPr lang="en-US" i="1" dirty="0"/>
              <a:t>Suppliants</a:t>
            </a:r>
            <a:r>
              <a:rPr lang="en-US" dirty="0"/>
              <a:t>, in the ancient theatre of Delphi during the Delphic festival of 1930</a:t>
            </a:r>
            <a:endParaRPr lang="cs-CZ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0648"/>
            <a:ext cx="4392488" cy="3477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519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528" y="40466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ANAGNORIZE</a:t>
            </a:r>
            <a:endParaRPr lang="cs-CZ" sz="2400" b="1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34290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23528" y="522920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Sofokles: </a:t>
            </a:r>
            <a:r>
              <a:rPr lang="cs-CZ" i="1" dirty="0" smtClean="0"/>
              <a:t>Oidipus král</a:t>
            </a:r>
            <a:endParaRPr lang="cs-CZ" i="1" dirty="0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5" y="1484784"/>
            <a:ext cx="4984657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995935" y="5229200"/>
            <a:ext cx="3528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Aischylos</a:t>
            </a:r>
            <a:r>
              <a:rPr lang="cs-CZ" dirty="0" smtClean="0"/>
              <a:t>: </a:t>
            </a:r>
            <a:r>
              <a:rPr lang="cs-CZ" i="1" dirty="0" smtClean="0"/>
              <a:t>Oresteia</a:t>
            </a:r>
            <a:r>
              <a:rPr lang="cs-CZ" dirty="0" smtClean="0"/>
              <a:t> (</a:t>
            </a:r>
            <a:r>
              <a:rPr lang="cs-CZ" i="1" dirty="0" smtClean="0"/>
              <a:t>Oběť na hrobě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222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620688"/>
            <a:ext cx="79928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Nejdůležitější z nich [složek tragédie] je způsob seřazení činů (dějových komponentů): neboť </a:t>
            </a:r>
            <a:r>
              <a:rPr lang="cs-CZ" sz="2000" b="1" dirty="0" smtClean="0"/>
              <a:t>tragédie je nikoli napodobením lidí samotných, nýbrž jejich činů a života</a:t>
            </a:r>
            <a:r>
              <a:rPr lang="cs-CZ" sz="2000" dirty="0" smtClean="0"/>
              <a:t> a štěstí a neštěstí. Štěstí a neštěstí však vychází z činů (děje) a cílem [tragédie] je tedy zobrazení činů, nikoli vlastností. </a:t>
            </a:r>
          </a:p>
          <a:p>
            <a:r>
              <a:rPr lang="cs-CZ" sz="2000" dirty="0" smtClean="0"/>
              <a:t>[… Dramatičtí] básníci neusilují napodobovat povahy, nýbrž v činech zahrnují zároveň povahy, takže cílem tragédie jsou činy a děj.</a:t>
            </a:r>
          </a:p>
          <a:p>
            <a:endParaRPr lang="cs-CZ" sz="2000" dirty="0" smtClean="0"/>
          </a:p>
          <a:p>
            <a:pPr algn="r"/>
            <a:r>
              <a:rPr lang="cs-CZ" sz="2000" dirty="0" smtClean="0"/>
              <a:t>Aristoteles: </a:t>
            </a:r>
            <a:r>
              <a:rPr lang="cs-CZ" sz="2000" i="1" dirty="0" smtClean="0"/>
              <a:t>Poetika</a:t>
            </a:r>
            <a:endParaRPr lang="cs-CZ" sz="2000" i="1" dirty="0"/>
          </a:p>
        </p:txBody>
      </p:sp>
      <p:sp>
        <p:nvSpPr>
          <p:cNvPr id="3" name="Obdélník 2"/>
          <p:cNvSpPr/>
          <p:nvPr/>
        </p:nvSpPr>
        <p:spPr>
          <a:xfrm>
            <a:off x="611560" y="4221088"/>
            <a:ext cx="79928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He knows how to arrange the action with such a sense of timing that he creates a character out of a mere half-line or a single expression. </a:t>
            </a:r>
            <a:r>
              <a:rPr lang="en-US" sz="2000" u="sng" dirty="0"/>
              <a:t>This is the essential thing in poetry: to </a:t>
            </a:r>
            <a:r>
              <a:rPr lang="en-US" sz="2000" b="1" u="sng" dirty="0"/>
              <a:t>delineate character </a:t>
            </a:r>
            <a:r>
              <a:rPr lang="en-US" sz="2000" u="sng" dirty="0"/>
              <a:t>or feelings</a:t>
            </a:r>
            <a:r>
              <a:rPr lang="en-US" sz="2000" dirty="0"/>
              <a:t>. </a:t>
            </a:r>
            <a:endParaRPr lang="cs-CZ" sz="2000" dirty="0" smtClean="0"/>
          </a:p>
          <a:p>
            <a:endParaRPr lang="cs-CZ" sz="2000" dirty="0"/>
          </a:p>
          <a:p>
            <a:pPr algn="r"/>
            <a:r>
              <a:rPr lang="en-US" sz="2000" i="1" dirty="0" err="1" smtClean="0"/>
              <a:t>Život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Sofokleův</a:t>
            </a:r>
            <a:endParaRPr lang="cs-CZ" sz="2000" i="1" dirty="0"/>
          </a:p>
        </p:txBody>
      </p:sp>
    </p:spTree>
    <p:extLst>
      <p:ext uri="{BB962C8B-B14F-4D97-AF65-F5344CB8AC3E}">
        <p14:creationId xmlns:p14="http://schemas.microsoft.com/office/powerpoint/2010/main" val="257633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-25831"/>
            <a:ext cx="4690481" cy="6877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935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643192" cy="778098"/>
          </a:xfrm>
        </p:spPr>
        <p:txBody>
          <a:bodyPr/>
          <a:lstStyle/>
          <a:p>
            <a:r>
              <a:rPr lang="cs-CZ" b="1" dirty="0" smtClean="0"/>
              <a:t>Struktura tragédie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827584" y="1628800"/>
            <a:ext cx="76328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u="sng" dirty="0" smtClean="0"/>
              <a:t>ARISTOTELES</a:t>
            </a:r>
            <a:r>
              <a:rPr lang="cs-CZ" sz="2000" dirty="0" smtClean="0"/>
              <a:t>: </a:t>
            </a:r>
            <a:r>
              <a:rPr lang="cs-CZ" sz="2000" i="1" dirty="0" err="1" smtClean="0"/>
              <a:t>epeisodion</a:t>
            </a:r>
            <a:r>
              <a:rPr lang="cs-CZ" sz="2000" dirty="0" smtClean="0"/>
              <a:t>  x  </a:t>
            </a:r>
            <a:r>
              <a:rPr lang="cs-CZ" sz="2000" i="1" dirty="0" err="1" smtClean="0"/>
              <a:t>stasimon</a:t>
            </a:r>
            <a:endParaRPr lang="cs-CZ" sz="2000" i="1" dirty="0" smtClean="0"/>
          </a:p>
          <a:p>
            <a:endParaRPr lang="cs-CZ" sz="2000" i="1" dirty="0"/>
          </a:p>
          <a:p>
            <a:r>
              <a:rPr lang="cs-CZ" sz="2000" u="sng" dirty="0" smtClean="0"/>
              <a:t>TYPOLOGICKY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/>
              <a:t>prolog </a:t>
            </a:r>
            <a:r>
              <a:rPr lang="cs-CZ" sz="2000" dirty="0"/>
              <a:t>–</a:t>
            </a:r>
            <a:r>
              <a:rPr lang="cs-CZ" sz="2000" dirty="0" smtClean="0"/>
              <a:t> řeč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e</a:t>
            </a:r>
            <a:r>
              <a:rPr lang="cs-CZ" sz="2000" b="1" dirty="0" smtClean="0"/>
              <a:t>pisoda </a:t>
            </a:r>
            <a:r>
              <a:rPr lang="cs-CZ" sz="2000" dirty="0"/>
              <a:t>–</a:t>
            </a:r>
            <a:r>
              <a:rPr lang="cs-CZ" sz="2000" dirty="0" smtClean="0"/>
              <a:t> řeč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i="1" dirty="0" err="1"/>
              <a:t>k</a:t>
            </a:r>
            <a:r>
              <a:rPr lang="cs-CZ" sz="2000" b="1" i="1" dirty="0" err="1" smtClean="0"/>
              <a:t>ommos</a:t>
            </a:r>
            <a:r>
              <a:rPr lang="cs-CZ" sz="2000" b="1" i="1" dirty="0" smtClean="0"/>
              <a:t> </a:t>
            </a:r>
            <a:r>
              <a:rPr lang="cs-CZ" sz="2000" dirty="0"/>
              <a:t>–</a:t>
            </a:r>
            <a:r>
              <a:rPr lang="cs-CZ" sz="2000" dirty="0" smtClean="0"/>
              <a:t> zpěv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i="1" dirty="0" err="1"/>
              <a:t>m</a:t>
            </a:r>
            <a:r>
              <a:rPr lang="cs-CZ" sz="2000" b="1" i="1" dirty="0" err="1" smtClean="0"/>
              <a:t>elé</a:t>
            </a:r>
            <a:r>
              <a:rPr lang="cs-CZ" sz="2000" b="1" i="1" dirty="0" smtClean="0"/>
              <a:t> </a:t>
            </a:r>
            <a:r>
              <a:rPr lang="cs-CZ" sz="2000" dirty="0" smtClean="0"/>
              <a:t>– zpěv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m</a:t>
            </a:r>
            <a:r>
              <a:rPr lang="cs-CZ" sz="2000" b="1" dirty="0" smtClean="0"/>
              <a:t>onodie </a:t>
            </a:r>
            <a:r>
              <a:rPr lang="cs-CZ" sz="2000" dirty="0" smtClean="0"/>
              <a:t>– zpěv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692" y="3501008"/>
            <a:ext cx="5018148" cy="3111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308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0" y="332656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STICHOMYTHIE</a:t>
            </a:r>
            <a:endParaRPr lang="cs-CZ" sz="24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275006" y="980728"/>
            <a:ext cx="417646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KREON</a:t>
            </a:r>
          </a:p>
          <a:p>
            <a:r>
              <a:rPr lang="cs-CZ" dirty="0" smtClean="0"/>
              <a:t>To vidíš jen ty sama z </a:t>
            </a:r>
            <a:r>
              <a:rPr lang="cs-CZ" dirty="0" err="1" smtClean="0"/>
              <a:t>Thébanů</a:t>
            </a:r>
            <a:r>
              <a:rPr lang="cs-CZ" dirty="0" smtClean="0"/>
              <a:t>!</a:t>
            </a:r>
          </a:p>
          <a:p>
            <a:r>
              <a:rPr lang="cs-CZ" dirty="0" smtClean="0"/>
              <a:t>ANTIGONA</a:t>
            </a:r>
          </a:p>
          <a:p>
            <a:r>
              <a:rPr lang="cs-CZ" dirty="0" smtClean="0"/>
              <a:t>I ti to zří, však mlčí před tebou.</a:t>
            </a:r>
          </a:p>
          <a:p>
            <a:r>
              <a:rPr lang="cs-CZ" dirty="0" smtClean="0"/>
              <a:t>KREON</a:t>
            </a:r>
          </a:p>
          <a:p>
            <a:r>
              <a:rPr lang="cs-CZ" dirty="0" smtClean="0"/>
              <a:t>A nestydíš se od nich lišiti?</a:t>
            </a:r>
          </a:p>
          <a:p>
            <a:r>
              <a:rPr lang="cs-CZ" dirty="0" smtClean="0"/>
              <a:t>ANTIGONA</a:t>
            </a:r>
          </a:p>
          <a:p>
            <a:r>
              <a:rPr lang="cs-CZ" dirty="0" smtClean="0"/>
              <a:t>Ctít bratra netřeba se styděti.</a:t>
            </a:r>
          </a:p>
          <a:p>
            <a:r>
              <a:rPr lang="cs-CZ" dirty="0" smtClean="0"/>
              <a:t>KREON</a:t>
            </a:r>
          </a:p>
          <a:p>
            <a:r>
              <a:rPr lang="cs-CZ" dirty="0" smtClean="0"/>
              <a:t>A ten, jejž zabil, není bratr tvůj?</a:t>
            </a:r>
          </a:p>
          <a:p>
            <a:r>
              <a:rPr lang="cs-CZ" dirty="0" smtClean="0"/>
              <a:t>ANTIGONA</a:t>
            </a:r>
          </a:p>
          <a:p>
            <a:r>
              <a:rPr lang="cs-CZ" dirty="0" smtClean="0"/>
              <a:t>Je bratr můj, z týchž rodičů jak já!</a:t>
            </a:r>
          </a:p>
          <a:p>
            <a:r>
              <a:rPr lang="cs-CZ" dirty="0" smtClean="0"/>
              <a:t>KREON</a:t>
            </a:r>
          </a:p>
          <a:p>
            <a:r>
              <a:rPr lang="cs-CZ" dirty="0" smtClean="0"/>
              <a:t>Proč tedy prvého ctíš bezbožně?</a:t>
            </a:r>
          </a:p>
          <a:p>
            <a:r>
              <a:rPr lang="cs-CZ" dirty="0" smtClean="0"/>
              <a:t>ANTIGONA</a:t>
            </a:r>
          </a:p>
          <a:p>
            <a:r>
              <a:rPr lang="cs-CZ" dirty="0" smtClean="0"/>
              <a:t>V tom za pravdu ti nedá nebožtík!</a:t>
            </a:r>
          </a:p>
          <a:p>
            <a:r>
              <a:rPr lang="cs-CZ" dirty="0" smtClean="0"/>
              <a:t>KREON</a:t>
            </a:r>
          </a:p>
          <a:p>
            <a:r>
              <a:rPr lang="cs-CZ" dirty="0" smtClean="0"/>
              <a:t>Když jej jak bezbožníka stejně ctíš!</a:t>
            </a:r>
          </a:p>
          <a:p>
            <a:r>
              <a:rPr lang="cs-CZ" dirty="0" smtClean="0"/>
              <a:t>ANTIGONA</a:t>
            </a:r>
          </a:p>
          <a:p>
            <a:r>
              <a:rPr lang="cs-CZ" dirty="0" smtClean="0"/>
              <a:t>Ne otrok, nýbrž bratr zahynul!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4067944" y="616530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Sofokles: </a:t>
            </a:r>
            <a:r>
              <a:rPr lang="cs-CZ" i="1" dirty="0" err="1" smtClean="0"/>
              <a:t>Antigona</a:t>
            </a:r>
            <a:endParaRPr lang="cs-CZ" i="1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78" y="1844824"/>
            <a:ext cx="39528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392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715200" cy="634082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Autoři tragédií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1403648" y="1484784"/>
            <a:ext cx="20398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u="sng" dirty="0" err="1" smtClean="0"/>
              <a:t>Aischylos</a:t>
            </a:r>
            <a:endParaRPr lang="cs-CZ" sz="2800" u="sng" dirty="0" smtClean="0"/>
          </a:p>
          <a:p>
            <a:r>
              <a:rPr lang="cs-CZ" sz="2800" dirty="0" err="1" smtClean="0"/>
              <a:t>Frinychos</a:t>
            </a:r>
            <a:endParaRPr lang="cs-CZ" sz="2800" dirty="0" smtClean="0"/>
          </a:p>
          <a:p>
            <a:r>
              <a:rPr lang="cs-CZ" sz="2800" dirty="0" err="1" smtClean="0"/>
              <a:t>Pratinas</a:t>
            </a:r>
            <a:endParaRPr lang="cs-CZ" sz="2800" dirty="0" smtClean="0"/>
          </a:p>
          <a:p>
            <a:r>
              <a:rPr lang="cs-CZ" sz="2800" dirty="0" err="1" smtClean="0"/>
              <a:t>Choirilus</a:t>
            </a:r>
            <a:endParaRPr lang="cs-CZ" sz="2800" dirty="0" smtClean="0"/>
          </a:p>
          <a:p>
            <a:endParaRPr lang="cs-CZ" sz="2800" dirty="0"/>
          </a:p>
          <a:p>
            <a:r>
              <a:rPr lang="cs-CZ" sz="2800" u="sng" dirty="0" smtClean="0"/>
              <a:t>Sofokles</a:t>
            </a:r>
          </a:p>
          <a:p>
            <a:r>
              <a:rPr lang="cs-CZ" sz="2800" dirty="0" smtClean="0"/>
              <a:t>Ion</a:t>
            </a:r>
          </a:p>
          <a:p>
            <a:r>
              <a:rPr lang="cs-CZ" sz="2800" dirty="0" err="1" smtClean="0"/>
              <a:t>Achaios</a:t>
            </a:r>
            <a:endParaRPr lang="cs-CZ" sz="2800" dirty="0" smtClean="0"/>
          </a:p>
          <a:p>
            <a:r>
              <a:rPr lang="cs-CZ" sz="2800" dirty="0" err="1" smtClean="0"/>
              <a:t>Agathon</a:t>
            </a:r>
            <a:endParaRPr lang="cs-CZ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84784"/>
            <a:ext cx="25431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 flipH="1">
            <a:off x="6218390" y="5455102"/>
            <a:ext cx="978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Achaios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227195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cs-CZ" sz="3200" b="1" dirty="0" err="1" smtClean="0">
                <a:latin typeface="+mn-lt"/>
              </a:rPr>
              <a:t>Dochování</a:t>
            </a:r>
            <a:r>
              <a:rPr lang="en-US" altLang="cs-CZ" sz="3200" b="1" dirty="0" smtClean="0">
                <a:latin typeface="+mn-lt"/>
              </a:rPr>
              <a:t> </a:t>
            </a:r>
            <a:r>
              <a:rPr lang="en-US" altLang="cs-CZ" sz="3200" b="1" dirty="0" err="1" smtClean="0">
                <a:latin typeface="+mn-lt"/>
              </a:rPr>
              <a:t>textů</a:t>
            </a:r>
            <a:endParaRPr lang="en-US" altLang="cs-CZ" sz="3200" b="1" dirty="0" smtClean="0">
              <a:latin typeface="+mn-lt"/>
            </a:endParaRPr>
          </a:p>
        </p:txBody>
      </p:sp>
      <p:graphicFrame>
        <p:nvGraphicFramePr>
          <p:cNvPr id="1433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3194119"/>
              </p:ext>
            </p:extLst>
          </p:nvPr>
        </p:nvGraphicFramePr>
        <p:xfrm>
          <a:off x="347663" y="1700808"/>
          <a:ext cx="2339975" cy="2598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Chart" r:id="rId3" imgW="4675818" imgH="5191819" progId="MSGraph.Chart.8">
                  <p:embed/>
                </p:oleObj>
              </mc:Choice>
              <mc:Fallback>
                <p:oleObj name="Chart" r:id="rId3" imgW="4675818" imgH="5191819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663" y="1700808"/>
                        <a:ext cx="2339975" cy="2598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0" name="Rectangle 3"/>
          <p:cNvSpPr>
            <a:spLocks/>
          </p:cNvSpPr>
          <p:nvPr/>
        </p:nvSpPr>
        <p:spPr bwMode="auto">
          <a:xfrm>
            <a:off x="844451" y="1287106"/>
            <a:ext cx="13336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u="sng" dirty="0" smtClean="0">
                <a:latin typeface="Palatino Linotype" pitchFamily="18" charset="0"/>
                <a:ea typeface="Palatino" charset="0"/>
                <a:cs typeface="Palatino" charset="0"/>
              </a:rPr>
              <a:t>AISCHYLOS</a:t>
            </a:r>
            <a:endParaRPr lang="cs-CZ" altLang="cs-CZ" sz="1800" u="sng" dirty="0">
              <a:latin typeface="Palatino Linotype" pitchFamily="18" charset="0"/>
              <a:ea typeface="Palatino" charset="0"/>
              <a:cs typeface="Palatino" charset="0"/>
            </a:endParaRPr>
          </a:p>
        </p:txBody>
      </p:sp>
      <p:graphicFrame>
        <p:nvGraphicFramePr>
          <p:cNvPr id="1434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1304751"/>
              </p:ext>
            </p:extLst>
          </p:nvPr>
        </p:nvGraphicFramePr>
        <p:xfrm>
          <a:off x="3773097" y="1700808"/>
          <a:ext cx="1973262" cy="2535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Chart" r:id="rId5" imgW="3943642" imgH="5066854" progId="MSGraph.Chart.8">
                  <p:embed/>
                </p:oleObj>
              </mc:Choice>
              <mc:Fallback>
                <p:oleObj name="Chart" r:id="rId5" imgW="3943642" imgH="5066854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3097" y="1700808"/>
                        <a:ext cx="1973262" cy="2535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Rectangle 5"/>
          <p:cNvSpPr>
            <a:spLocks/>
          </p:cNvSpPr>
          <p:nvPr/>
        </p:nvSpPr>
        <p:spPr bwMode="auto">
          <a:xfrm>
            <a:off x="4129881" y="1313939"/>
            <a:ext cx="11846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u="sng" dirty="0" smtClean="0">
                <a:latin typeface="Palatino Linotype" pitchFamily="18" charset="0"/>
                <a:ea typeface="Palatino" charset="0"/>
                <a:cs typeface="Palatino" charset="0"/>
              </a:rPr>
              <a:t>SOFOKLÉS</a:t>
            </a:r>
            <a:endParaRPr lang="en-US" altLang="cs-CZ" sz="1800" u="sng" dirty="0">
              <a:latin typeface="Palatino Linotype" pitchFamily="18" charset="0"/>
              <a:ea typeface="Palatino" charset="0"/>
              <a:cs typeface="Palatino" charset="0"/>
            </a:endParaRPr>
          </a:p>
        </p:txBody>
      </p:sp>
      <p:graphicFrame>
        <p:nvGraphicFramePr>
          <p:cNvPr id="1434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3426568"/>
              </p:ext>
            </p:extLst>
          </p:nvPr>
        </p:nvGraphicFramePr>
        <p:xfrm>
          <a:off x="6228860" y="1700808"/>
          <a:ext cx="2643188" cy="2516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Chart" r:id="rId7" imgW="5282540" imgH="5032394" progId="MSGraph.Chart.8">
                  <p:embed/>
                </p:oleObj>
              </mc:Choice>
              <mc:Fallback>
                <p:oleObj name="Chart" r:id="rId7" imgW="5282540" imgH="5032394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8860" y="1700808"/>
                        <a:ext cx="2643188" cy="2516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4" name="Rectangle 7"/>
          <p:cNvSpPr>
            <a:spLocks/>
          </p:cNvSpPr>
          <p:nvPr/>
        </p:nvSpPr>
        <p:spPr bwMode="auto">
          <a:xfrm>
            <a:off x="6944519" y="1313938"/>
            <a:ext cx="1211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u="sng" dirty="0" smtClean="0">
                <a:latin typeface="Palatino Linotype" pitchFamily="18" charset="0"/>
                <a:ea typeface="Palatino" charset="0"/>
                <a:cs typeface="Palatino" charset="0"/>
              </a:rPr>
              <a:t>EURÍPIDÉS</a:t>
            </a:r>
            <a:endParaRPr lang="en-US" altLang="cs-CZ" sz="1800" u="sng" dirty="0">
              <a:latin typeface="Palatino Linotype" pitchFamily="18" charset="0"/>
              <a:ea typeface="Palatino" charset="0"/>
              <a:cs typeface="Palatino" charset="0"/>
            </a:endParaRPr>
          </a:p>
        </p:txBody>
      </p:sp>
      <p:sp>
        <p:nvSpPr>
          <p:cNvPr id="14345" name="TextovéPole 8"/>
          <p:cNvSpPr txBox="1">
            <a:spLocks noChangeArrowheads="1"/>
          </p:cNvSpPr>
          <p:nvPr/>
        </p:nvSpPr>
        <p:spPr bwMode="auto">
          <a:xfrm>
            <a:off x="755650" y="4828097"/>
            <a:ext cx="14224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Palatino Linotype" pitchFamily="18" charset="0"/>
              </a:rPr>
              <a:t>(82–90 her)</a:t>
            </a:r>
          </a:p>
        </p:txBody>
      </p:sp>
      <p:sp>
        <p:nvSpPr>
          <p:cNvPr id="14346" name="TextovéPole 11"/>
          <p:cNvSpPr txBox="1">
            <a:spLocks noChangeArrowheads="1"/>
          </p:cNvSpPr>
          <p:nvPr/>
        </p:nvSpPr>
        <p:spPr bwMode="auto">
          <a:xfrm>
            <a:off x="7054360" y="5381539"/>
            <a:ext cx="9921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Palatino Linotype" pitchFamily="18" charset="0"/>
              </a:rPr>
              <a:t>(92 her)</a:t>
            </a:r>
          </a:p>
        </p:txBody>
      </p:sp>
      <p:sp>
        <p:nvSpPr>
          <p:cNvPr id="14347" name="TextovéPole 12"/>
          <p:cNvSpPr txBox="1">
            <a:spLocks noChangeArrowheads="1"/>
          </p:cNvSpPr>
          <p:nvPr/>
        </p:nvSpPr>
        <p:spPr bwMode="auto">
          <a:xfrm>
            <a:off x="3779912" y="4807000"/>
            <a:ext cx="14160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Palatino Linotype" pitchFamily="18" charset="0"/>
              </a:rPr>
              <a:t>(123 her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Palatino Linotype" pitchFamily="18" charset="0"/>
              </a:rPr>
              <a:t>podle </a:t>
            </a:r>
            <a:r>
              <a:rPr lang="cs-CZ" altLang="cs-CZ" sz="1800" i="1" dirty="0" err="1">
                <a:latin typeface="Palatino Linotype" pitchFamily="18" charset="0"/>
              </a:rPr>
              <a:t>Súdy</a:t>
            </a:r>
            <a:r>
              <a:rPr lang="cs-CZ" altLang="cs-CZ" sz="1800" dirty="0">
                <a:latin typeface="Palatino Linotype" pitchFamily="18" charset="0"/>
              </a:rPr>
              <a:t>)</a:t>
            </a:r>
          </a:p>
        </p:txBody>
      </p:sp>
      <p:sp>
        <p:nvSpPr>
          <p:cNvPr id="14348" name="TextovéPole 1"/>
          <p:cNvSpPr txBox="1">
            <a:spLocks noChangeArrowheads="1"/>
          </p:cNvSpPr>
          <p:nvPr/>
        </p:nvSpPr>
        <p:spPr bwMode="auto">
          <a:xfrm>
            <a:off x="619868" y="4437112"/>
            <a:ext cx="1871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altLang="cs-CZ" dirty="0">
                <a:latin typeface="Palatino Linotype" pitchFamily="18" charset="0"/>
              </a:rPr>
              <a:t>Dochováno 7</a:t>
            </a:r>
          </a:p>
        </p:txBody>
      </p:sp>
      <p:sp>
        <p:nvSpPr>
          <p:cNvPr id="14349" name="TextovéPole 3"/>
          <p:cNvSpPr txBox="1">
            <a:spLocks noChangeArrowheads="1"/>
          </p:cNvSpPr>
          <p:nvPr/>
        </p:nvSpPr>
        <p:spPr bwMode="auto">
          <a:xfrm>
            <a:off x="3665710" y="4458209"/>
            <a:ext cx="2112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altLang="cs-CZ" dirty="0">
                <a:latin typeface="Palatino Linotype" pitchFamily="18" charset="0"/>
              </a:rPr>
              <a:t>Dochováno 7</a:t>
            </a:r>
          </a:p>
        </p:txBody>
      </p:sp>
      <p:sp>
        <p:nvSpPr>
          <p:cNvPr id="14350" name="TextovéPole 4"/>
          <p:cNvSpPr txBox="1">
            <a:spLocks noChangeArrowheads="1"/>
          </p:cNvSpPr>
          <p:nvPr/>
        </p:nvSpPr>
        <p:spPr bwMode="auto">
          <a:xfrm>
            <a:off x="6010418" y="4458209"/>
            <a:ext cx="308007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cs-CZ" altLang="cs-CZ" dirty="0">
                <a:latin typeface="Palatino Linotype" pitchFamily="18" charset="0"/>
              </a:rPr>
              <a:t>Dochováno 17 </a:t>
            </a:r>
            <a:endParaRPr lang="cs-CZ" altLang="cs-CZ" dirty="0" smtClean="0">
              <a:latin typeface="Palatino Linotype" pitchFamily="18" charset="0"/>
            </a:endParaRPr>
          </a:p>
          <a:p>
            <a:pPr algn="ctr" eaLnBrk="1" hangingPunct="1"/>
            <a:r>
              <a:rPr lang="cs-CZ" altLang="cs-CZ" dirty="0" smtClean="0">
                <a:latin typeface="Palatino Linotype" pitchFamily="18" charset="0"/>
              </a:rPr>
              <a:t>+ </a:t>
            </a:r>
            <a:r>
              <a:rPr lang="cs-CZ" altLang="cs-CZ" dirty="0">
                <a:latin typeface="Palatino Linotype" pitchFamily="18" charset="0"/>
              </a:rPr>
              <a:t>jedna sporná </a:t>
            </a:r>
            <a:endParaRPr lang="cs-CZ" altLang="cs-CZ" dirty="0" smtClean="0">
              <a:latin typeface="Palatino Linotype" pitchFamily="18" charset="0"/>
            </a:endParaRPr>
          </a:p>
          <a:p>
            <a:pPr algn="ctr" eaLnBrk="1" hangingPunct="1"/>
            <a:r>
              <a:rPr lang="cs-CZ" altLang="cs-CZ" dirty="0" smtClean="0">
                <a:latin typeface="Palatino Linotype" pitchFamily="18" charset="0"/>
              </a:rPr>
              <a:t>+ </a:t>
            </a:r>
            <a:r>
              <a:rPr lang="cs-CZ" altLang="cs-CZ" dirty="0">
                <a:latin typeface="Palatino Linotype" pitchFamily="18" charset="0"/>
              </a:rPr>
              <a:t>satyrské drama </a:t>
            </a:r>
            <a:r>
              <a:rPr lang="cs-CZ" altLang="cs-CZ" i="1" dirty="0" err="1">
                <a:latin typeface="Palatino Linotype" pitchFamily="18" charset="0"/>
              </a:rPr>
              <a:t>Kyklóps</a:t>
            </a:r>
            <a:endParaRPr lang="cs-CZ" altLang="cs-CZ" i="1" dirty="0">
              <a:latin typeface="Palatino Linotype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619868" y="6021288"/>
            <a:ext cx="81285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Známo 46 jmen dalších tragiků, kteří dohromady napsali kolem 600 her.</a:t>
            </a:r>
          </a:p>
          <a:p>
            <a:r>
              <a:rPr lang="cs-CZ" altLang="cs-CZ" dirty="0" smtClean="0"/>
              <a:t>Zachovaný fragment představuje tedy přibližně </a:t>
            </a:r>
            <a:r>
              <a:rPr lang="cs-CZ" altLang="cs-CZ" b="1" dirty="0" smtClean="0"/>
              <a:t>3,5 % někdejšího celku.</a:t>
            </a:r>
          </a:p>
        </p:txBody>
      </p:sp>
    </p:spTree>
    <p:extLst>
      <p:ext uri="{BB962C8B-B14F-4D97-AF65-F5344CB8AC3E}">
        <p14:creationId xmlns:p14="http://schemas.microsoft.com/office/powerpoint/2010/main" val="63454962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043608" y="980728"/>
            <a:ext cx="68407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Umělecky nejkrásnější tragédie tedy vzniká z takového uspořádání látky: […] děj má obsahovat změnu nikoli z neštěstí ke štěstí, ale naopak ze štěstí v neštěstí, a to ne pro špatnost [charakteru] hrdiny, ale pro určité jeho pochybení.</a:t>
            </a:r>
          </a:p>
          <a:p>
            <a:endParaRPr lang="cs-CZ" sz="2000" dirty="0"/>
          </a:p>
          <a:p>
            <a:pPr algn="r"/>
            <a:r>
              <a:rPr lang="cs-CZ" sz="2000" dirty="0" smtClean="0"/>
              <a:t>Aristoteles: </a:t>
            </a:r>
            <a:r>
              <a:rPr lang="cs-CZ" sz="2000" i="1" dirty="0" smtClean="0"/>
              <a:t>Poetika</a:t>
            </a:r>
            <a:endParaRPr lang="cs-CZ" sz="20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738" y="3356992"/>
            <a:ext cx="47625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356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059832" y="0"/>
            <a:ext cx="2530624" cy="1143000"/>
          </a:xfrm>
        </p:spPr>
        <p:txBody>
          <a:bodyPr/>
          <a:lstStyle/>
          <a:p>
            <a:pPr algn="r" eaLnBrk="1" hangingPunct="1"/>
            <a:r>
              <a:rPr lang="cs-CZ" altLang="cs-CZ" b="1" dirty="0" err="1" smtClean="0"/>
              <a:t>Aischylos</a:t>
            </a:r>
            <a:r>
              <a:rPr lang="cs-CZ" altLang="cs-CZ" dirty="0" smtClean="0"/>
              <a:t> </a:t>
            </a:r>
          </a:p>
        </p:txBody>
      </p:sp>
      <p:pic>
        <p:nvPicPr>
          <p:cNvPr id="12292" name="Picture 4" descr="Scan0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616" y="3284984"/>
            <a:ext cx="2068910" cy="3172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23528" y="1340768"/>
            <a:ext cx="7416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Beneath this stone lies Aeschylus, son of </a:t>
            </a:r>
            <a:r>
              <a:rPr lang="en-US" sz="2000" dirty="0" err="1"/>
              <a:t>Euphorion</a:t>
            </a:r>
            <a:r>
              <a:rPr lang="en-US" sz="2000" dirty="0"/>
              <a:t>, the Athenian,</a:t>
            </a:r>
          </a:p>
          <a:p>
            <a:r>
              <a:rPr lang="en-US" sz="2000" dirty="0"/>
              <a:t>     who perished in the wheat-bearing land of Gela;</a:t>
            </a:r>
          </a:p>
          <a:p>
            <a:r>
              <a:rPr lang="en-US" sz="2000" dirty="0"/>
              <a:t>of his noble prowess the grove of Marathon can speak,</a:t>
            </a:r>
          </a:p>
          <a:p>
            <a:r>
              <a:rPr lang="en-US" sz="2000" dirty="0"/>
              <a:t>     and the long-haired Persian knows it well.</a:t>
            </a:r>
            <a:endParaRPr lang="cs-CZ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70919"/>
            <a:ext cx="2343150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741616" y="2664207"/>
            <a:ext cx="2068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525/524–456/455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95536" y="3570919"/>
            <a:ext cx="32403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TRILOGIE:</a:t>
            </a:r>
          </a:p>
          <a:p>
            <a:r>
              <a:rPr lang="cs-CZ" sz="2000" dirty="0" err="1" smtClean="0"/>
              <a:t>Laios</a:t>
            </a:r>
            <a:r>
              <a:rPr lang="cs-CZ" sz="2000" dirty="0" smtClean="0"/>
              <a:t> + Oidipus + </a:t>
            </a:r>
            <a:r>
              <a:rPr lang="cs-CZ" sz="2000" b="1" dirty="0" smtClean="0"/>
              <a:t>Sedm proti Thébám </a:t>
            </a:r>
            <a:r>
              <a:rPr lang="cs-CZ" sz="2000" dirty="0" smtClean="0"/>
              <a:t>+ Sfinx</a:t>
            </a:r>
          </a:p>
          <a:p>
            <a:endParaRPr lang="cs-CZ" sz="2000" dirty="0"/>
          </a:p>
          <a:p>
            <a:r>
              <a:rPr lang="cs-CZ" sz="2000" u="sng" dirty="0" smtClean="0"/>
              <a:t>Oresteia</a:t>
            </a:r>
            <a:r>
              <a:rPr lang="cs-CZ" sz="2000" dirty="0" smtClean="0"/>
              <a:t>: </a:t>
            </a:r>
            <a:r>
              <a:rPr lang="cs-CZ" sz="2000" b="1" dirty="0" err="1" smtClean="0"/>
              <a:t>Agamemnon</a:t>
            </a:r>
            <a:r>
              <a:rPr lang="cs-CZ" sz="2000" dirty="0" smtClean="0"/>
              <a:t> + </a:t>
            </a:r>
            <a:r>
              <a:rPr lang="cs-CZ" sz="2000" b="1" dirty="0" smtClean="0"/>
              <a:t>Oběť na hrobě </a:t>
            </a:r>
            <a:r>
              <a:rPr lang="cs-CZ" sz="2000" dirty="0" smtClean="0"/>
              <a:t>+ </a:t>
            </a:r>
            <a:r>
              <a:rPr lang="cs-CZ" sz="2000" b="1" dirty="0" smtClean="0"/>
              <a:t>Usmířené lítice</a:t>
            </a:r>
            <a:r>
              <a:rPr lang="cs-CZ" sz="2000" dirty="0" smtClean="0"/>
              <a:t> + Próteus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02016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 err="1" smtClean="0"/>
              <a:t>Sofoklés</a:t>
            </a:r>
            <a:r>
              <a:rPr lang="cs-CZ" altLang="cs-CZ" b="1" dirty="0" smtClean="0"/>
              <a:t> </a:t>
            </a:r>
          </a:p>
        </p:txBody>
      </p:sp>
      <p:pic>
        <p:nvPicPr>
          <p:cNvPr id="13316" name="Picture 4" descr="Scan0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4" y="1556792"/>
            <a:ext cx="1916113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891514" y="540457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496–406 BC</a:t>
            </a: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556792"/>
            <a:ext cx="1971675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461209" y="4332715"/>
            <a:ext cx="19716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Napsal 123 her</a:t>
            </a:r>
          </a:p>
          <a:p>
            <a:r>
              <a:rPr lang="cs-CZ" sz="2000" dirty="0" smtClean="0"/>
              <a:t>Dochováno 7</a:t>
            </a:r>
          </a:p>
          <a:p>
            <a:r>
              <a:rPr lang="cs-CZ" sz="2000" dirty="0" smtClean="0"/>
              <a:t>+ fragment satyrské hry </a:t>
            </a:r>
            <a:r>
              <a:rPr lang="cs-CZ" sz="2000" i="1" dirty="0" smtClean="0"/>
              <a:t>Slídiči</a:t>
            </a:r>
            <a:endParaRPr lang="cs-CZ" sz="2000" i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982476"/>
            <a:ext cx="21621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299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 </a:t>
            </a:r>
            <a:r>
              <a:rPr lang="cs-CZ" altLang="cs-CZ" b="1" dirty="0" err="1" smtClean="0"/>
              <a:t>Euripidés</a:t>
            </a:r>
            <a:endParaRPr lang="cs-CZ" altLang="cs-CZ" b="1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3576702" cy="406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283787" y="576347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485/480–406 BC</a:t>
            </a:r>
            <a:endParaRPr lang="cs-CZ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56792"/>
            <a:ext cx="264795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ovéPole 4"/>
          <p:cNvSpPr txBox="1">
            <a:spLocks noChangeArrowheads="1"/>
          </p:cNvSpPr>
          <p:nvPr/>
        </p:nvSpPr>
        <p:spPr bwMode="auto">
          <a:xfrm>
            <a:off x="5220072" y="4365103"/>
            <a:ext cx="308007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cs-CZ" altLang="cs-CZ" dirty="0" smtClean="0">
                <a:latin typeface="Palatino Linotype" pitchFamily="18" charset="0"/>
              </a:rPr>
              <a:t>Napsal 92</a:t>
            </a:r>
          </a:p>
          <a:p>
            <a:pPr eaLnBrk="1" hangingPunct="1"/>
            <a:r>
              <a:rPr lang="cs-CZ" altLang="cs-CZ" dirty="0" smtClean="0">
                <a:latin typeface="Palatino Linotype" pitchFamily="18" charset="0"/>
              </a:rPr>
              <a:t>Dochováno </a:t>
            </a:r>
            <a:r>
              <a:rPr lang="cs-CZ" altLang="cs-CZ" dirty="0">
                <a:latin typeface="Palatino Linotype" pitchFamily="18" charset="0"/>
              </a:rPr>
              <a:t>17 </a:t>
            </a:r>
            <a:endParaRPr lang="cs-CZ" altLang="cs-CZ" dirty="0" smtClean="0">
              <a:latin typeface="Palatino Linotype" pitchFamily="18" charset="0"/>
            </a:endParaRPr>
          </a:p>
          <a:p>
            <a:pPr eaLnBrk="1" hangingPunct="1"/>
            <a:r>
              <a:rPr lang="cs-CZ" altLang="cs-CZ" dirty="0" smtClean="0">
                <a:latin typeface="Palatino Linotype" pitchFamily="18" charset="0"/>
              </a:rPr>
              <a:t>+ </a:t>
            </a:r>
            <a:r>
              <a:rPr lang="cs-CZ" altLang="cs-CZ" dirty="0">
                <a:latin typeface="Palatino Linotype" pitchFamily="18" charset="0"/>
              </a:rPr>
              <a:t>jedna sporná </a:t>
            </a:r>
            <a:endParaRPr lang="cs-CZ" altLang="cs-CZ" dirty="0" smtClean="0">
              <a:latin typeface="Palatino Linotype" pitchFamily="18" charset="0"/>
            </a:endParaRPr>
          </a:p>
          <a:p>
            <a:pPr eaLnBrk="1" hangingPunct="1"/>
            <a:r>
              <a:rPr lang="cs-CZ" altLang="cs-CZ" dirty="0" smtClean="0">
                <a:latin typeface="Palatino Linotype" pitchFamily="18" charset="0"/>
              </a:rPr>
              <a:t>+ </a:t>
            </a:r>
            <a:r>
              <a:rPr lang="cs-CZ" altLang="cs-CZ" dirty="0" smtClean="0">
                <a:latin typeface="Palatino Linotype" pitchFamily="18" charset="0"/>
              </a:rPr>
              <a:t>satyrská hra </a:t>
            </a:r>
            <a:r>
              <a:rPr lang="cs-CZ" altLang="cs-CZ" i="1" dirty="0" err="1" smtClean="0">
                <a:latin typeface="Palatino Linotype" pitchFamily="18" charset="0"/>
              </a:rPr>
              <a:t>Kyklóps</a:t>
            </a:r>
            <a:endParaRPr lang="cs-CZ" altLang="cs-CZ" i="1" dirty="0"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36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787208" cy="634082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Původ tragédie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611560" y="1556792"/>
            <a:ext cx="77768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 err="1" smtClean="0"/>
              <a:t>Tragoidia</a:t>
            </a:r>
            <a:r>
              <a:rPr lang="cs-CZ" sz="2000" dirty="0" smtClean="0"/>
              <a:t> → </a:t>
            </a:r>
            <a:r>
              <a:rPr lang="cs-CZ" sz="2000" i="1" dirty="0" err="1" smtClean="0"/>
              <a:t>tragos</a:t>
            </a:r>
            <a:r>
              <a:rPr lang="cs-CZ" sz="2000" dirty="0" smtClean="0"/>
              <a:t> + </a:t>
            </a:r>
            <a:r>
              <a:rPr lang="cs-CZ" sz="2000" i="1" dirty="0" err="1" smtClean="0"/>
              <a:t>oidé</a:t>
            </a:r>
            <a:endParaRPr lang="cs-CZ" sz="2000" i="1" dirty="0" smtClean="0"/>
          </a:p>
          <a:p>
            <a:endParaRPr lang="cs-CZ" sz="2000" i="1" dirty="0"/>
          </a:p>
          <a:p>
            <a:r>
              <a:rPr lang="cs-CZ" sz="2000" u="sng" dirty="0" smtClean="0"/>
              <a:t>HÉRODOTOS</a:t>
            </a:r>
            <a:r>
              <a:rPr lang="cs-CZ" sz="2000" dirty="0" smtClean="0"/>
              <a:t>: </a:t>
            </a:r>
            <a:r>
              <a:rPr lang="cs-CZ" sz="2000" dirty="0" err="1" smtClean="0"/>
              <a:t>Sikyon</a:t>
            </a:r>
            <a:r>
              <a:rPr lang="cs-CZ" sz="2000" dirty="0" smtClean="0"/>
              <a:t> → Athény (</a:t>
            </a:r>
            <a:r>
              <a:rPr lang="cs-CZ" sz="2000" dirty="0" err="1" smtClean="0"/>
              <a:t>Kleisthenes</a:t>
            </a:r>
            <a:r>
              <a:rPr lang="cs-CZ" sz="2000" dirty="0" smtClean="0"/>
              <a:t>), cca 550 BC</a:t>
            </a:r>
          </a:p>
          <a:p>
            <a:endParaRPr lang="cs-CZ" sz="2000" dirty="0" smtClean="0"/>
          </a:p>
          <a:p>
            <a:r>
              <a:rPr lang="cs-CZ" sz="2000" u="sng" dirty="0" smtClean="0"/>
              <a:t>ARISTOTELES</a:t>
            </a:r>
            <a:r>
              <a:rPr lang="cs-CZ" sz="2000" dirty="0" smtClean="0"/>
              <a:t>:</a:t>
            </a:r>
          </a:p>
          <a:p>
            <a:endParaRPr lang="cs-CZ" sz="2000" dirty="0"/>
          </a:p>
          <a:p>
            <a:r>
              <a:rPr lang="cs-CZ" sz="2000" dirty="0" smtClean="0"/>
              <a:t>[</a:t>
            </a:r>
            <a:r>
              <a:rPr lang="cs-CZ" sz="2000" dirty="0" err="1"/>
              <a:t>T</a:t>
            </a:r>
            <a:r>
              <a:rPr lang="cs-CZ" sz="2000" dirty="0" err="1" smtClean="0"/>
              <a:t>ragedy</a:t>
            </a:r>
            <a:r>
              <a:rPr lang="cs-CZ" sz="2000" dirty="0"/>
              <a:t>] </a:t>
            </a:r>
            <a:r>
              <a:rPr lang="cs-CZ" sz="2000" i="1" dirty="0" err="1"/>
              <a:t>coming</a:t>
            </a:r>
            <a:r>
              <a:rPr lang="cs-CZ" sz="2000" i="1" dirty="0"/>
              <a:t> </a:t>
            </a:r>
            <a:r>
              <a:rPr lang="cs-CZ" sz="2000" i="1" dirty="0" err="1"/>
              <a:t>from</a:t>
            </a:r>
            <a:r>
              <a:rPr lang="cs-CZ" sz="2000" i="1" dirty="0"/>
              <a:t> </a:t>
            </a:r>
            <a:r>
              <a:rPr lang="cs-CZ" sz="2000" i="1" dirty="0" err="1"/>
              <a:t>an</a:t>
            </a:r>
            <a:r>
              <a:rPr lang="cs-CZ" sz="2000" i="1" dirty="0"/>
              <a:t> </a:t>
            </a:r>
            <a:r>
              <a:rPr lang="cs-CZ" sz="2000" i="1" dirty="0" err="1"/>
              <a:t>origin</a:t>
            </a:r>
            <a:r>
              <a:rPr lang="cs-CZ" sz="2000" i="1" dirty="0"/>
              <a:t> in </a:t>
            </a:r>
            <a:r>
              <a:rPr lang="cs-CZ" sz="2000" b="1" i="1" dirty="0" err="1"/>
              <a:t>improvisation</a:t>
            </a:r>
            <a:r>
              <a:rPr lang="cs-CZ" sz="2000" i="1" dirty="0"/>
              <a:t> – and </a:t>
            </a:r>
            <a:r>
              <a:rPr lang="cs-CZ" sz="2000" i="1" dirty="0" err="1"/>
              <a:t>also</a:t>
            </a:r>
            <a:r>
              <a:rPr lang="cs-CZ" sz="2000" i="1" dirty="0"/>
              <a:t> </a:t>
            </a:r>
            <a:r>
              <a:rPr lang="cs-CZ" sz="2000" i="1" dirty="0" err="1"/>
              <a:t>comedy</a:t>
            </a:r>
            <a:r>
              <a:rPr lang="cs-CZ" sz="2000" i="1" dirty="0"/>
              <a:t>, </a:t>
            </a:r>
            <a:r>
              <a:rPr lang="cs-CZ" sz="2000" i="1" dirty="0" err="1"/>
              <a:t>the</a:t>
            </a:r>
            <a:r>
              <a:rPr lang="cs-CZ" sz="2000" i="1" dirty="0"/>
              <a:t> </a:t>
            </a:r>
            <a:r>
              <a:rPr lang="cs-CZ" sz="2000" i="1" dirty="0" err="1"/>
              <a:t>former</a:t>
            </a:r>
            <a:r>
              <a:rPr lang="cs-CZ" sz="2000" i="1" dirty="0"/>
              <a:t> </a:t>
            </a:r>
            <a:r>
              <a:rPr lang="cs-CZ" sz="2000" i="1" dirty="0" err="1"/>
              <a:t>from</a:t>
            </a:r>
            <a:r>
              <a:rPr lang="cs-CZ" sz="2000" i="1" dirty="0"/>
              <a:t> </a:t>
            </a:r>
            <a:r>
              <a:rPr lang="cs-CZ" sz="2000" i="1" dirty="0" err="1"/>
              <a:t>those</a:t>
            </a:r>
            <a:r>
              <a:rPr lang="cs-CZ" sz="2000" i="1" dirty="0"/>
              <a:t> </a:t>
            </a:r>
            <a:r>
              <a:rPr lang="cs-CZ" sz="2000" i="1" dirty="0" err="1"/>
              <a:t>who</a:t>
            </a:r>
            <a:r>
              <a:rPr lang="cs-CZ" sz="2000" i="1" dirty="0"/>
              <a:t> led </a:t>
            </a:r>
            <a:r>
              <a:rPr lang="cs-CZ" sz="2000" i="1" dirty="0" err="1"/>
              <a:t>off</a:t>
            </a:r>
            <a:r>
              <a:rPr lang="cs-CZ" sz="2000" i="1" dirty="0"/>
              <a:t> </a:t>
            </a:r>
            <a:r>
              <a:rPr lang="cs-CZ" sz="2000" dirty="0"/>
              <a:t>(</a:t>
            </a:r>
            <a:r>
              <a:rPr lang="cs-CZ" sz="2000" dirty="0" err="1"/>
              <a:t>exarchonton</a:t>
            </a:r>
            <a:r>
              <a:rPr lang="cs-CZ" sz="2000" dirty="0"/>
              <a:t>) </a:t>
            </a:r>
            <a:r>
              <a:rPr lang="cs-CZ" sz="2000" i="1" dirty="0" err="1"/>
              <a:t>the</a:t>
            </a:r>
            <a:r>
              <a:rPr lang="cs-CZ" sz="2000" i="1" dirty="0"/>
              <a:t> </a:t>
            </a:r>
            <a:r>
              <a:rPr lang="cs-CZ" sz="2000" b="1" i="1" dirty="0" err="1"/>
              <a:t>dithyrambs</a:t>
            </a:r>
            <a:r>
              <a:rPr lang="cs-CZ" sz="2000" i="1" dirty="0"/>
              <a:t>, and </a:t>
            </a:r>
            <a:r>
              <a:rPr lang="cs-CZ" sz="2000" i="1" dirty="0" err="1"/>
              <a:t>the</a:t>
            </a:r>
            <a:r>
              <a:rPr lang="cs-CZ" sz="2000" i="1" dirty="0"/>
              <a:t> </a:t>
            </a:r>
            <a:r>
              <a:rPr lang="cs-CZ" sz="2000" i="1" dirty="0" err="1"/>
              <a:t>latter</a:t>
            </a:r>
            <a:r>
              <a:rPr lang="cs-CZ" sz="2000" i="1" dirty="0"/>
              <a:t> </a:t>
            </a:r>
            <a:r>
              <a:rPr lang="cs-CZ" sz="2000" i="1" dirty="0" err="1"/>
              <a:t>from</a:t>
            </a:r>
            <a:r>
              <a:rPr lang="cs-CZ" sz="2000" i="1" dirty="0"/>
              <a:t> </a:t>
            </a:r>
            <a:r>
              <a:rPr lang="cs-CZ" sz="2000" i="1" dirty="0" err="1"/>
              <a:t>those</a:t>
            </a:r>
            <a:r>
              <a:rPr lang="cs-CZ" sz="2000" i="1" dirty="0"/>
              <a:t> </a:t>
            </a:r>
            <a:r>
              <a:rPr lang="cs-CZ" sz="2000" dirty="0"/>
              <a:t>[</a:t>
            </a:r>
            <a:r>
              <a:rPr lang="cs-CZ" sz="2000" dirty="0" err="1"/>
              <a:t>who</a:t>
            </a:r>
            <a:r>
              <a:rPr lang="cs-CZ" sz="2000" dirty="0"/>
              <a:t> led </a:t>
            </a:r>
            <a:r>
              <a:rPr lang="cs-CZ" sz="2000" dirty="0" err="1"/>
              <a:t>off</a:t>
            </a:r>
            <a:r>
              <a:rPr lang="cs-CZ" sz="2000" dirty="0"/>
              <a:t>] </a:t>
            </a:r>
            <a:r>
              <a:rPr lang="cs-CZ" sz="2000" i="1" dirty="0" err="1"/>
              <a:t>the</a:t>
            </a:r>
            <a:r>
              <a:rPr lang="cs-CZ" sz="2000" i="1" dirty="0"/>
              <a:t> </a:t>
            </a:r>
            <a:r>
              <a:rPr lang="cs-CZ" sz="2000" i="1" dirty="0" err="1"/>
              <a:t>phallic</a:t>
            </a:r>
            <a:r>
              <a:rPr lang="cs-CZ" sz="2000" i="1" dirty="0"/>
              <a:t> </a:t>
            </a:r>
            <a:r>
              <a:rPr lang="cs-CZ" sz="2000" i="1" dirty="0" err="1"/>
              <a:t>performances</a:t>
            </a:r>
            <a:r>
              <a:rPr lang="cs-CZ" sz="2000" i="1" dirty="0"/>
              <a:t>, </a:t>
            </a:r>
            <a:r>
              <a:rPr lang="cs-CZ" sz="2000" i="1" dirty="0" err="1"/>
              <a:t>which</a:t>
            </a:r>
            <a:r>
              <a:rPr lang="cs-CZ" sz="2000" i="1" dirty="0"/>
              <a:t> </a:t>
            </a:r>
            <a:r>
              <a:rPr lang="cs-CZ" sz="2000" i="1" dirty="0" err="1"/>
              <a:t>still</a:t>
            </a:r>
            <a:r>
              <a:rPr lang="cs-CZ" sz="2000" i="1" dirty="0"/>
              <a:t> </a:t>
            </a:r>
            <a:r>
              <a:rPr lang="cs-CZ" sz="2000" i="1" dirty="0" err="1"/>
              <a:t>even</a:t>
            </a:r>
            <a:r>
              <a:rPr lang="cs-CZ" sz="2000" i="1" dirty="0"/>
              <a:t> </a:t>
            </a:r>
            <a:r>
              <a:rPr lang="cs-CZ" sz="2000" i="1" dirty="0" err="1"/>
              <a:t>today</a:t>
            </a:r>
            <a:r>
              <a:rPr lang="cs-CZ" sz="2000" i="1" dirty="0"/>
              <a:t> </a:t>
            </a:r>
            <a:r>
              <a:rPr lang="cs-CZ" sz="2000" i="1" dirty="0" err="1"/>
              <a:t>remain</a:t>
            </a:r>
            <a:r>
              <a:rPr lang="cs-CZ" sz="2000" i="1" dirty="0"/>
              <a:t> a </a:t>
            </a:r>
            <a:r>
              <a:rPr lang="cs-CZ" sz="2000" i="1" dirty="0" err="1"/>
              <a:t>custom</a:t>
            </a:r>
            <a:r>
              <a:rPr lang="cs-CZ" sz="2000" i="1" dirty="0"/>
              <a:t> in many </a:t>
            </a:r>
            <a:r>
              <a:rPr lang="cs-CZ" sz="2000" i="1" dirty="0" err="1"/>
              <a:t>cities</a:t>
            </a:r>
            <a:r>
              <a:rPr lang="cs-CZ" sz="2000" i="1" dirty="0"/>
              <a:t> – </a:t>
            </a:r>
            <a:r>
              <a:rPr lang="cs-CZ" sz="2000" i="1" dirty="0" err="1"/>
              <a:t>grew</a:t>
            </a:r>
            <a:r>
              <a:rPr lang="cs-CZ" sz="2000" i="1" dirty="0"/>
              <a:t> </a:t>
            </a:r>
            <a:r>
              <a:rPr lang="cs-CZ" sz="2000" i="1" dirty="0" err="1"/>
              <a:t>little</a:t>
            </a:r>
            <a:r>
              <a:rPr lang="cs-CZ" sz="2000" i="1" dirty="0"/>
              <a:t> by </a:t>
            </a:r>
            <a:r>
              <a:rPr lang="cs-CZ" sz="2000" i="1" dirty="0" err="1"/>
              <a:t>little</a:t>
            </a:r>
            <a:r>
              <a:rPr lang="cs-CZ" sz="2000" i="1" dirty="0"/>
              <a:t> as </a:t>
            </a:r>
            <a:r>
              <a:rPr lang="cs-CZ" sz="2000" i="1" dirty="0" err="1"/>
              <a:t>they</a:t>
            </a:r>
            <a:r>
              <a:rPr lang="cs-CZ" sz="2000" i="1" dirty="0"/>
              <a:t> </a:t>
            </a:r>
            <a:r>
              <a:rPr lang="cs-CZ" sz="2000" i="1" dirty="0" err="1"/>
              <a:t>developed</a:t>
            </a:r>
            <a:r>
              <a:rPr lang="cs-CZ" sz="2000" i="1" dirty="0"/>
              <a:t> </a:t>
            </a:r>
            <a:r>
              <a:rPr lang="cs-CZ" sz="2000" i="1" dirty="0" err="1"/>
              <a:t>whatever</a:t>
            </a:r>
            <a:r>
              <a:rPr lang="cs-CZ" sz="2000" i="1" dirty="0"/>
              <a:t> </a:t>
            </a:r>
            <a:r>
              <a:rPr lang="cs-CZ" sz="2000" i="1" dirty="0" err="1"/>
              <a:t>they</a:t>
            </a:r>
            <a:r>
              <a:rPr lang="cs-CZ" sz="2000" i="1" dirty="0"/>
              <a:t> </a:t>
            </a:r>
            <a:r>
              <a:rPr lang="cs-CZ" sz="2000" i="1" dirty="0" err="1"/>
              <a:t>noticed</a:t>
            </a:r>
            <a:r>
              <a:rPr lang="cs-CZ" sz="2000" i="1" dirty="0"/>
              <a:t> in </a:t>
            </a:r>
            <a:r>
              <a:rPr lang="cs-CZ" sz="2000" i="1" dirty="0" err="1"/>
              <a:t>it</a:t>
            </a:r>
            <a:r>
              <a:rPr lang="cs-CZ" sz="2000" i="1" dirty="0"/>
              <a:t>, and </a:t>
            </a:r>
            <a:r>
              <a:rPr lang="cs-CZ" sz="2000" b="1" i="1" dirty="0" err="1"/>
              <a:t>after</a:t>
            </a:r>
            <a:r>
              <a:rPr lang="cs-CZ" sz="2000" b="1" i="1" dirty="0"/>
              <a:t> </a:t>
            </a:r>
            <a:r>
              <a:rPr lang="cs-CZ" sz="2000" b="1" i="1" dirty="0" err="1"/>
              <a:t>undergoing</a:t>
            </a:r>
            <a:r>
              <a:rPr lang="cs-CZ" sz="2000" b="1" i="1" dirty="0"/>
              <a:t> many </a:t>
            </a:r>
            <a:r>
              <a:rPr lang="cs-CZ" sz="2000" b="1" i="1" dirty="0" err="1"/>
              <a:t>changes</a:t>
            </a:r>
            <a:r>
              <a:rPr lang="cs-CZ" sz="2000" b="1" i="1" dirty="0"/>
              <a:t> </a:t>
            </a:r>
            <a:r>
              <a:rPr lang="cs-CZ" sz="2000" b="1" i="1" dirty="0" err="1"/>
              <a:t>it</a:t>
            </a:r>
            <a:r>
              <a:rPr lang="cs-CZ" sz="2000" b="1" i="1" dirty="0"/>
              <a:t> </a:t>
            </a:r>
            <a:r>
              <a:rPr lang="cs-CZ" sz="2000" b="1" i="1" dirty="0" err="1"/>
              <a:t>stopped</a:t>
            </a:r>
            <a:r>
              <a:rPr lang="cs-CZ" sz="2000" i="1" dirty="0"/>
              <a:t> [</a:t>
            </a:r>
            <a:r>
              <a:rPr lang="cs-CZ" sz="2000" i="1" dirty="0" err="1"/>
              <a:t>growing</a:t>
            </a:r>
            <a:r>
              <a:rPr lang="cs-CZ" sz="2000" i="1" dirty="0"/>
              <a:t>] </a:t>
            </a:r>
            <a:r>
              <a:rPr lang="cs-CZ" sz="2000" i="1" dirty="0" err="1"/>
              <a:t>when</a:t>
            </a:r>
            <a:r>
              <a:rPr lang="cs-CZ" sz="2000" i="1" dirty="0"/>
              <a:t> </a:t>
            </a:r>
            <a:r>
              <a:rPr lang="cs-CZ" sz="2000" i="1" dirty="0" err="1"/>
              <a:t>it</a:t>
            </a:r>
            <a:r>
              <a:rPr lang="cs-CZ" sz="2000" i="1" dirty="0"/>
              <a:t> had </a:t>
            </a:r>
            <a:r>
              <a:rPr lang="cs-CZ" sz="2000" i="1" dirty="0" err="1"/>
              <a:t>attained</a:t>
            </a:r>
            <a:r>
              <a:rPr lang="cs-CZ" sz="2000" i="1" dirty="0"/>
              <a:t> </a:t>
            </a:r>
            <a:r>
              <a:rPr lang="cs-CZ" sz="2000" i="1" dirty="0" err="1"/>
              <a:t>its</a:t>
            </a:r>
            <a:r>
              <a:rPr lang="cs-CZ" sz="2000" i="1" dirty="0"/>
              <a:t> </a:t>
            </a:r>
            <a:r>
              <a:rPr lang="cs-CZ" sz="2000" i="1" dirty="0" err="1"/>
              <a:t>own</a:t>
            </a:r>
            <a:r>
              <a:rPr lang="cs-CZ" sz="2000" i="1" dirty="0"/>
              <a:t> </a:t>
            </a:r>
            <a:r>
              <a:rPr lang="cs-CZ" sz="2000" i="1" dirty="0" err="1" smtClean="0"/>
              <a:t>form</a:t>
            </a:r>
            <a:r>
              <a:rPr lang="cs-CZ" sz="2000" i="1" dirty="0" smtClean="0"/>
              <a:t>.</a:t>
            </a:r>
          </a:p>
          <a:p>
            <a:endParaRPr lang="cs-CZ" sz="2000" i="1" dirty="0"/>
          </a:p>
          <a:p>
            <a:r>
              <a:rPr lang="cs-CZ" sz="2000" i="1" dirty="0" smtClean="0"/>
              <a:t>→ </a:t>
            </a:r>
            <a:r>
              <a:rPr lang="cs-CZ" sz="2000" dirty="0" smtClean="0"/>
              <a:t>spojitost s </a:t>
            </a:r>
            <a:r>
              <a:rPr lang="cs-CZ" sz="2000" b="1" dirty="0" smtClean="0"/>
              <a:t>dithyrambem</a:t>
            </a:r>
            <a:r>
              <a:rPr lang="cs-CZ" sz="2000" dirty="0" smtClean="0"/>
              <a:t> a </a:t>
            </a:r>
            <a:r>
              <a:rPr lang="cs-CZ" sz="2000" b="1" dirty="0" smtClean="0"/>
              <a:t>Dionýsem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586800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541" y="13058"/>
            <a:ext cx="3022459" cy="424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90"/>
            <a:ext cx="4572000" cy="4099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8" b="28584"/>
          <a:stretch/>
        </p:blipFill>
        <p:spPr bwMode="auto">
          <a:xfrm>
            <a:off x="-22740" y="3983456"/>
            <a:ext cx="6735324" cy="287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2509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79512" y="260648"/>
            <a:ext cx="856895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[</a:t>
            </a:r>
            <a:r>
              <a:rPr lang="en-US" b="1" dirty="0"/>
              <a:t>Chorus</a:t>
            </a:r>
            <a:r>
              <a:rPr lang="en-US" dirty="0" smtClean="0"/>
              <a:t>:]</a:t>
            </a:r>
            <a:r>
              <a:rPr lang="cs-CZ" dirty="0" smtClean="0"/>
              <a:t> </a:t>
            </a:r>
            <a:r>
              <a:rPr lang="en-US" dirty="0" smtClean="0"/>
              <a:t>King </a:t>
            </a:r>
            <a:r>
              <a:rPr lang="en-US" dirty="0"/>
              <a:t>of sacred Athens, lord of the luxuriously-living Ionians, why has the bronze-belled trumpet just now sounded a war song</a:t>
            </a:r>
            <a:r>
              <a:rPr lang="en-US" dirty="0" smtClean="0"/>
              <a:t>?</a:t>
            </a:r>
            <a:r>
              <a:rPr lang="cs-CZ" dirty="0" smtClean="0"/>
              <a:t> </a:t>
            </a:r>
            <a:r>
              <a:rPr lang="en-US" dirty="0" smtClean="0"/>
              <a:t>[</a:t>
            </a:r>
            <a:r>
              <a:rPr lang="en-US" dirty="0"/>
              <a:t>5] Does some enemy of our land beset our borders, leading an army? Or are evil-plotting robbers, against the will of the shepherds, [10] rustling our flocks of sheep by force? What is it that tears your heart? Speak; for I think that you of all mortals have the aid of valiant young men at your disposal, [15] son of Pandion and Creusa.</a:t>
            </a:r>
          </a:p>
          <a:p>
            <a:r>
              <a:rPr lang="en-US" dirty="0" smtClean="0"/>
              <a:t>[</a:t>
            </a:r>
            <a:r>
              <a:rPr lang="en-US" b="1" dirty="0"/>
              <a:t>Aegeus</a:t>
            </a:r>
            <a:r>
              <a:rPr lang="en-US" dirty="0" smtClean="0"/>
              <a:t>:]</a:t>
            </a:r>
            <a:r>
              <a:rPr lang="cs-CZ" dirty="0" smtClean="0"/>
              <a:t> </a:t>
            </a:r>
            <a:r>
              <a:rPr lang="en-US" dirty="0" smtClean="0"/>
              <a:t>Just </a:t>
            </a:r>
            <a:r>
              <a:rPr lang="en-US" dirty="0"/>
              <a:t>now a herald arrived, having come by foot on the long road from the Isthmus. He tells of the indescribable deeds of a mighty man. That man killed </a:t>
            </a:r>
            <a:r>
              <a:rPr lang="en-US" dirty="0" smtClean="0"/>
              <a:t>overweening</a:t>
            </a:r>
            <a:r>
              <a:rPr lang="cs-CZ" dirty="0" smtClean="0"/>
              <a:t>. </a:t>
            </a:r>
            <a:r>
              <a:rPr lang="en-US" dirty="0" smtClean="0"/>
              <a:t>[</a:t>
            </a:r>
            <a:r>
              <a:rPr lang="en-US" dirty="0"/>
              <a:t>20] </a:t>
            </a:r>
            <a:r>
              <a:rPr lang="en-US" dirty="0" err="1"/>
              <a:t>Sinis</a:t>
            </a:r>
            <a:r>
              <a:rPr lang="en-US" dirty="0"/>
              <a:t>, who was the greatest of mortals in strength; he is the son of </a:t>
            </a:r>
            <a:r>
              <a:rPr lang="en-US" dirty="0" err="1"/>
              <a:t>Lytaeus</a:t>
            </a:r>
            <a:r>
              <a:rPr lang="en-US" dirty="0"/>
              <a:t> the </a:t>
            </a:r>
            <a:r>
              <a:rPr lang="en-US" dirty="0" err="1"/>
              <a:t>Earthshaker</a:t>
            </a:r>
            <a:r>
              <a:rPr lang="en-US" dirty="0"/>
              <a:t>, son of Cronus. And he has slain the man-killing boar in the valleys of </a:t>
            </a:r>
            <a:r>
              <a:rPr lang="en-US" dirty="0" err="1"/>
              <a:t>Cremmyon</a:t>
            </a:r>
            <a:r>
              <a:rPr lang="en-US" dirty="0"/>
              <a:t>, and reckless [25] </a:t>
            </a:r>
            <a:r>
              <a:rPr lang="en-US" dirty="0" err="1"/>
              <a:t>Sciron</a:t>
            </a:r>
            <a:r>
              <a:rPr lang="en-US" dirty="0"/>
              <a:t>. He has closed the wrestling school of </a:t>
            </a:r>
            <a:r>
              <a:rPr lang="en-US" dirty="0" err="1"/>
              <a:t>Cercyon</a:t>
            </a:r>
            <a:r>
              <a:rPr lang="en-US" dirty="0"/>
              <a:t>; </a:t>
            </a:r>
            <a:r>
              <a:rPr lang="en-US" dirty="0" err="1"/>
              <a:t>Procoptes</a:t>
            </a:r>
            <a:r>
              <a:rPr lang="en-US" dirty="0"/>
              <a:t> has met a better man and dropped the powerful hammer of </a:t>
            </a:r>
            <a:r>
              <a:rPr lang="en-US" dirty="0" err="1"/>
              <a:t>Polypemon</a:t>
            </a:r>
            <a:r>
              <a:rPr lang="en-US" dirty="0"/>
              <a:t>. [30] I fear how this will end.</a:t>
            </a:r>
          </a:p>
          <a:p>
            <a:r>
              <a:rPr lang="en-US" dirty="0" smtClean="0"/>
              <a:t>[</a:t>
            </a:r>
            <a:r>
              <a:rPr lang="en-US" b="1" dirty="0"/>
              <a:t>Chorus</a:t>
            </a:r>
            <a:r>
              <a:rPr lang="en-US" dirty="0" smtClean="0"/>
              <a:t>:]</a:t>
            </a:r>
            <a:r>
              <a:rPr lang="cs-CZ" dirty="0" smtClean="0"/>
              <a:t> </a:t>
            </a:r>
            <a:r>
              <a:rPr lang="en-US" dirty="0" smtClean="0"/>
              <a:t>Who </a:t>
            </a:r>
            <a:r>
              <a:rPr lang="en-US" dirty="0"/>
              <a:t>is the man said to be, and from where? How is he equipped? Is he leading a great army with weapons of war</a:t>
            </a:r>
            <a:r>
              <a:rPr lang="en-US" dirty="0" smtClean="0"/>
              <a:t>?</a:t>
            </a:r>
            <a:r>
              <a:rPr lang="cs-CZ" dirty="0" smtClean="0"/>
              <a:t> </a:t>
            </a:r>
            <a:r>
              <a:rPr lang="en-US" dirty="0" smtClean="0"/>
              <a:t>[</a:t>
            </a:r>
            <a:r>
              <a:rPr lang="en-US" dirty="0"/>
              <a:t>35] Or does he come alone with only his attendants, like a </a:t>
            </a:r>
            <a:r>
              <a:rPr lang="en-US" dirty="0" err="1"/>
              <a:t>traveller</a:t>
            </a:r>
            <a:r>
              <a:rPr lang="en-US" dirty="0"/>
              <a:t> wandering among foreign people, this man who is so strong, valiant, and bold, who has overcome the powerful strength [40] of such great men? Indeed a god impels him, so that he can bring justice down on the unjust; for it is not easy to accomplish deed after deed and not meet with evil. [45] In the long course of time all things come to an end</a:t>
            </a:r>
            <a:r>
              <a:rPr lang="en-US" dirty="0" smtClean="0"/>
              <a:t>.</a:t>
            </a:r>
            <a:endParaRPr lang="cs-CZ" dirty="0" smtClean="0"/>
          </a:p>
          <a:p>
            <a:endParaRPr lang="cs-CZ" dirty="0"/>
          </a:p>
          <a:p>
            <a:pPr algn="r"/>
            <a:r>
              <a:rPr lang="cs-CZ" dirty="0" err="1" smtClean="0"/>
              <a:t>Bakchylides</a:t>
            </a:r>
            <a:r>
              <a:rPr lang="cs-CZ" dirty="0" smtClean="0"/>
              <a:t> 18 (</a:t>
            </a:r>
            <a:r>
              <a:rPr lang="cs-CZ" i="1" dirty="0" err="1" smtClean="0"/>
              <a:t>Theseus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891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787208" cy="634082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Původ tragédie – záchytné body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611560" y="1556792"/>
            <a:ext cx="77768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sborové písně a tance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homérské eposy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spojení s rituálem (kozel, Dionýsos)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 smtClean="0"/>
              <a:t>neattická</a:t>
            </a:r>
            <a:r>
              <a:rPr lang="cs-CZ" sz="2000" dirty="0" smtClean="0"/>
              <a:t> tradice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vydělení herce → dramatický dialog (Thespis? 535/4 BC)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502/1 BC: institucionalizace</a:t>
            </a:r>
            <a:endParaRPr lang="cs-CZ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3789041"/>
            <a:ext cx="6617611" cy="2460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870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11560" y="620688"/>
            <a:ext cx="77768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Tragedy is the representation [mimesis] of a serious and complete set of events [praxis], having a certain size, with </a:t>
            </a:r>
            <a:r>
              <a:rPr lang="en-US" sz="2000" b="1" dirty="0"/>
              <a:t>embellished language </a:t>
            </a:r>
            <a:r>
              <a:rPr lang="en-US" sz="2000" dirty="0"/>
              <a:t>used distinctly in the various parts of the play, the representation being accomplished by people </a:t>
            </a:r>
            <a:r>
              <a:rPr lang="en-US" sz="2000" b="1" dirty="0"/>
              <a:t>performing</a:t>
            </a:r>
            <a:r>
              <a:rPr lang="en-US" sz="2000" dirty="0"/>
              <a:t> and </a:t>
            </a:r>
            <a:r>
              <a:rPr lang="en-US" sz="2000" b="1" dirty="0"/>
              <a:t>not</a:t>
            </a:r>
            <a:r>
              <a:rPr lang="en-US" sz="2000" dirty="0"/>
              <a:t> by </a:t>
            </a:r>
            <a:r>
              <a:rPr lang="en-US" sz="2000" b="1" dirty="0"/>
              <a:t>narration</a:t>
            </a:r>
            <a:r>
              <a:rPr lang="en-US" sz="2000" dirty="0"/>
              <a:t>, and through pity and fear achieving the </a:t>
            </a:r>
            <a:r>
              <a:rPr lang="en-US" sz="2000" b="1" dirty="0" err="1"/>
              <a:t>katharsis</a:t>
            </a:r>
            <a:r>
              <a:rPr lang="en-US" sz="2000" dirty="0"/>
              <a:t> of such emotions</a:t>
            </a:r>
            <a:r>
              <a:rPr lang="en-US" sz="2000" dirty="0" smtClean="0"/>
              <a:t>.</a:t>
            </a:r>
            <a:endParaRPr lang="cs-CZ" sz="2000" dirty="0" smtClean="0"/>
          </a:p>
          <a:p>
            <a:pPr algn="r"/>
            <a:r>
              <a:rPr lang="cs-CZ" sz="2000" dirty="0" smtClean="0"/>
              <a:t>Aristoteles</a:t>
            </a:r>
            <a:endParaRPr lang="cs-CZ" sz="2000" dirty="0"/>
          </a:p>
        </p:txBody>
      </p:sp>
      <p:sp>
        <p:nvSpPr>
          <p:cNvPr id="3" name="Obdélník 2"/>
          <p:cNvSpPr/>
          <p:nvPr/>
        </p:nvSpPr>
        <p:spPr>
          <a:xfrm>
            <a:off x="611560" y="3212976"/>
            <a:ext cx="76328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An Attic tragedy is a </a:t>
            </a:r>
            <a:r>
              <a:rPr lang="en-US" sz="2000" b="1" dirty="0"/>
              <a:t>self-contained</a:t>
            </a:r>
            <a:r>
              <a:rPr lang="en-US" sz="2000" dirty="0"/>
              <a:t> piece of </a:t>
            </a:r>
            <a:r>
              <a:rPr lang="en-US" sz="2000" b="1" dirty="0"/>
              <a:t>heroic</a:t>
            </a:r>
            <a:r>
              <a:rPr lang="en-US" sz="2000" dirty="0"/>
              <a:t> legend, </a:t>
            </a:r>
            <a:r>
              <a:rPr lang="en-US" sz="2000" b="1" dirty="0"/>
              <a:t>poetically</a:t>
            </a:r>
            <a:r>
              <a:rPr lang="en-US" sz="2000" dirty="0"/>
              <a:t> reworked in elevated style for </a:t>
            </a:r>
            <a:r>
              <a:rPr lang="en-US" sz="2000" b="1" dirty="0"/>
              <a:t>dramatic presentation </a:t>
            </a:r>
            <a:r>
              <a:rPr lang="en-US" sz="2000" dirty="0"/>
              <a:t>by a chorus of Attic citizens and two or three actors as part of </a:t>
            </a:r>
            <a:r>
              <a:rPr lang="en-US" sz="2000" b="1" dirty="0"/>
              <a:t>public</a:t>
            </a:r>
            <a:r>
              <a:rPr lang="en-US" sz="2000" dirty="0"/>
              <a:t> worship in the sanctuary of </a:t>
            </a:r>
            <a:r>
              <a:rPr lang="en-US" sz="2000" b="1" dirty="0"/>
              <a:t>Dionysus</a:t>
            </a:r>
            <a:r>
              <a:rPr lang="en-US" sz="2000" dirty="0" smtClean="0"/>
              <a:t>.</a:t>
            </a:r>
            <a:endParaRPr lang="cs-CZ" sz="2000" dirty="0" smtClean="0"/>
          </a:p>
          <a:p>
            <a:pPr algn="r"/>
            <a:r>
              <a:rPr lang="cs-CZ" sz="2000" dirty="0" err="1" smtClean="0"/>
              <a:t>Wilamowitz-Moellendorff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82155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"/>
          <a:stretch/>
        </p:blipFill>
        <p:spPr bwMode="auto">
          <a:xfrm>
            <a:off x="3603009" y="-21150"/>
            <a:ext cx="554242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150"/>
            <a:ext cx="3430429" cy="3230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" r="2853"/>
          <a:stretch/>
        </p:blipFill>
        <p:spPr bwMode="auto">
          <a:xfrm>
            <a:off x="0" y="3789040"/>
            <a:ext cx="3942661" cy="3068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384" y="3140968"/>
            <a:ext cx="5031615" cy="3773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6352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94" y="-9525"/>
            <a:ext cx="701040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296" y="2940321"/>
            <a:ext cx="6336704" cy="391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130581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1253</Words>
  <Application>Microsoft Office PowerPoint</Application>
  <PresentationFormat>Předvádění na obrazovce (4:3)</PresentationFormat>
  <Paragraphs>124</Paragraphs>
  <Slides>22</Slides>
  <Notes>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4" baseType="lpstr">
      <vt:lpstr>Motiv systému Office</vt:lpstr>
      <vt:lpstr>Chart</vt:lpstr>
      <vt:lpstr>Prezentace aplikace PowerPoint</vt:lpstr>
      <vt:lpstr>Prezentace aplikace PowerPoint</vt:lpstr>
      <vt:lpstr>Původ tragédie</vt:lpstr>
      <vt:lpstr>Prezentace aplikace PowerPoint</vt:lpstr>
      <vt:lpstr>Prezentace aplikace PowerPoint</vt:lpstr>
      <vt:lpstr>Původ tragédie – záchytné body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Struktura tragédie</vt:lpstr>
      <vt:lpstr>Prezentace aplikace PowerPoint</vt:lpstr>
      <vt:lpstr>Autoři tragédií</vt:lpstr>
      <vt:lpstr>Dochování textů</vt:lpstr>
      <vt:lpstr>Aischylos </vt:lpstr>
      <vt:lpstr>Sofoklés </vt:lpstr>
      <vt:lpstr> Euripidés</vt:lpstr>
    </vt:vector>
  </TitlesOfParts>
  <Company>UVT MU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Eliška Poláčková</dc:creator>
  <cp:lastModifiedBy>Eliška</cp:lastModifiedBy>
  <cp:revision>33</cp:revision>
  <dcterms:created xsi:type="dcterms:W3CDTF">2015-11-02T12:32:51Z</dcterms:created>
  <dcterms:modified xsi:type="dcterms:W3CDTF">2015-11-08T21:14:41Z</dcterms:modified>
</cp:coreProperties>
</file>