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8" r:id="rId21"/>
    <p:sldId id="273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D4AA1-41ED-452F-BADE-A3EC9C1A79F6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37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C27F1-DBCF-4942-800A-606344437C3A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4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63419-D670-4006-95F0-4DD70A770024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74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66E89-BF86-417B-9F78-7BEC7F354A9B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07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58867-82E5-45C5-9CCD-D54336946F7D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26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44A4D-2430-43E0-B02D-A01844D2F6FB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0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DB7C4-8375-4909-8602-752AA9ECC17E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94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88BC5-0C16-4B41-B9A5-F55282D4FB34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9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D751D-0F91-49B1-8CE1-874744E14693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97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29324-3810-44C3-AA85-C3DACECE86DF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2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40254-5BE4-4463-BC56-A756582C4946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2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F67E7-D537-41DA-9958-4688C232A8B5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91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54938D-57C7-4CD9-AF54-80550D0AA342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0878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Dějiny slovenské etnologie</a:t>
            </a:r>
            <a:br>
              <a:rPr lang="cs-CZ" altLang="cs-CZ" dirty="0" smtClean="0"/>
            </a:br>
            <a:r>
              <a:rPr lang="cs-CZ" altLang="cs-CZ" sz="2800" dirty="0"/>
              <a:t>Slovensko a Slováci </a:t>
            </a:r>
            <a:r>
              <a:rPr lang="cs-CZ" altLang="cs-CZ" sz="2800" dirty="0" smtClean="0"/>
              <a:t>V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altLang="cs-CZ" sz="2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Miroslav Válka</a:t>
            </a:r>
          </a:p>
          <a:p>
            <a:pPr eaLnBrk="1" hangingPunct="1">
              <a:defRPr/>
            </a:pPr>
            <a:r>
              <a:rPr lang="cs-CZ" altLang="cs-CZ" dirty="0"/>
              <a:t>Ústav evropské etnologie </a:t>
            </a:r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876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44"/>
          </a:xfrm>
        </p:spPr>
        <p:txBody>
          <a:bodyPr/>
          <a:lstStyle/>
          <a:p>
            <a:r>
              <a:rPr lang="cs-CZ" sz="3600" dirty="0">
                <a:solidFill>
                  <a:srgbClr val="E5FFFF"/>
                </a:solidFill>
              </a:rPr>
              <a:t>Sběratelé lidové slovesnosti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/>
          <a:lstStyle/>
          <a:p>
            <a:r>
              <a:rPr lang="cs-CZ" sz="2800" i="1" dirty="0" smtClean="0"/>
              <a:t>Slovenskje povesti</a:t>
            </a:r>
            <a:r>
              <a:rPr lang="cs-CZ" sz="2800" dirty="0" smtClean="0"/>
              <a:t> (1845) – Janko Francisci Rimavský - pohádky zobrazují minulost národa, život domácí, společenský, občanský, náboženský</a:t>
            </a:r>
          </a:p>
          <a:p>
            <a:r>
              <a:rPr lang="cs-CZ" sz="2800" dirty="0" smtClean="0"/>
              <a:t>Božena Němcová: </a:t>
            </a:r>
            <a:r>
              <a:rPr lang="cs-CZ" sz="2800" i="1" dirty="0" smtClean="0"/>
              <a:t>Slovenské pohádky a pověsti</a:t>
            </a:r>
            <a:r>
              <a:rPr lang="cs-CZ" sz="2800" dirty="0" smtClean="0"/>
              <a:t> (1857-58) – vlastní zápisy i od přátel (Reuss, Francisci)</a:t>
            </a:r>
          </a:p>
          <a:p>
            <a:r>
              <a:rPr lang="cs-CZ" sz="2800" dirty="0" smtClean="0"/>
              <a:t>Poslání odborné i buditelské (vzájemnost)</a:t>
            </a:r>
          </a:p>
          <a:p>
            <a:r>
              <a:rPr lang="cs-CZ" sz="2800" dirty="0" smtClean="0"/>
              <a:t>Cestopisné obrazy ze </a:t>
            </a:r>
            <a:r>
              <a:rPr lang="cs-CZ" sz="2800" dirty="0"/>
              <a:t>S</a:t>
            </a:r>
            <a:r>
              <a:rPr lang="cs-CZ" sz="2800" dirty="0" smtClean="0"/>
              <a:t>lovenska publikovala časopisecky (ČČM, Lumír, Živa)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8888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r>
              <a:rPr lang="cs-CZ" sz="3600" dirty="0" smtClean="0"/>
              <a:t>Pavol Dobšinský (1828 – 1885)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78024"/>
            <a:ext cx="8229600" cy="5115272"/>
          </a:xfrm>
        </p:spPr>
        <p:txBody>
          <a:bodyPr/>
          <a:lstStyle/>
          <a:p>
            <a:r>
              <a:rPr lang="cs-CZ" sz="2800" dirty="0" smtClean="0"/>
              <a:t>Nejvýznamnější vydavatel, ev. kněz (</a:t>
            </a:r>
            <a:r>
              <a:rPr lang="cs-CZ" sz="2800" dirty="0" smtClean="0"/>
              <a:t>Drienčany)</a:t>
            </a:r>
            <a:endParaRPr lang="cs-CZ" sz="2800" dirty="0" smtClean="0"/>
          </a:p>
          <a:p>
            <a:r>
              <a:rPr lang="cs-CZ" sz="2800" i="1" dirty="0" smtClean="0"/>
              <a:t>Slovenské </a:t>
            </a:r>
            <a:r>
              <a:rPr lang="cs-CZ" sz="2800" i="1" dirty="0" smtClean="0"/>
              <a:t>povesti</a:t>
            </a:r>
            <a:r>
              <a:rPr lang="cs-CZ" sz="2800" dirty="0" smtClean="0"/>
              <a:t> </a:t>
            </a:r>
            <a:r>
              <a:rPr lang="cs-CZ" sz="2800" dirty="0" smtClean="0"/>
              <a:t>I-VI (1858-61) – upevnění spisovné slovenštiny, buditelský záměr</a:t>
            </a:r>
          </a:p>
          <a:p>
            <a:pPr marL="0" indent="0">
              <a:buNone/>
            </a:pPr>
            <a:r>
              <a:rPr lang="cs-CZ" sz="2800" b="1" dirty="0" smtClean="0"/>
              <a:t>1863 – založení Matice slovenské</a:t>
            </a:r>
            <a:r>
              <a:rPr lang="cs-CZ" sz="2800" dirty="0" smtClean="0"/>
              <a:t> (národní kulturní organizace) – sběr </a:t>
            </a:r>
            <a:r>
              <a:rPr lang="cs-CZ" sz="2800" dirty="0" smtClean="0"/>
              <a:t>lidové slovesnosti </a:t>
            </a:r>
            <a:r>
              <a:rPr lang="cs-CZ" sz="2800" dirty="0" smtClean="0"/>
              <a:t>pod vedení P. Dobšinského</a:t>
            </a:r>
          </a:p>
          <a:p>
            <a:r>
              <a:rPr lang="cs-CZ" sz="2800" dirty="0" smtClean="0"/>
              <a:t>1875 – zrušení MS (slovanská propaganda)</a:t>
            </a:r>
          </a:p>
          <a:p>
            <a:r>
              <a:rPr lang="cs-CZ" sz="2800" i="1" dirty="0" smtClean="0"/>
              <a:t>Prostonárodnie slovenskie povesti</a:t>
            </a:r>
            <a:r>
              <a:rPr lang="cs-CZ" sz="2800" dirty="0" smtClean="0"/>
              <a:t>, 8 sv. (1880-1883) – 90 pohádek, obraz slovenské vypravěč. tradice, jeden styl (úpravy), zachoval ideovost, typizace (jako K. J. Erben), základní slov. sbírka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53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44"/>
          </a:xfrm>
        </p:spPr>
        <p:txBody>
          <a:bodyPr/>
          <a:lstStyle/>
          <a:p>
            <a:r>
              <a:rPr lang="cs-CZ" sz="3600" dirty="0" smtClean="0"/>
              <a:t>Muzeálna slovenská spoločnost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/>
          <a:lstStyle/>
          <a:p>
            <a:r>
              <a:rPr lang="cs-CZ" sz="2800" dirty="0" smtClean="0"/>
              <a:t>Nová etapa ve vývoji – zájem o jevy materiální kultury (oděv, výšivka, lidový dům, nástroje)</a:t>
            </a:r>
          </a:p>
          <a:p>
            <a:r>
              <a:rPr lang="cs-CZ" sz="2800" dirty="0" smtClean="0"/>
              <a:t>1893 – založena v Martině jako vědecko-muzejní spolek vlastivědného zaměření zásluhou Andreje Kmeťa (1841-1808)</a:t>
            </a:r>
          </a:p>
          <a:p>
            <a:r>
              <a:rPr lang="cs-CZ" sz="2800" dirty="0" smtClean="0"/>
              <a:t>Vznik první oborové bibliografie (Ľudovít Rizner)</a:t>
            </a:r>
          </a:p>
          <a:p>
            <a:r>
              <a:rPr lang="cs-CZ" sz="2800" dirty="0" smtClean="0"/>
              <a:t>Publikační platforma: </a:t>
            </a:r>
            <a:r>
              <a:rPr lang="cs-CZ" sz="2800" i="1" dirty="0" smtClean="0"/>
              <a:t>Sborník MSS</a:t>
            </a:r>
            <a:r>
              <a:rPr lang="cs-CZ" sz="2800" dirty="0" smtClean="0"/>
              <a:t> (od 1896) a </a:t>
            </a:r>
            <a:r>
              <a:rPr lang="cs-CZ" sz="2800" i="1" dirty="0" smtClean="0"/>
              <a:t>Časopis MSS </a:t>
            </a:r>
            <a:r>
              <a:rPr lang="cs-CZ" sz="2800" dirty="0" smtClean="0"/>
              <a:t>(od 1898)</a:t>
            </a:r>
          </a:p>
        </p:txBody>
      </p:sp>
    </p:spTree>
    <p:extLst>
      <p:ext uri="{BB962C8B-B14F-4D97-AF65-F5344CB8AC3E}">
        <p14:creationId xmlns:p14="http://schemas.microsoft.com/office/powerpoint/2010/main" val="21531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r>
              <a:rPr lang="cs-CZ" sz="3600" dirty="0">
                <a:solidFill>
                  <a:srgbClr val="FFFFFF"/>
                </a:solidFill>
                <a:ea typeface="+mn-ea"/>
                <a:cs typeface="+mn-cs"/>
              </a:rPr>
              <a:t>Pavol Socháň (1862-1941)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/>
          <a:lstStyle/>
          <a:p>
            <a:pPr lvl="0">
              <a:buClr>
                <a:srgbClr val="00CCFF"/>
              </a:buClr>
            </a:pPr>
            <a:r>
              <a:rPr lang="cs-CZ" sz="2800" dirty="0" smtClean="0">
                <a:solidFill>
                  <a:srgbClr val="FFFFFF"/>
                </a:solidFill>
              </a:rPr>
              <a:t>M</a:t>
            </a:r>
            <a:r>
              <a:rPr lang="cs-CZ" sz="2800" dirty="0" smtClean="0">
                <a:solidFill>
                  <a:srgbClr val="FFFFFF"/>
                </a:solidFill>
              </a:rPr>
              <a:t>alíř</a:t>
            </a:r>
            <a:r>
              <a:rPr lang="cs-CZ" sz="2800" dirty="0">
                <a:solidFill>
                  <a:srgbClr val="FFFFFF"/>
                </a:solidFill>
              </a:rPr>
              <a:t>, fotograf, publicista, referent pro národopis SMM, účast na NVČ 1895 v </a:t>
            </a:r>
            <a:r>
              <a:rPr lang="cs-CZ" sz="2800" dirty="0" smtClean="0">
                <a:solidFill>
                  <a:srgbClr val="FFFFFF"/>
                </a:solidFill>
              </a:rPr>
              <a:t>Praze, text o slovenských krojích ve sborníku (1897) </a:t>
            </a:r>
            <a:endParaRPr lang="cs-CZ" sz="2800" dirty="0">
              <a:solidFill>
                <a:srgbClr val="FFFFFF"/>
              </a:solidFill>
            </a:endParaRPr>
          </a:p>
          <a:p>
            <a:pPr lvl="0">
              <a:buClr>
                <a:srgbClr val="00CCFF"/>
              </a:buClr>
            </a:pPr>
            <a:r>
              <a:rPr lang="cs-CZ" sz="2800" dirty="0">
                <a:solidFill>
                  <a:srgbClr val="FFFFFF"/>
                </a:solidFill>
              </a:rPr>
              <a:t>Fotografické </a:t>
            </a:r>
            <a:r>
              <a:rPr lang="cs-CZ" sz="2800" dirty="0" smtClean="0">
                <a:solidFill>
                  <a:srgbClr val="FFFFFF"/>
                </a:solidFill>
              </a:rPr>
              <a:t>dílo (alba): </a:t>
            </a:r>
            <a:r>
              <a:rPr lang="cs-CZ" sz="2800" i="1" dirty="0" smtClean="0">
                <a:solidFill>
                  <a:srgbClr val="FFFFFF"/>
                </a:solidFill>
              </a:rPr>
              <a:t>Slovenské ľudové ornamenty</a:t>
            </a:r>
            <a:r>
              <a:rPr lang="cs-CZ" sz="2800" dirty="0" smtClean="0">
                <a:solidFill>
                  <a:srgbClr val="FFFFFF"/>
                </a:solidFill>
              </a:rPr>
              <a:t> (od 1892), </a:t>
            </a:r>
            <a:r>
              <a:rPr lang="cs-CZ" sz="2800" i="1" dirty="0" smtClean="0">
                <a:solidFill>
                  <a:srgbClr val="FFFFFF"/>
                </a:solidFill>
              </a:rPr>
              <a:t>Slovenské kroje</a:t>
            </a:r>
            <a:r>
              <a:rPr lang="cs-CZ" sz="2800" dirty="0" smtClean="0">
                <a:solidFill>
                  <a:srgbClr val="FFFFFF"/>
                </a:solidFill>
              </a:rPr>
              <a:t>, </a:t>
            </a:r>
            <a:r>
              <a:rPr lang="cs-CZ" sz="2800" i="1" dirty="0" smtClean="0">
                <a:solidFill>
                  <a:srgbClr val="FFFFFF"/>
                </a:solidFill>
              </a:rPr>
              <a:t>Slovenské album</a:t>
            </a:r>
          </a:p>
          <a:p>
            <a:pPr lvl="0">
              <a:buClr>
                <a:srgbClr val="00CCFF"/>
              </a:buClr>
            </a:pPr>
            <a:r>
              <a:rPr lang="cs-CZ" sz="2800" dirty="0" smtClean="0">
                <a:solidFill>
                  <a:srgbClr val="FFFFFF"/>
                </a:solidFill>
              </a:rPr>
              <a:t>Martin Slivka: </a:t>
            </a:r>
            <a:r>
              <a:rPr lang="cs-CZ" sz="2800" i="1" dirty="0" smtClean="0">
                <a:solidFill>
                  <a:srgbClr val="FFFFFF"/>
                </a:solidFill>
              </a:rPr>
              <a:t>Pavol Socháň</a:t>
            </a:r>
            <a:r>
              <a:rPr lang="cs-CZ" sz="2800" dirty="0" smtClean="0">
                <a:solidFill>
                  <a:srgbClr val="FFFFFF"/>
                </a:solidFill>
              </a:rPr>
              <a:t>. Martin 1985. </a:t>
            </a:r>
          </a:p>
          <a:p>
            <a:pPr marL="0" lvl="0" indent="0">
              <a:buClr>
                <a:srgbClr val="00CCFF"/>
              </a:buClr>
              <a:buNone/>
            </a:pPr>
            <a:endParaRPr lang="cs-CZ" sz="2800" dirty="0">
              <a:solidFill>
                <a:srgbClr val="FFFFFF"/>
              </a:solidFill>
            </a:endParaRPr>
          </a:p>
          <a:p>
            <a:pPr marL="0" lvl="0" indent="0">
              <a:buClr>
                <a:srgbClr val="00CCFF"/>
              </a:buClr>
              <a:buNone/>
            </a:pPr>
            <a:r>
              <a:rPr lang="cs-CZ" sz="2800" b="1" dirty="0" smtClean="0">
                <a:solidFill>
                  <a:srgbClr val="FFFFFF"/>
                </a:solidFill>
              </a:rPr>
              <a:t>První monografické práce:</a:t>
            </a:r>
          </a:p>
          <a:p>
            <a:pPr marL="0" lvl="0" indent="0">
              <a:buClr>
                <a:srgbClr val="00CCFF"/>
              </a:buClr>
              <a:buNone/>
            </a:pPr>
            <a:r>
              <a:rPr lang="cs-CZ" sz="2800" dirty="0" smtClean="0">
                <a:solidFill>
                  <a:srgbClr val="FFFFFF"/>
                </a:solidFill>
              </a:rPr>
              <a:t>Karol Medvecký: </a:t>
            </a:r>
            <a:r>
              <a:rPr lang="cs-CZ" sz="2800" i="1" dirty="0" smtClean="0">
                <a:solidFill>
                  <a:srgbClr val="FFFFFF"/>
                </a:solidFill>
              </a:rPr>
              <a:t>Detva</a:t>
            </a:r>
            <a:r>
              <a:rPr lang="cs-CZ" sz="2800" dirty="0" smtClean="0">
                <a:solidFill>
                  <a:srgbClr val="FFFFFF"/>
                </a:solidFill>
              </a:rPr>
              <a:t> (1895)</a:t>
            </a:r>
          </a:p>
          <a:p>
            <a:pPr marL="0" lvl="0" indent="0">
              <a:buClr>
                <a:srgbClr val="00CCFF"/>
              </a:buClr>
              <a:buNone/>
            </a:pPr>
            <a:r>
              <a:rPr lang="cs-CZ" sz="2800" dirty="0" smtClean="0">
                <a:solidFill>
                  <a:srgbClr val="FFFFFF"/>
                </a:solidFill>
              </a:rPr>
              <a:t>Júlis Bodnár: </a:t>
            </a:r>
            <a:r>
              <a:rPr lang="cs-CZ" sz="2800" i="1" dirty="0" smtClean="0">
                <a:solidFill>
                  <a:srgbClr val="FFFFFF"/>
                </a:solidFill>
              </a:rPr>
              <a:t>Myjava</a:t>
            </a:r>
            <a:r>
              <a:rPr lang="cs-CZ" sz="2800" dirty="0" smtClean="0">
                <a:solidFill>
                  <a:srgbClr val="FFFFFF"/>
                </a:solidFill>
              </a:rPr>
              <a:t> (1911)</a:t>
            </a:r>
            <a:endParaRPr lang="cs-CZ" sz="2800" dirty="0">
              <a:solidFill>
                <a:srgbClr val="FFFFFF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22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55712"/>
          </a:xfrm>
        </p:spPr>
        <p:txBody>
          <a:bodyPr/>
          <a:lstStyle/>
          <a:p>
            <a:r>
              <a:rPr lang="cs-CZ" sz="3600" dirty="0" smtClean="0"/>
              <a:t>Československá republika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/>
          <a:lstStyle/>
          <a:p>
            <a:r>
              <a:rPr lang="cs-CZ" sz="2800" dirty="0" smtClean="0"/>
              <a:t>Obnovení Matice slovenské, aktivizace MSS, profesionalizace oboru – K. Chotek profesor obecného národopis na UK v Bratislavě (1921)</a:t>
            </a:r>
          </a:p>
          <a:p>
            <a:r>
              <a:rPr lang="cs-CZ" sz="2800" i="1" dirty="0" smtClean="0"/>
              <a:t>Cerovo. Národopisná studie</a:t>
            </a:r>
            <a:r>
              <a:rPr lang="cs-CZ" sz="2800" dirty="0" smtClean="0"/>
              <a:t> (NVČ 1906)</a:t>
            </a:r>
          </a:p>
          <a:p>
            <a:r>
              <a:rPr lang="cs-CZ" sz="2800" i="1" dirty="0" smtClean="0"/>
              <a:t>Program </a:t>
            </a:r>
            <a:r>
              <a:rPr lang="cs-CZ" sz="2800" i="1" dirty="0" smtClean="0"/>
              <a:t>slovenského </a:t>
            </a:r>
            <a:r>
              <a:rPr lang="cs-CZ" sz="2800" i="1" dirty="0" smtClean="0"/>
              <a:t>národopisného soupisu </a:t>
            </a:r>
            <a:r>
              <a:rPr lang="cs-CZ" sz="2800" dirty="0" smtClean="0"/>
              <a:t>(1924)</a:t>
            </a:r>
          </a:p>
          <a:p>
            <a:r>
              <a:rPr lang="cs-CZ" sz="2800" i="1" dirty="0" smtClean="0"/>
              <a:t>Československá vlastivěda, Národopis</a:t>
            </a:r>
            <a:r>
              <a:rPr lang="cs-CZ" sz="2800" dirty="0" smtClean="0"/>
              <a:t>. Praha 1936 (s D. Stránskou)</a:t>
            </a:r>
          </a:p>
          <a:p>
            <a:r>
              <a:rPr lang="cs-CZ" sz="2800" dirty="0" smtClean="0"/>
              <a:t>Sbor pro výzkum Slovenska a Podkarpatské Rusi – vede K. Chotek, plánována encyklopedie Slovenska</a:t>
            </a:r>
          </a:p>
          <a:p>
            <a:r>
              <a:rPr lang="cs-CZ" sz="2800" dirty="0" smtClean="0"/>
              <a:t>Výzkumy D. Stránské (Poruba, Tatry)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652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44"/>
          </a:xfrm>
        </p:spPr>
        <p:txBody>
          <a:bodyPr/>
          <a:lstStyle/>
          <a:p>
            <a:r>
              <a:rPr lang="cs-CZ" sz="3600" dirty="0" smtClean="0"/>
              <a:t>Antonín Václavík (1891–1959)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/>
          <a:lstStyle/>
          <a:p>
            <a:r>
              <a:rPr lang="cs-CZ" sz="2800" i="1" dirty="0" smtClean="0"/>
              <a:t>Podunajská dedina v Československu</a:t>
            </a:r>
            <a:r>
              <a:rPr lang="cs-CZ" sz="2800" dirty="0" smtClean="0"/>
              <a:t> (1925) – lokální monografie o Ch. Grobu </a:t>
            </a:r>
          </a:p>
          <a:p>
            <a:r>
              <a:rPr lang="cs-CZ" sz="2800" i="1" dirty="0" smtClean="0"/>
              <a:t>Tradície ľudovej drevorezby</a:t>
            </a:r>
            <a:r>
              <a:rPr lang="cs-CZ" sz="2800" dirty="0" smtClean="0"/>
              <a:t> (1936) funkčně-strukturální analýza pracích </a:t>
            </a:r>
            <a:r>
              <a:rPr lang="cs-CZ" sz="2800" dirty="0" smtClean="0"/>
              <a:t>pístů a val. desek</a:t>
            </a:r>
            <a:endParaRPr lang="cs-CZ" sz="2800" dirty="0" smtClean="0"/>
          </a:p>
          <a:p>
            <a:r>
              <a:rPr lang="cs-CZ" sz="2800" i="1" dirty="0" smtClean="0"/>
              <a:t>Slovenské palice</a:t>
            </a:r>
            <a:r>
              <a:rPr lang="cs-CZ" sz="2800" dirty="0" smtClean="0"/>
              <a:t> (1936/1937) – zastánce produkčního směru (x recepční), autochtonnost  lidového umění a nezávislost na stylovém umění</a:t>
            </a:r>
          </a:p>
          <a:p>
            <a:pPr marL="0" indent="0">
              <a:buNone/>
            </a:pPr>
            <a:r>
              <a:rPr lang="cs-CZ" sz="2800" b="1" dirty="0" smtClean="0"/>
              <a:t>Vilém Pražák (1889–1976)</a:t>
            </a:r>
            <a:r>
              <a:rPr lang="cs-CZ" sz="2800" dirty="0" smtClean="0"/>
              <a:t> – žák K. Chotka</a:t>
            </a:r>
          </a:p>
          <a:p>
            <a:pPr marL="0" indent="0">
              <a:buNone/>
            </a:pPr>
            <a:r>
              <a:rPr lang="cs-CZ" sz="2800" i="1" dirty="0" smtClean="0"/>
              <a:t>Slovenské lidové výšivky</a:t>
            </a:r>
            <a:r>
              <a:rPr lang="cs-CZ" sz="2800" dirty="0" smtClean="0"/>
              <a:t> (1935) – historická metoda, hledá předlohy ve vzornících</a:t>
            </a:r>
          </a:p>
          <a:p>
            <a:pPr marL="0" indent="0">
              <a:buNone/>
            </a:pPr>
            <a:r>
              <a:rPr lang="cs-CZ" sz="2800" dirty="0" smtClean="0"/>
              <a:t>Práce z oblasti slovenského lidového stavitelství (Čičmany</a:t>
            </a:r>
            <a:r>
              <a:rPr lang="cs-CZ" sz="2800" dirty="0"/>
              <a:t>)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890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44"/>
          </a:xfrm>
        </p:spPr>
        <p:txBody>
          <a:bodyPr/>
          <a:lstStyle/>
          <a:p>
            <a:r>
              <a:rPr lang="cs-CZ" sz="3600" dirty="0" smtClean="0"/>
              <a:t>Slovenský stát (1939–1945)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/>
          <a:lstStyle/>
          <a:p>
            <a:r>
              <a:rPr lang="cs-CZ" sz="2800" dirty="0" smtClean="0"/>
              <a:t>Výuka oboru na UK – po V. Pražákovi s P. </a:t>
            </a:r>
            <a:r>
              <a:rPr lang="cs-CZ" sz="2800" dirty="0" smtClean="0"/>
              <a:t>Bogatyrjovi </a:t>
            </a:r>
            <a:r>
              <a:rPr lang="cs-CZ" sz="2800" dirty="0" smtClean="0"/>
              <a:t>– Bruno </a:t>
            </a:r>
            <a:r>
              <a:rPr lang="cs-CZ" sz="2800" dirty="0" smtClean="0"/>
              <a:t>Schier</a:t>
            </a:r>
            <a:endParaRPr lang="cs-CZ" sz="2800" dirty="0" smtClean="0"/>
          </a:p>
          <a:p>
            <a:r>
              <a:rPr lang="cs-CZ" sz="2800" dirty="0" smtClean="0"/>
              <a:t>Rudolf Bednárik: </a:t>
            </a:r>
            <a:r>
              <a:rPr lang="cs-CZ" sz="2800" i="1" dirty="0" smtClean="0"/>
              <a:t>Duchovná a hmotná kultúra slovenského ľudu </a:t>
            </a:r>
            <a:r>
              <a:rPr lang="cs-CZ" sz="2800" dirty="0" smtClean="0"/>
              <a:t>(T. Sv. Martin 1943) – svazek v rámci Slovenské vlastivedy (faktografie)</a:t>
            </a:r>
          </a:p>
          <a:p>
            <a:r>
              <a:rPr lang="cs-CZ" sz="2800" dirty="0" smtClean="0"/>
              <a:t>Výzkum lidové kultury v rámci MS</a:t>
            </a:r>
          </a:p>
          <a:p>
            <a:r>
              <a:rPr lang="cs-CZ" sz="2800" dirty="0" smtClean="0"/>
              <a:t>Periodikum: </a:t>
            </a:r>
            <a:r>
              <a:rPr lang="cs-CZ" sz="2800" i="1" dirty="0" smtClean="0"/>
              <a:t>Národopisný sborník MS</a:t>
            </a:r>
            <a:r>
              <a:rPr lang="cs-CZ" sz="2800" dirty="0" smtClean="0"/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510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r>
              <a:rPr lang="cs-CZ" sz="3200" dirty="0" smtClean="0"/>
              <a:t>Vývoj po 2. světové válce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r>
              <a:rPr lang="cs-CZ" sz="2800" dirty="0" smtClean="0"/>
              <a:t>Komplexní a systematický etnografický a folkloristický výzkum</a:t>
            </a:r>
          </a:p>
          <a:p>
            <a:r>
              <a:rPr lang="cs-CZ" sz="2800" dirty="0" smtClean="0"/>
              <a:t>Výuka oboru – 1947 Národopisný seminář (vede R. Bednárik) – 1969 Katedra etnografie </a:t>
            </a:r>
            <a:r>
              <a:rPr lang="cs-CZ" sz="2800" dirty="0"/>
              <a:t>a</a:t>
            </a:r>
            <a:r>
              <a:rPr lang="cs-CZ" sz="2800" dirty="0" smtClean="0"/>
              <a:t> </a:t>
            </a:r>
            <a:r>
              <a:rPr lang="cs-CZ" sz="2800" dirty="0" smtClean="0"/>
              <a:t>folkloristiky (ved. J. Podolák, od 1970 J. Michálek, Ľ. Dropová, M. Leščák, M. Botíková) – 1968 Kabinet </a:t>
            </a:r>
            <a:r>
              <a:rPr lang="cs-CZ" sz="2800" dirty="0" smtClean="0"/>
              <a:t>etnológie </a:t>
            </a:r>
            <a:r>
              <a:rPr lang="cs-CZ" sz="2800" dirty="0" smtClean="0"/>
              <a:t>(výzkumné pracoviště), </a:t>
            </a:r>
            <a:r>
              <a:rPr lang="cs-CZ" sz="2800" dirty="0" smtClean="0"/>
              <a:t>Seminarium </a:t>
            </a:r>
            <a:r>
              <a:rPr lang="cs-CZ" sz="2800" dirty="0" smtClean="0"/>
              <a:t>ethnologicum (mezinárod.semináře)</a:t>
            </a:r>
          </a:p>
          <a:p>
            <a:r>
              <a:rPr lang="cs-CZ" sz="2800" dirty="0" smtClean="0"/>
              <a:t>Publikační platforma – </a:t>
            </a:r>
            <a:r>
              <a:rPr lang="cs-CZ" sz="2800" i="1" dirty="0" smtClean="0"/>
              <a:t>Ethnologia slavica </a:t>
            </a:r>
            <a:r>
              <a:rPr lang="cs-CZ" sz="2800" dirty="0" smtClean="0"/>
              <a:t>(1969)</a:t>
            </a:r>
          </a:p>
          <a:p>
            <a:r>
              <a:rPr lang="cs-CZ" sz="2800" dirty="0"/>
              <a:t>Institucionalizace</a:t>
            </a:r>
            <a:r>
              <a:rPr lang="cs-CZ" sz="2800" dirty="0" smtClean="0"/>
              <a:t> oboru – Národopisný ústav SAV (1946, navazuje na činnost národopis. odboru MS) – 1951 zrušen (buž. </a:t>
            </a:r>
            <a:r>
              <a:rPr lang="cs-CZ" sz="2800" dirty="0"/>
              <a:t>n</a:t>
            </a:r>
            <a:r>
              <a:rPr lang="cs-CZ" sz="2800" dirty="0" smtClean="0"/>
              <a:t>acionalismus)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187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27720"/>
          </a:xfrm>
        </p:spPr>
        <p:txBody>
          <a:bodyPr/>
          <a:lstStyle/>
          <a:p>
            <a:r>
              <a:rPr lang="cs-CZ" sz="3200" dirty="0">
                <a:solidFill>
                  <a:srgbClr val="E5FFFF"/>
                </a:solidFill>
              </a:rPr>
              <a:t>Vývoj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5272"/>
          </a:xfrm>
        </p:spPr>
        <p:txBody>
          <a:bodyPr/>
          <a:lstStyle/>
          <a:p>
            <a:r>
              <a:rPr lang="cs-CZ" sz="2800" dirty="0" smtClean="0"/>
              <a:t>1953 – Národopisný kabinet, 1955 –  Národopis-ný ústav (ředitel J. Mjartan, B. </a:t>
            </a:r>
            <a:r>
              <a:rPr lang="cs-CZ" sz="2800" dirty="0" smtClean="0"/>
              <a:t>Filová) </a:t>
            </a:r>
            <a:r>
              <a:rPr lang="cs-CZ" sz="2800" dirty="0" smtClean="0"/>
              <a:t>Ústav etnógie SAV (od 1994 </a:t>
            </a:r>
            <a:r>
              <a:rPr lang="cs-CZ" sz="2800" dirty="0"/>
              <a:t>M. </a:t>
            </a:r>
            <a:r>
              <a:rPr lang="cs-CZ" sz="2800" dirty="0" smtClean="0"/>
              <a:t>Leščák, D</a:t>
            </a:r>
            <a:r>
              <a:rPr lang="cs-CZ" sz="2800" dirty="0" smtClean="0"/>
              <a:t>. Ratica, G. </a:t>
            </a:r>
            <a:r>
              <a:rPr lang="cs-CZ" sz="2800" dirty="0" smtClean="0"/>
              <a:t>Kiliánová</a:t>
            </a:r>
            <a:r>
              <a:rPr lang="cs-CZ" sz="2800" dirty="0" smtClean="0"/>
              <a:t>, T. Podolinská)</a:t>
            </a:r>
          </a:p>
          <a:p>
            <a:r>
              <a:rPr lang="cs-CZ" sz="2800" dirty="0" smtClean="0"/>
              <a:t>1953 – </a:t>
            </a:r>
            <a:r>
              <a:rPr lang="cs-CZ" sz="2800" dirty="0" smtClean="0"/>
              <a:t>ústavní časopis </a:t>
            </a:r>
            <a:r>
              <a:rPr lang="cs-CZ" sz="2800" i="1" dirty="0" smtClean="0"/>
              <a:t>Slovenský národopis </a:t>
            </a:r>
            <a:r>
              <a:rPr lang="cs-CZ" sz="2800" dirty="0" smtClean="0"/>
              <a:t>(vývoj koncepce od tradiční kultury k současné spol. problematice). Redakce (ředitelé ústavu, výkonný </a:t>
            </a:r>
            <a:r>
              <a:rPr lang="cs-CZ" sz="2800" dirty="0" smtClean="0"/>
              <a:t>redaktor, redakční rada)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Syntetické práce:</a:t>
            </a:r>
          </a:p>
          <a:p>
            <a:pPr marL="0" indent="0">
              <a:buNone/>
            </a:pPr>
            <a:r>
              <a:rPr lang="cs-CZ" sz="2800" i="1" dirty="0" smtClean="0"/>
              <a:t>Lidová kultura</a:t>
            </a:r>
            <a:r>
              <a:rPr lang="cs-CZ" sz="2800" dirty="0" smtClean="0"/>
              <a:t>. Československá vlastivěda 3. Praha 1968.</a:t>
            </a:r>
          </a:p>
          <a:p>
            <a:pPr marL="0" indent="0">
              <a:buNone/>
            </a:pPr>
            <a:r>
              <a:rPr lang="cs-CZ" sz="2800" i="1" dirty="0" smtClean="0"/>
              <a:t>Die slowakische Volkskultur</a:t>
            </a:r>
            <a:r>
              <a:rPr lang="cs-CZ" sz="2800" dirty="0" smtClean="0"/>
              <a:t>. Bratislava 1972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3141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27720"/>
          </a:xfrm>
        </p:spPr>
        <p:txBody>
          <a:bodyPr/>
          <a:lstStyle/>
          <a:p>
            <a:r>
              <a:rPr lang="cs-CZ" sz="3200" dirty="0">
                <a:solidFill>
                  <a:srgbClr val="FFFFFF"/>
                </a:solidFill>
                <a:ea typeface="+mn-ea"/>
                <a:cs typeface="+mn-cs"/>
              </a:rPr>
              <a:t>Syntetické práce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15272"/>
          </a:xfrm>
        </p:spPr>
        <p:txBody>
          <a:bodyPr/>
          <a:lstStyle/>
          <a:p>
            <a:r>
              <a:rPr lang="cs-CZ" sz="2800" i="1" dirty="0" smtClean="0"/>
              <a:t>Etnografický atlas Slovenska</a:t>
            </a:r>
            <a:r>
              <a:rPr lang="cs-CZ" sz="2800" dirty="0" smtClean="0"/>
              <a:t>. Bratislava 1990. Red. S. Kovačevičová.</a:t>
            </a:r>
          </a:p>
          <a:p>
            <a:pPr lvl="0">
              <a:buClr>
                <a:srgbClr val="00CCFF"/>
              </a:buClr>
            </a:pPr>
            <a:r>
              <a:rPr lang="cs-CZ" sz="2800" i="1" dirty="0">
                <a:solidFill>
                  <a:srgbClr val="FFFFFF"/>
                </a:solidFill>
              </a:rPr>
              <a:t>Encyklopédia ľudovej kultúry Slovenska</a:t>
            </a:r>
            <a:r>
              <a:rPr lang="cs-CZ" sz="2800" dirty="0">
                <a:solidFill>
                  <a:srgbClr val="FFFFFF"/>
                </a:solidFill>
              </a:rPr>
              <a:t> 1,2.</a:t>
            </a:r>
            <a:r>
              <a:rPr lang="cs-CZ" sz="2800" i="1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Eds. J. Botík a P. Slavkovský. Bratislava </a:t>
            </a:r>
            <a:r>
              <a:rPr lang="cs-CZ" sz="2800" dirty="0" smtClean="0">
                <a:solidFill>
                  <a:srgbClr val="FFFFFF"/>
                </a:solidFill>
              </a:rPr>
              <a:t>1995.</a:t>
            </a:r>
          </a:p>
          <a:p>
            <a:pPr lvl="0">
              <a:buClr>
                <a:srgbClr val="00CCFF"/>
              </a:buClr>
            </a:pPr>
            <a:r>
              <a:rPr lang="cs-CZ" sz="2800" dirty="0" smtClean="0">
                <a:solidFill>
                  <a:srgbClr val="FFFFFF"/>
                </a:solidFill>
              </a:rPr>
              <a:t>Edice </a:t>
            </a:r>
            <a:r>
              <a:rPr lang="cs-CZ" sz="2800" i="1" dirty="0" smtClean="0">
                <a:solidFill>
                  <a:srgbClr val="FFFFFF"/>
                </a:solidFill>
              </a:rPr>
              <a:t>Klenotnica slovenskej </a:t>
            </a:r>
            <a:r>
              <a:rPr lang="cs-CZ" sz="2800" i="1" dirty="0">
                <a:solidFill>
                  <a:srgbClr val="FFFFFF"/>
                </a:solidFill>
              </a:rPr>
              <a:t>ľudovej kultúry</a:t>
            </a:r>
            <a:r>
              <a:rPr lang="cs-CZ" sz="2800" dirty="0" smtClean="0">
                <a:solidFill>
                  <a:srgbClr val="FFFFFF"/>
                </a:solidFill>
              </a:rPr>
              <a:t> – monografie, NÚ SAV, do 1967</a:t>
            </a:r>
          </a:p>
          <a:p>
            <a:pPr marL="0" lvl="0" indent="0" algn="ctr">
              <a:buClr>
                <a:srgbClr val="00CCFF"/>
              </a:buClr>
              <a:buNone/>
            </a:pPr>
            <a:r>
              <a:rPr lang="cs-CZ" dirty="0">
                <a:solidFill>
                  <a:srgbClr val="FFFFFF"/>
                </a:solidFill>
              </a:rPr>
              <a:t>R</a:t>
            </a:r>
            <a:r>
              <a:rPr lang="cs-CZ" dirty="0" smtClean="0">
                <a:solidFill>
                  <a:srgbClr val="FFFFFF"/>
                </a:solidFill>
              </a:rPr>
              <a:t>egionální monografie</a:t>
            </a:r>
          </a:p>
          <a:p>
            <a:pPr>
              <a:buClr>
                <a:srgbClr val="00CCFF"/>
              </a:buClr>
            </a:pPr>
            <a:r>
              <a:rPr lang="cs-CZ" sz="2800" i="1" dirty="0" smtClean="0"/>
              <a:t>Banícka dedina Žakarovce</a:t>
            </a:r>
            <a:r>
              <a:rPr lang="cs-CZ" sz="2800" dirty="0" smtClean="0"/>
              <a:t>. Bratislava</a:t>
            </a:r>
            <a:r>
              <a:rPr lang="cs-CZ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/>
              <a:t>1956.</a:t>
            </a:r>
          </a:p>
          <a:p>
            <a:pPr>
              <a:buClr>
                <a:srgbClr val="00CCFF"/>
              </a:buClr>
            </a:pPr>
            <a:r>
              <a:rPr lang="cs-CZ" sz="2800" i="1" dirty="0" smtClean="0"/>
              <a:t>Horehronie.</a:t>
            </a:r>
            <a:r>
              <a:rPr lang="cs-CZ" sz="2800" b="1" i="1" dirty="0"/>
              <a:t> </a:t>
            </a:r>
            <a:r>
              <a:rPr lang="cs-CZ" sz="2800" i="1" dirty="0" smtClean="0"/>
              <a:t>Kultúra </a:t>
            </a:r>
            <a:r>
              <a:rPr lang="cs-CZ" sz="2800" i="1" dirty="0"/>
              <a:t>spôsob života ľudu, ľudové </a:t>
            </a:r>
            <a:r>
              <a:rPr lang="cs-CZ" sz="2800" i="1" dirty="0" smtClean="0"/>
              <a:t>zamestnania I–III</a:t>
            </a:r>
            <a:r>
              <a:rPr lang="cs-CZ" sz="2800" dirty="0" smtClean="0"/>
              <a:t>. Bratislava 1969, 1974, 1988.</a:t>
            </a:r>
          </a:p>
          <a:p>
            <a:pPr>
              <a:buClr>
                <a:srgbClr val="00CCFF"/>
              </a:buClr>
            </a:pPr>
            <a:r>
              <a:rPr lang="cs-CZ" sz="2800" i="1" dirty="0" smtClean="0"/>
              <a:t>Hont. Tradície </a:t>
            </a:r>
            <a:r>
              <a:rPr lang="cs-CZ" sz="2800" i="1" dirty="0">
                <a:solidFill>
                  <a:srgbClr val="FFFFFF"/>
                </a:solidFill>
              </a:rPr>
              <a:t>ľudovej </a:t>
            </a:r>
            <a:r>
              <a:rPr lang="cs-CZ" sz="2800" i="1" dirty="0" smtClean="0">
                <a:solidFill>
                  <a:srgbClr val="FFFFFF"/>
                </a:solidFill>
              </a:rPr>
              <a:t>kultúry</a:t>
            </a:r>
            <a:r>
              <a:rPr lang="cs-CZ" sz="2800" dirty="0" smtClean="0">
                <a:solidFill>
                  <a:srgbClr val="FFFFFF"/>
                </a:solidFill>
              </a:rPr>
              <a:t>. Martin 1988.</a:t>
            </a:r>
            <a:r>
              <a:rPr lang="cs-CZ" sz="2800" dirty="0" smtClean="0"/>
              <a:t> </a:t>
            </a:r>
          </a:p>
          <a:p>
            <a:pPr>
              <a:buClr>
                <a:srgbClr val="00CCFF"/>
              </a:buClr>
            </a:pPr>
            <a:r>
              <a:rPr lang="cs-CZ" sz="2800" i="1" dirty="0" smtClean="0"/>
              <a:t>Liptov</a:t>
            </a:r>
            <a:r>
              <a:rPr lang="cs-CZ" sz="2800" i="1" dirty="0"/>
              <a:t> </a:t>
            </a:r>
            <a:r>
              <a:rPr lang="cs-CZ" sz="2800" i="1" dirty="0" smtClean="0"/>
              <a:t>v </a:t>
            </a:r>
            <a:r>
              <a:rPr lang="cs-CZ" sz="2800" i="1" dirty="0">
                <a:solidFill>
                  <a:srgbClr val="FFFFFF"/>
                </a:solidFill>
              </a:rPr>
              <a:t>ľudovej </a:t>
            </a:r>
            <a:r>
              <a:rPr lang="cs-CZ" sz="2800" i="1" dirty="0" smtClean="0">
                <a:solidFill>
                  <a:srgbClr val="FFFFFF"/>
                </a:solidFill>
              </a:rPr>
              <a:t>kultúre. </a:t>
            </a:r>
            <a:r>
              <a:rPr lang="cs-CZ" sz="2800" dirty="0" smtClean="0">
                <a:solidFill>
                  <a:srgbClr val="FFFFFF"/>
                </a:solidFill>
              </a:rPr>
              <a:t>I. Zuzkinová. 2014.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5032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Počátky slovenské etnologie (národopisu, etnografie)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616624"/>
          </a:xfrm>
        </p:spPr>
        <p:txBody>
          <a:bodyPr/>
          <a:lstStyle/>
          <a:p>
            <a:r>
              <a:rPr lang="cs-CZ" sz="2400" dirty="0" smtClean="0"/>
              <a:t>Analogické vývojové etapy s vývojem  oboru ve střední Evropě (osvícenství – romantismus – pozitivismus – funkcionalismus – historický materialismus (po 1948) – antropologizace etnologie (po 1989)</a:t>
            </a:r>
          </a:p>
          <a:p>
            <a:r>
              <a:rPr lang="cs-CZ" sz="2400" dirty="0" smtClean="0"/>
              <a:t>Osvícenství -  nový vztah k lidu (venkovské obyvatelstvo), jádro národa, reformy (josefinismus), rozvoj vědy (přírodní, společenské)  </a:t>
            </a:r>
          </a:p>
          <a:p>
            <a:r>
              <a:rPr lang="cs-CZ" sz="2400" dirty="0" smtClean="0"/>
              <a:t>Péče o lid – racionalizace zemědělství, vzdělávání lidu (boj proti pověrám)</a:t>
            </a:r>
          </a:p>
          <a:p>
            <a:r>
              <a:rPr lang="cs-CZ" sz="2400" dirty="0" smtClean="0"/>
              <a:t>Samuel Těšedík: </a:t>
            </a:r>
            <a:r>
              <a:rPr lang="cs-CZ" sz="2400" i="1" dirty="0" smtClean="0"/>
              <a:t>Der Landmann in Ungarn</a:t>
            </a:r>
            <a:r>
              <a:rPr lang="cs-CZ" sz="2400" dirty="0" smtClean="0"/>
              <a:t> (Pešť 1784) – modernizace zemědělství, regulované vesnice (Sarvaš)</a:t>
            </a:r>
          </a:p>
          <a:p>
            <a:r>
              <a:rPr lang="cs-CZ" sz="2400" dirty="0" smtClean="0"/>
              <a:t>Juraj Fándly: </a:t>
            </a:r>
            <a:r>
              <a:rPr lang="cs-CZ" sz="2400" i="1" dirty="0" smtClean="0"/>
              <a:t>Piľný domajší a polní hospodár</a:t>
            </a:r>
            <a:r>
              <a:rPr lang="cs-CZ" sz="2400" dirty="0" smtClean="0"/>
              <a:t> (4 sv., 1792–1800) – obdělávání půdy, chov zvířat (pověry)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209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r>
              <a:rPr lang="cs-CZ" sz="3600" dirty="0" smtClean="0"/>
              <a:t>Monografie (tematické)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r>
              <a:rPr lang="cs-CZ" sz="2800" dirty="0" smtClean="0"/>
              <a:t>Agrární problematika – V. Urbancová, J. Podolák, P. Slavkovský</a:t>
            </a:r>
          </a:p>
          <a:p>
            <a:r>
              <a:rPr lang="cs-CZ" sz="2800" dirty="0" smtClean="0"/>
              <a:t>Vinařství – E. Kahounová-Drábiková </a:t>
            </a:r>
          </a:p>
          <a:p>
            <a:r>
              <a:rPr lang="cs-CZ" sz="2800" dirty="0" smtClean="0"/>
              <a:t>Pastýřství (salašnictví) – J. Podolák, I. Zuzkinová </a:t>
            </a:r>
          </a:p>
          <a:p>
            <a:r>
              <a:rPr lang="cs-CZ" sz="2800" dirty="0" smtClean="0"/>
              <a:t>Lidová výroba – E. Marková, I. Pišútová, A. Pranda </a:t>
            </a:r>
          </a:p>
          <a:p>
            <a:r>
              <a:rPr lang="cs-CZ" sz="2800" dirty="0" smtClean="0"/>
              <a:t>Lidová strava – R. Stoličná</a:t>
            </a:r>
          </a:p>
          <a:p>
            <a:r>
              <a:rPr lang="cs-CZ" sz="2800" dirty="0" smtClean="0"/>
              <a:t>Lidový oděv – J. Markov, J. Pátková, V. Nosáľová, S. Kovačevičová</a:t>
            </a:r>
          </a:p>
          <a:p>
            <a:r>
              <a:rPr lang="cs-CZ" sz="2800" dirty="0" smtClean="0"/>
              <a:t>Lidová architektura – J. Botík, J. Kantár, M. Sopoliga, S. Švecová, I. Thurzo, L. Mlynka</a:t>
            </a:r>
          </a:p>
          <a:p>
            <a:r>
              <a:rPr lang="cs-CZ" sz="2800" dirty="0" smtClean="0"/>
              <a:t>Folklor – C. Zálešák, St. Dúžek, M. Leščák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031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27720"/>
          </a:xfrm>
        </p:spPr>
        <p:txBody>
          <a:bodyPr/>
          <a:lstStyle/>
          <a:p>
            <a:r>
              <a:rPr lang="cs-CZ" sz="3600" dirty="0" smtClean="0"/>
              <a:t>Literatura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/>
          <a:lstStyle/>
          <a:p>
            <a:r>
              <a:rPr lang="cs-CZ" sz="2800" dirty="0">
                <a:solidFill>
                  <a:srgbClr val="FFFFFF"/>
                </a:solidFill>
              </a:rPr>
              <a:t>Viera Urbancová: </a:t>
            </a:r>
            <a:r>
              <a:rPr lang="cs-CZ" sz="2800" i="1" dirty="0">
                <a:solidFill>
                  <a:srgbClr val="FFFFFF"/>
                </a:solidFill>
              </a:rPr>
              <a:t>Počiatky slovenskej etnografie</a:t>
            </a:r>
            <a:r>
              <a:rPr lang="cs-CZ" sz="2800" dirty="0">
                <a:solidFill>
                  <a:srgbClr val="FFFFFF"/>
                </a:solidFill>
              </a:rPr>
              <a:t>. Bratislava </a:t>
            </a:r>
            <a:r>
              <a:rPr lang="cs-CZ" sz="2800" dirty="0" smtClean="0">
                <a:solidFill>
                  <a:srgbClr val="FFFFFF"/>
                </a:solidFill>
              </a:rPr>
              <a:t>1970.</a:t>
            </a:r>
          </a:p>
          <a:p>
            <a:r>
              <a:rPr lang="cs-CZ" sz="2800" dirty="0">
                <a:solidFill>
                  <a:srgbClr val="FFFFFF"/>
                </a:solidFill>
              </a:rPr>
              <a:t>Viera Urbancová: </a:t>
            </a:r>
            <a:r>
              <a:rPr lang="cs-CZ" sz="2800" i="1" dirty="0">
                <a:solidFill>
                  <a:srgbClr val="FFFFFF"/>
                </a:solidFill>
              </a:rPr>
              <a:t>Slovenská etnografia v 19. </a:t>
            </a:r>
            <a:r>
              <a:rPr lang="cs-CZ" sz="2800" i="1" dirty="0" smtClean="0">
                <a:solidFill>
                  <a:srgbClr val="FFFFFF"/>
                </a:solidFill>
              </a:rPr>
              <a:t>storočí. Vývoj </a:t>
            </a:r>
            <a:r>
              <a:rPr lang="cs-CZ" sz="2800" i="1" dirty="0">
                <a:solidFill>
                  <a:srgbClr val="FFFFFF"/>
                </a:solidFill>
              </a:rPr>
              <a:t>názorov na slovenský </a:t>
            </a:r>
            <a:r>
              <a:rPr lang="cs-CZ" sz="2800" i="1" dirty="0" smtClean="0">
                <a:solidFill>
                  <a:srgbClr val="FFFFFF"/>
                </a:solidFill>
              </a:rPr>
              <a:t>ľud</a:t>
            </a:r>
            <a:r>
              <a:rPr lang="cs-CZ" sz="2800" dirty="0" smtClean="0">
                <a:solidFill>
                  <a:srgbClr val="FFFFFF"/>
                </a:solidFill>
              </a:rPr>
              <a:t>. Martin 1987.</a:t>
            </a:r>
          </a:p>
          <a:p>
            <a:r>
              <a:rPr lang="cs-CZ" sz="2800" i="1" dirty="0" smtClean="0">
                <a:solidFill>
                  <a:srgbClr val="FFFFFF"/>
                </a:solidFill>
              </a:rPr>
              <a:t>Encyklopédia ľudovej kultúry Slovenska</a:t>
            </a:r>
            <a:r>
              <a:rPr lang="cs-CZ" sz="2800" dirty="0" smtClean="0">
                <a:solidFill>
                  <a:srgbClr val="FFFFFF"/>
                </a:solidFill>
              </a:rPr>
              <a:t> 1,2.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dirty="0" smtClean="0">
                <a:solidFill>
                  <a:srgbClr val="FFFFFF"/>
                </a:solidFill>
              </a:rPr>
              <a:t>Eds. J. Botík a P. Slavkovský. Bratislava 2011.</a:t>
            </a:r>
          </a:p>
          <a:p>
            <a:r>
              <a:rPr lang="cs-CZ" sz="2800" dirty="0" smtClean="0">
                <a:solidFill>
                  <a:srgbClr val="FFFFFF"/>
                </a:solidFill>
              </a:rPr>
              <a:t>Z. Beňušková – M. Jágerová – K. Nádaská: </a:t>
            </a:r>
            <a:r>
              <a:rPr lang="cs-CZ" sz="2800" i="1" dirty="0" smtClean="0">
                <a:solidFill>
                  <a:srgbClr val="FFFFFF"/>
                </a:solidFill>
              </a:rPr>
              <a:t>Dejiny slovenskej  etnológie v 20. storočí</a:t>
            </a:r>
            <a:r>
              <a:rPr lang="cs-CZ" sz="2800" dirty="0" smtClean="0">
                <a:solidFill>
                  <a:srgbClr val="FFFFFF"/>
                </a:solidFill>
              </a:rPr>
              <a:t>. 2014</a:t>
            </a:r>
          </a:p>
          <a:p>
            <a:r>
              <a:rPr lang="cs-CZ" sz="2800" dirty="0" smtClean="0">
                <a:solidFill>
                  <a:srgbClr val="FFFFFF"/>
                </a:solidFill>
              </a:rPr>
              <a:t>Ján Botík: </a:t>
            </a:r>
            <a:r>
              <a:rPr lang="cs-CZ" sz="2800" i="1" dirty="0" smtClean="0">
                <a:solidFill>
                  <a:srgbClr val="FFFFFF"/>
                </a:solidFill>
              </a:rPr>
              <a:t>Etnická história Slovenska</a:t>
            </a:r>
            <a:r>
              <a:rPr lang="cs-CZ" sz="2800" dirty="0" smtClean="0">
                <a:solidFill>
                  <a:srgbClr val="FFFFFF"/>
                </a:solidFill>
              </a:rPr>
              <a:t>. Bratislava 2007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265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27720"/>
          </a:xfrm>
        </p:spPr>
        <p:txBody>
          <a:bodyPr/>
          <a:lstStyle/>
          <a:p>
            <a:r>
              <a:rPr lang="cs-CZ" sz="3200" dirty="0" smtClean="0">
                <a:solidFill>
                  <a:srgbClr val="FFFFFF"/>
                </a:solidFill>
              </a:rPr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r>
              <a:rPr lang="cs-CZ" sz="2800" dirty="0" smtClean="0"/>
              <a:t>Zuzana Beňušková: </a:t>
            </a:r>
            <a:r>
              <a:rPr lang="cs-CZ" sz="2800" i="1" dirty="0" smtClean="0"/>
              <a:t>Tradičná kultúra regionov Slovenska</a:t>
            </a:r>
            <a:r>
              <a:rPr lang="cs-CZ" sz="2800" dirty="0" smtClean="0"/>
              <a:t>. Bratislava 2005.</a:t>
            </a:r>
          </a:p>
          <a:p>
            <a:endParaRPr lang="cs-CZ" sz="2800" dirty="0" smtClean="0"/>
          </a:p>
          <a:p>
            <a:endParaRPr lang="cs-CZ" sz="2800" dirty="0"/>
          </a:p>
          <a:p>
            <a:pPr marL="0" indent="0" algn="ctr">
              <a:buNone/>
            </a:pPr>
            <a:r>
              <a:rPr lang="cs-CZ" dirty="0" smtClean="0"/>
              <a:t>Z á v ě r</a:t>
            </a:r>
            <a:endParaRPr lang="cs-CZ" dirty="0"/>
          </a:p>
          <a:p>
            <a:pPr marL="0" indent="0">
              <a:buNone/>
            </a:pPr>
            <a:r>
              <a:rPr lang="cs-CZ" sz="2800" dirty="0" smtClean="0"/>
              <a:t>Slovenská etnologie (etnografie) průběžně reagovala na vývoj diskurzu oboru na evropském kontinentu a je pro českou etnologii v mnohém stále inspirativní.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8522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r>
              <a:rPr lang="cs-CZ" sz="3600" dirty="0" smtClean="0"/>
              <a:t>Osvícenská etapa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r>
              <a:rPr lang="cs-CZ" sz="2800" dirty="0" smtClean="0"/>
              <a:t>Cestopisná literatura domácí a zahraniční</a:t>
            </a:r>
            <a:r>
              <a:rPr lang="cs-CZ" sz="2800" dirty="0"/>
              <a:t> </a:t>
            </a:r>
            <a:r>
              <a:rPr lang="cs-CZ" sz="2800" dirty="0" smtClean="0"/>
              <a:t>– zaměření přírodovědné a kulturněhistorické (včetně lidové kultury – odlišné hodnocení  lidu – zbojnický národ, podnikaví jako Angličané)</a:t>
            </a:r>
          </a:p>
          <a:p>
            <a:r>
              <a:rPr lang="cs-CZ" sz="2800" dirty="0"/>
              <a:t>Viera Urbancová: </a:t>
            </a:r>
            <a:r>
              <a:rPr lang="cs-CZ" sz="2800" i="1" dirty="0"/>
              <a:t>Počiatky slovenskej etnografie</a:t>
            </a:r>
            <a:r>
              <a:rPr lang="cs-CZ" sz="2800" dirty="0"/>
              <a:t>. Bratislava </a:t>
            </a:r>
            <a:r>
              <a:rPr lang="cs-CZ" sz="2800" dirty="0" smtClean="0"/>
              <a:t>1970 (výbor)</a:t>
            </a:r>
          </a:p>
          <a:p>
            <a:r>
              <a:rPr lang="cs-CZ" sz="2800" dirty="0" smtClean="0"/>
              <a:t>Souvisí s rozvojem vlastivědy a zemským (uherským) patriotismem. Přední představitel</a:t>
            </a:r>
          </a:p>
          <a:p>
            <a:pPr marL="0" indent="0">
              <a:buNone/>
            </a:pPr>
            <a:r>
              <a:rPr lang="cs-CZ" sz="2800" b="1" dirty="0" smtClean="0"/>
              <a:t>Ján Čaplovič </a:t>
            </a:r>
            <a:r>
              <a:rPr lang="cs-CZ" sz="2800" dirty="0" smtClean="0"/>
              <a:t>(1780–1847), právník, tajemník biskupa v Pakraci, ředitel panství na Pod. Rusi. Autor 450 vlastivědných příspěvků – o Slavonii, o Slovácích (morální kvality)</a:t>
            </a:r>
          </a:p>
        </p:txBody>
      </p:sp>
    </p:spTree>
    <p:extLst>
      <p:ext uri="{BB962C8B-B14F-4D97-AF65-F5344CB8AC3E}">
        <p14:creationId xmlns:p14="http://schemas.microsoft.com/office/powerpoint/2010/main" val="32286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71736"/>
          </a:xfrm>
        </p:spPr>
        <p:txBody>
          <a:bodyPr/>
          <a:lstStyle/>
          <a:p>
            <a:r>
              <a:rPr lang="cs-CZ" sz="3200" dirty="0" smtClean="0"/>
              <a:t>Ján Čaplovič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/>
          <a:lstStyle/>
          <a:p>
            <a:r>
              <a:rPr lang="cs-CZ" sz="2800" i="1" dirty="0" smtClean="0"/>
              <a:t>Gemelde von Ungarn </a:t>
            </a:r>
            <a:r>
              <a:rPr lang="cs-CZ" sz="2800" dirty="0" smtClean="0"/>
              <a:t>I, II (Pešť 1829) – etnografie Uher, syntéza dosud vydaného materiálu </a:t>
            </a:r>
          </a:p>
          <a:p>
            <a:r>
              <a:rPr lang="cs-CZ" sz="2800" dirty="0" smtClean="0"/>
              <a:t>Plán monografií jednotlivých národů v Uhrách (Slováci, Rusíni, Rumuni, Židé, Cikáni ad.)</a:t>
            </a:r>
          </a:p>
          <a:p>
            <a:r>
              <a:rPr lang="cs-CZ" sz="2800" dirty="0" smtClean="0"/>
              <a:t>Upřesňoval obsah etnografického bádání (omezení historických a geografických kapitol)</a:t>
            </a:r>
          </a:p>
          <a:p>
            <a:r>
              <a:rPr lang="cs-CZ" sz="2800" i="1" dirty="0" smtClean="0"/>
              <a:t>Ideen zur Disposition einer Ethnographie </a:t>
            </a:r>
            <a:r>
              <a:rPr lang="cs-CZ" sz="2800" dirty="0" smtClean="0"/>
              <a:t>(rkp.) – národ politický (uherský) x etnický (Maďaři,  Slováci ad.). Zastánce uherského patriotismu. Uhry = </a:t>
            </a:r>
            <a:r>
              <a:rPr lang="cs-CZ" sz="2800" dirty="0"/>
              <a:t>E</a:t>
            </a:r>
            <a:r>
              <a:rPr lang="cs-CZ" sz="2800" dirty="0" smtClean="0"/>
              <a:t>vropa v malém. Preferuje studium současného života (ne starožitnosti).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96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71736"/>
          </a:xfrm>
        </p:spPr>
        <p:txBody>
          <a:bodyPr/>
          <a:lstStyle/>
          <a:p>
            <a:r>
              <a:rPr lang="cs-CZ" sz="3600" dirty="0" smtClean="0"/>
              <a:t>Jan  Kollár – Pavel Josef Šafařík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/>
          <a:lstStyle/>
          <a:p>
            <a:r>
              <a:rPr lang="cs-CZ" sz="2800" dirty="0" smtClean="0"/>
              <a:t>Představitelé slovenského národního obrození:</a:t>
            </a:r>
          </a:p>
          <a:p>
            <a:pPr marL="514350" indent="-514350">
              <a:buAutoNum type="arabicParenR"/>
            </a:pPr>
            <a:r>
              <a:rPr lang="cs-CZ" sz="2800" dirty="0" smtClean="0"/>
              <a:t>Myšlenka slovanské vzájemnosti</a:t>
            </a:r>
          </a:p>
          <a:p>
            <a:pPr marL="514350" indent="-514350">
              <a:buAutoNum type="arabicParenR"/>
            </a:pPr>
            <a:r>
              <a:rPr lang="cs-CZ" sz="2800" dirty="0" smtClean="0"/>
              <a:t>Péče o jazyk a literaturu</a:t>
            </a:r>
          </a:p>
          <a:p>
            <a:pPr marL="514350" indent="-514350">
              <a:buAutoNum type="arabicParenR"/>
            </a:pPr>
            <a:r>
              <a:rPr lang="cs-CZ" sz="2800" dirty="0" smtClean="0"/>
              <a:t>Historické práce (starožitnosti, mytologie)</a:t>
            </a:r>
          </a:p>
          <a:p>
            <a:pPr marL="514350" indent="-514350">
              <a:buAutoNum type="arabicParenR"/>
            </a:pPr>
            <a:r>
              <a:rPr lang="cs-CZ" sz="2800" dirty="0" smtClean="0"/>
              <a:t>Sběr lidových písní (Herder, Karadžić, Čelakov-ský, Sušil, Erben)</a:t>
            </a:r>
          </a:p>
          <a:p>
            <a:r>
              <a:rPr lang="cs-CZ" sz="2800" i="1" dirty="0" smtClean="0"/>
              <a:t>Písně světské lidu slovenského v Uhřích</a:t>
            </a:r>
            <a:r>
              <a:rPr lang="cs-CZ" sz="2800" dirty="0" smtClean="0"/>
              <a:t> I,II (1823, 1827) – P. J. Šafařík, J. Kollár, Jan Blahoslav – estetické zásady</a:t>
            </a:r>
          </a:p>
          <a:p>
            <a:r>
              <a:rPr lang="cs-CZ" sz="2800" i="1" dirty="0" smtClean="0"/>
              <a:t>Národnie spievanky čili Písně světské Slováků v Uhřích</a:t>
            </a:r>
            <a:r>
              <a:rPr lang="cs-CZ" sz="2800" dirty="0" smtClean="0"/>
              <a:t> I,II (1834-35) – dílo J. Kollára – opustil estetické zásady, píseň projev lidového života</a:t>
            </a:r>
          </a:p>
        </p:txBody>
      </p:sp>
    </p:spTree>
    <p:extLst>
      <p:ext uri="{BB962C8B-B14F-4D97-AF65-F5344CB8AC3E}">
        <p14:creationId xmlns:p14="http://schemas.microsoft.com/office/powerpoint/2010/main" val="40479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44"/>
          </a:xfrm>
        </p:spPr>
        <p:txBody>
          <a:bodyPr/>
          <a:lstStyle/>
          <a:p>
            <a:r>
              <a:rPr lang="cs-CZ" sz="3600" dirty="0">
                <a:solidFill>
                  <a:srgbClr val="E5FFFF"/>
                </a:solidFill>
              </a:rPr>
              <a:t>Pavel Josef </a:t>
            </a:r>
            <a:r>
              <a:rPr lang="cs-CZ" sz="3600" dirty="0" smtClean="0">
                <a:solidFill>
                  <a:srgbClr val="E5FFFF"/>
                </a:solidFill>
              </a:rPr>
              <a:t>Šafařík (1795–1861)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/>
          <a:lstStyle/>
          <a:p>
            <a:r>
              <a:rPr lang="cs-CZ" sz="2800" dirty="0" smtClean="0"/>
              <a:t>Slavista, profesor v N. Sadu, redaktor ČČM, knihovník v univ. knihovně v Praze </a:t>
            </a:r>
          </a:p>
          <a:p>
            <a:r>
              <a:rPr lang="cs-CZ" sz="2800" i="1" dirty="0" smtClean="0"/>
              <a:t>Slovanské starožitnosti</a:t>
            </a:r>
            <a:r>
              <a:rPr lang="cs-CZ" sz="2800" dirty="0" smtClean="0"/>
              <a:t> (Praha 1836-37) – místo Slovanů v evropské kultuře a historii</a:t>
            </a:r>
          </a:p>
          <a:p>
            <a:r>
              <a:rPr lang="cs-CZ" sz="2800" i="1" dirty="0" smtClean="0"/>
              <a:t>Slovanský národopis</a:t>
            </a:r>
            <a:r>
              <a:rPr lang="cs-CZ" sz="2800" dirty="0" smtClean="0"/>
              <a:t> a mapou Slovanů (1842) – rozdělení Slovanů podle jazyka, statistika, literatura</a:t>
            </a:r>
          </a:p>
          <a:p>
            <a:r>
              <a:rPr lang="cs-CZ" sz="2800" dirty="0" smtClean="0"/>
              <a:t>Časopisecké práce (mytologie, lidová píseň</a:t>
            </a:r>
          </a:p>
          <a:p>
            <a:r>
              <a:rPr lang="cs-CZ" sz="2800" dirty="0" smtClean="0"/>
              <a:t>Osobnost české a slovenské vědy </a:t>
            </a:r>
            <a:r>
              <a:rPr lang="cs-CZ" sz="2800" dirty="0" smtClean="0"/>
              <a:t>národního </a:t>
            </a:r>
            <a:r>
              <a:rPr lang="cs-CZ" sz="2800" dirty="0" smtClean="0"/>
              <a:t>obrození, zakladatel slavistiky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403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r>
              <a:rPr lang="cs-CZ" sz="3600" dirty="0" smtClean="0"/>
              <a:t>Jan Kollár (1793–1852)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r>
              <a:rPr lang="cs-CZ" sz="2800" dirty="0" smtClean="0"/>
              <a:t>Idea slovanské vzájemnosti – sb. Hronka (1836)</a:t>
            </a:r>
          </a:p>
          <a:p>
            <a:r>
              <a:rPr lang="cs-CZ" sz="2800" i="1" dirty="0" smtClean="0"/>
              <a:t>Über die literarische Wechselseitigkeit zwischen den verschiedenen Stämmen und Mundarten der slawischen Nation</a:t>
            </a:r>
            <a:r>
              <a:rPr lang="cs-CZ" sz="2800" dirty="0" smtClean="0"/>
              <a:t> (Pešť 1837)</a:t>
            </a:r>
          </a:p>
          <a:p>
            <a:r>
              <a:rPr lang="cs-CZ" sz="2800" dirty="0" smtClean="0"/>
              <a:t>Inspirace ke kulturním aktivitám a vzájemnému poznávání, ne panslavismus</a:t>
            </a:r>
          </a:p>
          <a:p>
            <a:r>
              <a:rPr lang="cs-CZ" sz="2800" dirty="0" smtClean="0"/>
              <a:t>Mytologické práce – snaha dokázat starobylost Slovanů, fantastické závěry nepodložené reáliemi, analýza jazyka (etymologie), lidové podání jako pramen</a:t>
            </a:r>
          </a:p>
          <a:p>
            <a:r>
              <a:rPr lang="cs-CZ" sz="2800" dirty="0" smtClean="0"/>
              <a:t>Literární dílo </a:t>
            </a:r>
            <a:r>
              <a:rPr lang="cs-CZ" sz="2800" i="1" dirty="0" smtClean="0"/>
              <a:t>Slávy dcera</a:t>
            </a:r>
            <a:r>
              <a:rPr lang="cs-CZ" sz="2800" dirty="0" smtClean="0"/>
              <a:t> (Pešť 1832) – mytologické vysvětlivky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2441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71736"/>
          </a:xfrm>
        </p:spPr>
        <p:txBody>
          <a:bodyPr/>
          <a:lstStyle/>
          <a:p>
            <a:r>
              <a:rPr lang="cs-CZ" sz="3600" dirty="0" smtClean="0"/>
              <a:t>Štúrovci (romantismus)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Ľ</a:t>
            </a:r>
            <a:r>
              <a:rPr lang="cs-CZ" sz="2800" b="1" dirty="0" smtClean="0"/>
              <a:t>udovít Štúr (1813–1853)</a:t>
            </a:r>
          </a:p>
          <a:p>
            <a:r>
              <a:rPr lang="cs-CZ" sz="2800" dirty="0" smtClean="0"/>
              <a:t>Ideová východiska – německá filosofie (J. G. Herder, Wilhelm Friedrich Hegel), UNI v Halle</a:t>
            </a:r>
          </a:p>
          <a:p>
            <a:r>
              <a:rPr lang="cs-CZ" sz="2800" dirty="0" smtClean="0"/>
              <a:t>Lid – základ národa</a:t>
            </a:r>
          </a:p>
          <a:p>
            <a:r>
              <a:rPr lang="cs-CZ" sz="2800" dirty="0" smtClean="0"/>
              <a:t>Kodifikace spisovné slovenštiny (1843) </a:t>
            </a:r>
          </a:p>
          <a:p>
            <a:r>
              <a:rPr lang="cs-CZ" sz="2800" dirty="0" smtClean="0"/>
              <a:t>Zájem v lidovou slovesnost – doklad starobylosti a svébytnosti  národa (základ folkloristiky)</a:t>
            </a:r>
          </a:p>
          <a:p>
            <a:r>
              <a:rPr lang="cs-CZ" sz="2800" i="1" dirty="0" smtClean="0"/>
              <a:t>Prostonárodné zábavníky</a:t>
            </a:r>
            <a:r>
              <a:rPr lang="cs-CZ" sz="2800" dirty="0" smtClean="0"/>
              <a:t> (10 sv.) – vznikly na ev. lyceích v Bratislavě (od 1842) – pohádky, písně, pořekadla, hry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519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71736"/>
          </a:xfrm>
        </p:spPr>
        <p:txBody>
          <a:bodyPr/>
          <a:lstStyle/>
          <a:p>
            <a:r>
              <a:rPr lang="cs-CZ" sz="3600" dirty="0" smtClean="0"/>
              <a:t>Sběratelé lidové slovesnosti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Samuel Reuss (1783–1852) </a:t>
            </a:r>
            <a:r>
              <a:rPr lang="cs-CZ" sz="2800" dirty="0" smtClean="0"/>
              <a:t>– studium evang. teologie v Jeně, farář v Revúci, superintendent</a:t>
            </a:r>
          </a:p>
          <a:p>
            <a:r>
              <a:rPr lang="cs-CZ" sz="2800" dirty="0" smtClean="0"/>
              <a:t>Zájem o historii a archeologii ho přivedl ke studiu pohádek – historický pramen</a:t>
            </a:r>
          </a:p>
          <a:p>
            <a:r>
              <a:rPr lang="cs-CZ" sz="2800" dirty="0" smtClean="0"/>
              <a:t>Codex revúcky A, B, C (1840-43) – rkp. sbírka</a:t>
            </a:r>
          </a:p>
          <a:p>
            <a:r>
              <a:rPr lang="cs-CZ" sz="2800" dirty="0" smtClean="0"/>
              <a:t>Komentář k lid. pohádkám (kouzelným) - vznikly v 8.-12. stol., umožňují poznat kulturu a život lidu, instrukce jak sbírat (věrně a šetrně), napravování (z variant ideální verze), poznámky k pochopení </a:t>
            </a:r>
          </a:p>
          <a:p>
            <a:r>
              <a:rPr lang="cs-CZ" sz="2800" dirty="0" smtClean="0"/>
              <a:t>Reussovy sběry publikovány jinými autory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2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1767</Words>
  <Application>Microsoft Office PowerPoint</Application>
  <PresentationFormat>Předvádění na obrazovce (4:3)</PresentationFormat>
  <Paragraphs>136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Textura</vt:lpstr>
      <vt:lpstr>Dějiny slovenské etnologie Slovensko a Slováci V </vt:lpstr>
      <vt:lpstr>Počátky slovenské etnologie (národopisu, etnografie)</vt:lpstr>
      <vt:lpstr>Osvícenská etapa</vt:lpstr>
      <vt:lpstr>Ján Čaplovič</vt:lpstr>
      <vt:lpstr>Jan  Kollár – Pavel Josef Šafařík</vt:lpstr>
      <vt:lpstr>Pavel Josef Šafařík (1795–1861)</vt:lpstr>
      <vt:lpstr>Jan Kollár (1793–1852)</vt:lpstr>
      <vt:lpstr>Štúrovci (romantismus)</vt:lpstr>
      <vt:lpstr>Sběratelé lidové slovesnosti</vt:lpstr>
      <vt:lpstr>Sběratelé lidové slovesnosti</vt:lpstr>
      <vt:lpstr>Pavol Dobšinský (1828 – 1885)</vt:lpstr>
      <vt:lpstr>Muzeálna slovenská spoločnost</vt:lpstr>
      <vt:lpstr>Pavol Socháň (1862-1941)</vt:lpstr>
      <vt:lpstr>Československá republika</vt:lpstr>
      <vt:lpstr>Antonín Václavík (1891–1959)</vt:lpstr>
      <vt:lpstr>Slovenský stát (1939–1945)</vt:lpstr>
      <vt:lpstr>Vývoj po 2. světové válce</vt:lpstr>
      <vt:lpstr>Vývoj po 2. světové válce</vt:lpstr>
      <vt:lpstr>Syntetické práce</vt:lpstr>
      <vt:lpstr>Monografie (tematické)</vt:lpstr>
      <vt:lpstr>Literatura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slovenské etnologie Slovensko a Slováci V</dc:title>
  <dc:creator>Miroslav Válka</dc:creator>
  <cp:lastModifiedBy>Miroslav Válka</cp:lastModifiedBy>
  <cp:revision>38</cp:revision>
  <dcterms:created xsi:type="dcterms:W3CDTF">2015-12-14T17:36:07Z</dcterms:created>
  <dcterms:modified xsi:type="dcterms:W3CDTF">2015-12-16T10:03:52Z</dcterms:modified>
</cp:coreProperties>
</file>