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73" r:id="rId2"/>
    <p:sldId id="274" r:id="rId3"/>
    <p:sldId id="256" r:id="rId4"/>
    <p:sldId id="258" r:id="rId5"/>
    <p:sldId id="259" r:id="rId6"/>
    <p:sldId id="276" r:id="rId7"/>
    <p:sldId id="332" r:id="rId8"/>
    <p:sldId id="275" r:id="rId9"/>
    <p:sldId id="277" r:id="rId10"/>
    <p:sldId id="262" r:id="rId11"/>
    <p:sldId id="263" r:id="rId12"/>
    <p:sldId id="333" r:id="rId13"/>
    <p:sldId id="334" r:id="rId14"/>
    <p:sldId id="264" r:id="rId15"/>
    <p:sldId id="346" r:id="rId16"/>
    <p:sldId id="279" r:id="rId17"/>
    <p:sldId id="282" r:id="rId18"/>
    <p:sldId id="344" r:id="rId19"/>
    <p:sldId id="280" r:id="rId20"/>
    <p:sldId id="343" r:id="rId21"/>
    <p:sldId id="345" r:id="rId22"/>
    <p:sldId id="267" r:id="rId23"/>
    <p:sldId id="278" r:id="rId24"/>
    <p:sldId id="347" r:id="rId25"/>
    <p:sldId id="348" r:id="rId26"/>
    <p:sldId id="281" r:id="rId27"/>
    <p:sldId id="283" r:id="rId28"/>
    <p:sldId id="290" r:id="rId29"/>
    <p:sldId id="288" r:id="rId30"/>
    <p:sldId id="289" r:id="rId31"/>
    <p:sldId id="337" r:id="rId32"/>
    <p:sldId id="341" r:id="rId33"/>
    <p:sldId id="285" r:id="rId34"/>
    <p:sldId id="286" r:id="rId35"/>
    <p:sldId id="306" r:id="rId36"/>
    <p:sldId id="309" r:id="rId37"/>
    <p:sldId id="307" r:id="rId38"/>
    <p:sldId id="308" r:id="rId39"/>
    <p:sldId id="292" r:id="rId40"/>
    <p:sldId id="294" r:id="rId41"/>
    <p:sldId id="293" r:id="rId42"/>
    <p:sldId id="330" r:id="rId43"/>
    <p:sldId id="336" r:id="rId44"/>
    <p:sldId id="287" r:id="rId45"/>
    <p:sldId id="297" r:id="rId46"/>
    <p:sldId id="296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10" r:id="rId56"/>
    <p:sldId id="311" r:id="rId57"/>
    <p:sldId id="313" r:id="rId58"/>
    <p:sldId id="312" r:id="rId59"/>
    <p:sldId id="314" r:id="rId60"/>
    <p:sldId id="315" r:id="rId61"/>
    <p:sldId id="316" r:id="rId62"/>
    <p:sldId id="317" r:id="rId63"/>
    <p:sldId id="318" r:id="rId64"/>
    <p:sldId id="321" r:id="rId65"/>
    <p:sldId id="322" r:id="rId66"/>
    <p:sldId id="319" r:id="rId67"/>
    <p:sldId id="320" r:id="rId68"/>
    <p:sldId id="323" r:id="rId69"/>
    <p:sldId id="324" r:id="rId70"/>
    <p:sldId id="325" r:id="rId71"/>
    <p:sldId id="331" r:id="rId72"/>
    <p:sldId id="326" r:id="rId73"/>
    <p:sldId id="349" r:id="rId74"/>
    <p:sldId id="327" r:id="rId75"/>
    <p:sldId id="350" r:id="rId7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>
      <p:cViewPr varScale="1">
        <p:scale>
          <a:sx n="70" d="100"/>
          <a:sy n="70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9144000" cy="914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sk-SK" altLang="zh-CN" smtClean="0"/>
              <a:t>Kliknite sem a upravte štýl predlohy nadpisov.</a:t>
            </a:r>
            <a:endParaRPr lang="zh-CN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E2A6-24BD-4B1D-B15B-CE35D40C176A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086600" y="1676400"/>
            <a:ext cx="13716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828800" y="1295400"/>
            <a:ext cx="7315200" cy="45720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57200" y="1295400"/>
            <a:ext cx="13716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295400"/>
            <a:ext cx="7239000" cy="4572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36600"/>
                </a:solidFill>
              </a:defRPr>
            </a:lvl1pPr>
          </a:lstStyle>
          <a:p>
            <a:r>
              <a:rPr lang="sk-SK" altLang="zh-CN" smtClean="0"/>
              <a:t>Kliknite sem a upravte štýl predlohy podnadpisov.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0244-2B3F-4532-B23A-69C110C66C3D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77050" y="228600"/>
            <a:ext cx="2266950" cy="6096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76200" y="228600"/>
            <a:ext cx="6648450" cy="6096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328C-22E3-4BCC-A72A-E108EB7C414D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B4A1-C940-4C56-BE01-93BF50641928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47A2-14E9-46EC-B6D6-15AF9CDAA6DC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457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457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CEA5-580B-4AD6-80AA-83D4516318C5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F6530-43D9-4956-995F-C03E361654CA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23A2-3A09-46CF-9AE4-C4670025DE0F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E0E2-7F05-4887-B756-DF6BDB26CDDE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8880-04FF-4FDF-9CE0-4D5007B3FF27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D859-933A-4E75-BA39-8785332C56D7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906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pPr>
              <a:defRPr/>
            </a:pPr>
            <a:fld id="{C8E5C6C2-6E99-467A-B9FA-6BB26C7D759F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SSn0odpHK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_hTxJpWIT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ZazYFchLR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0EjZw7A3ii8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imeo.com/772336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lsims.com/noise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karlsims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AN6ngsckRZs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rooke.com/process.html" TargetMode="Externa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2CpcB5R-f0" TargetMode="External"/><Relationship Id="rId2" Type="http://schemas.openxmlformats.org/officeDocument/2006/relationships/hyperlink" Target="http://www.jjventrell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9D7FxB8cOk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vcwuzeoQR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Z3v1jcCXmk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7723546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notnot.home.xs4all.nl/E-volverLUMC/E-volverLUMC.html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uisoftware.com/artmatic/indexAMVY.php" TargetMode="External"/><Relationship Id="rId2" Type="http://schemas.openxmlformats.org/officeDocument/2006/relationships/hyperlink" Target="http://www.bottlenose.demon.co.uk/share/evolvotron/galler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ndid.sourceforge.net/gal_favorites_1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um.animacia.sk/viewtopic.php?t=595&amp;sid=40937260203481e963630395301c146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cargocollective.com/_ID_/dingir-installation-1999-20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jd9U8NtzxY" TargetMode="External"/><Relationship Id="rId2" Type="http://schemas.openxmlformats.org/officeDocument/2006/relationships/hyperlink" Target="https://www.youtube.com/watch?v=Wl5rRGVD0Q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ant.cz/index.php/Publikace/View-document/1-Festival-Enter-2005?format=raw&amp;tmpl=component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notnot.home.xs4all.nl/tuboid/tuboid_youtube.html" TargetMode="Externa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vimeo.com/11038328" TargetMode="Externa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diotima.infotech.monash.edu.au/~jonmc/sa/artworks/fifty-sisters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otion.com/video/x91mum_panspermia-by-karl-sims-1990_creation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message.sk/abstractarium/bomb/index.html" TargetMode="External"/><Relationship Id="rId2" Type="http://schemas.openxmlformats.org/officeDocument/2006/relationships/hyperlink" Target="http://www.draves.org/bomb/inside_the_bomb.html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face.ufg.ac.at/christa-laurent/WORKS/FRAMES/TOPFRAMES/TransPlantTop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vimeo.com/110322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stival-enter.cz/2005/?id=prg&amp;nid=93&amp;nlang=1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unsite.univie.ac.at/Mozart/dic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tfait.com/issues/issue_1/Music/erratum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IM120  Artificial Life </a:t>
            </a:r>
            <a:r>
              <a:rPr lang="sk-SK" dirty="0" err="1" smtClean="0"/>
              <a:t>Art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400" dirty="0" smtClean="0"/>
              <a:t> BLOK</a:t>
            </a:r>
            <a:r>
              <a:rPr lang="en-US" sz="2400" dirty="0" smtClean="0"/>
              <a:t>3</a:t>
            </a: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1295400"/>
            <a:ext cx="7239000" cy="3213720"/>
          </a:xfrm>
        </p:spPr>
        <p:txBody>
          <a:bodyPr/>
          <a:lstStyle/>
          <a:p>
            <a:r>
              <a:rPr lang="sk-SK" b="1" dirty="0" smtClean="0"/>
              <a:t>Východiská a perspektívy umenia umelého života                                       </a:t>
            </a:r>
          </a:p>
          <a:p>
            <a:r>
              <a:rPr lang="sk-SK" b="1" dirty="0" smtClean="0"/>
              <a:t>PS  2015,  TEORIE  INTERAKTIVNÍCH  MÉDIÍ</a:t>
            </a:r>
          </a:p>
          <a:p>
            <a:r>
              <a:rPr lang="sk-SK" b="1" dirty="0" smtClean="0"/>
              <a:t>Mgr. Martina </a:t>
            </a:r>
            <a:r>
              <a:rPr lang="sk-SK" b="1" dirty="0" err="1" smtClean="0"/>
              <a:t>Ivičič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J.Cage</a:t>
            </a:r>
            <a:r>
              <a:rPr lang="sk-SK" dirty="0" smtClean="0"/>
              <a:t>: </a:t>
            </a:r>
            <a:r>
              <a:rPr lang="sk-SK" dirty="0" err="1" smtClean="0"/>
              <a:t>I-Ching</a:t>
            </a:r>
            <a:endParaRPr lang="sk-SK" dirty="0"/>
          </a:p>
        </p:txBody>
      </p:sp>
      <p:pic>
        <p:nvPicPr>
          <p:cNvPr id="8194" name="Picture 5" descr="500px-Trigram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352032" cy="4163568"/>
          </a:xfrm>
          <a:noFill/>
        </p:spPr>
      </p:pic>
      <p:sp>
        <p:nvSpPr>
          <p:cNvPr id="4" name="Obdĺžnik 3"/>
          <p:cNvSpPr/>
          <p:nvPr/>
        </p:nvSpPr>
        <p:spPr>
          <a:xfrm>
            <a:off x="395536" y="594928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http://www.youtube.com/watch?v=SSSn0odpHKE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http://www.youtube.com/watch?v=t_hTxJpWITw</a:t>
            </a:r>
            <a:r>
              <a:rPr lang="sk-SK" dirty="0" smtClean="0"/>
              <a:t> 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63880" cy="762000"/>
          </a:xfrm>
        </p:spPr>
        <p:txBody>
          <a:bodyPr>
            <a:noAutofit/>
          </a:bodyPr>
          <a:lstStyle/>
          <a:p>
            <a:r>
              <a:rPr lang="sk-SK" sz="2800" dirty="0" err="1" smtClean="0"/>
              <a:t>Iannis</a:t>
            </a:r>
            <a:r>
              <a:rPr lang="sk-SK" sz="2800" dirty="0" smtClean="0"/>
              <a:t> </a:t>
            </a:r>
            <a:r>
              <a:rPr lang="sk-SK" sz="2800" dirty="0" err="1" smtClean="0"/>
              <a:t>Xenakis</a:t>
            </a:r>
            <a:r>
              <a:rPr lang="sk-SK" sz="2800" dirty="0" smtClean="0"/>
              <a:t>: </a:t>
            </a:r>
            <a:r>
              <a:rPr lang="sk-SK" sz="2800" dirty="0" err="1" smtClean="0"/>
              <a:t>stochastická</a:t>
            </a:r>
            <a:r>
              <a:rPr lang="sk-SK" sz="2800" dirty="0" smtClean="0"/>
              <a:t> hudba 1954</a:t>
            </a:r>
            <a:endParaRPr lang="sk-SK" sz="2800" dirty="0"/>
          </a:p>
        </p:txBody>
      </p:sp>
      <p:pic>
        <p:nvPicPr>
          <p:cNvPr id="9218" name="Picture 5" descr="xenakisdiagram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282" y="1988840"/>
            <a:ext cx="8936718" cy="3672408"/>
          </a:xfrm>
          <a:noFill/>
        </p:spPr>
      </p:pic>
      <p:sp>
        <p:nvSpPr>
          <p:cNvPr id="4" name="Obdĺžnik 3"/>
          <p:cNvSpPr/>
          <p:nvPr/>
        </p:nvSpPr>
        <p:spPr>
          <a:xfrm>
            <a:off x="1403648" y="629015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http://www.youtube.com/watch?v=SZazYFchLRI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Hans</a:t>
            </a:r>
            <a:r>
              <a:rPr lang="sk-SK" dirty="0" smtClean="0"/>
              <a:t> </a:t>
            </a:r>
            <a:r>
              <a:rPr lang="sk-SK" dirty="0" err="1" smtClean="0"/>
              <a:t>Arp</a:t>
            </a:r>
            <a:r>
              <a:rPr lang="sk-SK" dirty="0" smtClean="0"/>
              <a:t>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1"/>
                </a:solidFill>
              </a:rPr>
              <a:t>Collage with Squares </a:t>
            </a: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sk-SK" b="0" dirty="0" smtClean="0">
                <a:solidFill>
                  <a:schemeClr val="accent1"/>
                </a:solidFill>
              </a:rPr>
              <a:t>    </a:t>
            </a:r>
            <a:r>
              <a:rPr lang="en-US" b="0" dirty="0" smtClean="0">
                <a:solidFill>
                  <a:schemeClr val="accent1"/>
                </a:solidFill>
              </a:rPr>
              <a:t>Arranged according </a:t>
            </a: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sk-SK" b="0" dirty="0" smtClean="0">
                <a:solidFill>
                  <a:schemeClr val="accent1"/>
                </a:solidFill>
              </a:rPr>
              <a:t>    </a:t>
            </a:r>
            <a:r>
              <a:rPr lang="en-US" b="0" dirty="0" smtClean="0">
                <a:solidFill>
                  <a:schemeClr val="accent1"/>
                </a:solidFill>
              </a:rPr>
              <a:t>to the Laws of Chance</a:t>
            </a: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0" dirty="0" smtClean="0"/>
              <a:t>1917</a:t>
            </a:r>
            <a:r>
              <a:rPr lang="sk-SK" b="0" dirty="0" smtClean="0"/>
              <a:t> </a:t>
            </a:r>
            <a:r>
              <a:rPr lang="en-US" b="0" dirty="0" smtClean="0"/>
              <a:t>Torn-and-pasted paper </a:t>
            </a:r>
            <a:endParaRPr lang="sk-SK" b="0" dirty="0" smtClean="0"/>
          </a:p>
          <a:p>
            <a:pPr>
              <a:buNone/>
            </a:pPr>
            <a:r>
              <a:rPr lang="sk-SK" b="0" dirty="0" smtClean="0"/>
              <a:t>         </a:t>
            </a:r>
            <a:r>
              <a:rPr lang="en-US" b="0" dirty="0" smtClean="0"/>
              <a:t>and colored paper on </a:t>
            </a:r>
            <a:endParaRPr lang="sk-SK" b="0" dirty="0" smtClean="0"/>
          </a:p>
          <a:p>
            <a:pPr>
              <a:buNone/>
            </a:pPr>
            <a:r>
              <a:rPr lang="sk-SK" b="0" dirty="0" smtClean="0"/>
              <a:t>        </a:t>
            </a:r>
            <a:r>
              <a:rPr lang="en-US" b="0" dirty="0" smtClean="0"/>
              <a:t>colored paper, </a:t>
            </a:r>
            <a:endParaRPr lang="sk-SK" b="0" dirty="0" smtClean="0"/>
          </a:p>
          <a:p>
            <a:pPr>
              <a:buNone/>
            </a:pPr>
            <a:r>
              <a:rPr lang="sk-SK" b="0" dirty="0" smtClean="0"/>
              <a:t>        </a:t>
            </a:r>
            <a:r>
              <a:rPr lang="en-US" b="0" dirty="0" smtClean="0"/>
              <a:t>(48.5 x 34.6 cm)</a:t>
            </a:r>
            <a:endParaRPr lang="en-US" b="0" dirty="0" smtClean="0">
              <a:solidFill>
                <a:schemeClr val="accent1"/>
              </a:solidFill>
            </a:endParaRPr>
          </a:p>
          <a:p>
            <a:endParaRPr lang="sk-SK" dirty="0"/>
          </a:p>
        </p:txBody>
      </p:sp>
      <p:pic>
        <p:nvPicPr>
          <p:cNvPr id="2050" name="Picture 2" descr="G:\ALA 2013\BLOK 3\obrazky\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15276"/>
            <a:ext cx="3604617" cy="468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G:\ALA 2013\BLOK 3\obrazky\serendip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27662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1968  ICA LONDON: </a:t>
            </a:r>
            <a:r>
              <a:rPr lang="sk-SK" b="1" dirty="0" err="1" smtClean="0"/>
              <a:t>Cybernetic</a:t>
            </a:r>
            <a:r>
              <a:rPr lang="sk-SK" b="1" dirty="0" smtClean="0"/>
              <a:t> </a:t>
            </a:r>
            <a:r>
              <a:rPr lang="sk-SK" b="1" dirty="0" err="1" smtClean="0"/>
              <a:t>Serendipity</a:t>
            </a:r>
            <a:r>
              <a:rPr lang="sk-SK" b="1" dirty="0" smtClean="0"/>
              <a:t> (</a:t>
            </a:r>
            <a:r>
              <a:rPr lang="en-US" b="0" dirty="0" smtClean="0"/>
              <a:t>communication and control in animal and machine</a:t>
            </a:r>
            <a:r>
              <a:rPr lang="sk-SK" b="0" dirty="0" smtClean="0"/>
              <a:t>)</a:t>
            </a:r>
            <a:endParaRPr lang="sk-SK" b="1" dirty="0" smtClean="0"/>
          </a:p>
          <a:p>
            <a:r>
              <a:rPr lang="sk-SK" dirty="0" err="1" smtClean="0"/>
              <a:t>Jasia</a:t>
            </a:r>
            <a:r>
              <a:rPr lang="sk-SK" dirty="0" smtClean="0"/>
              <a:t> </a:t>
            </a:r>
            <a:r>
              <a:rPr lang="sk-SK" dirty="0" err="1" smtClean="0"/>
              <a:t>Reichard</a:t>
            </a:r>
            <a:r>
              <a:rPr lang="sk-SK" dirty="0" smtClean="0"/>
              <a:t> princíp náhody prirovnala k vrodenému šťastiu/ šťastnej náhode</a:t>
            </a:r>
          </a:p>
          <a:p>
            <a:r>
              <a:rPr lang="sk-SK" dirty="0" smtClean="0"/>
              <a:t>všetky vystavené práce spájal práve princíp náhody</a:t>
            </a:r>
          </a:p>
          <a:p>
            <a:r>
              <a:rPr lang="sk-SK" dirty="0" err="1" smtClean="0"/>
              <a:t>Horace</a:t>
            </a:r>
            <a:r>
              <a:rPr lang="sk-SK" dirty="0" smtClean="0"/>
              <a:t> </a:t>
            </a:r>
            <a:r>
              <a:rPr lang="sk-SK" dirty="0" err="1" smtClean="0"/>
              <a:t>Walpole</a:t>
            </a:r>
            <a:r>
              <a:rPr lang="sk-SK" dirty="0" smtClean="0"/>
              <a:t> v roku 1754: Legenda o troch princoch zo </a:t>
            </a:r>
            <a:r>
              <a:rPr lang="sk-SK" dirty="0" err="1" smtClean="0"/>
              <a:t>Serendipu</a:t>
            </a:r>
            <a:r>
              <a:rPr lang="sk-SK" dirty="0" smtClean="0"/>
              <a:t> (Cejlón)</a:t>
            </a:r>
          </a:p>
          <a:p>
            <a:endParaRPr lang="sk-SK" dirty="0" smtClean="0"/>
          </a:p>
          <a:p>
            <a:pPr algn="ctr" eaLnBrk="1" hangingPunct="1"/>
            <a:endParaRPr lang="sk-SK" dirty="0" smtClean="0"/>
          </a:p>
          <a:p>
            <a:pPr algn="ctr" eaLnBrk="1" hangingPunct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400" i="1" cap="all" dirty="0" err="1" smtClean="0"/>
              <a:t>Performativita</a:t>
            </a:r>
            <a:r>
              <a:rPr lang="sk-SK" sz="3400" i="1" cap="all" dirty="0" smtClean="0"/>
              <a:t> ako aspekt ALA</a:t>
            </a:r>
            <a:endParaRPr lang="sk-SK" sz="3400" cap="all" dirty="0"/>
          </a:p>
          <a:p>
            <a:pPr lvl="1"/>
            <a:r>
              <a:rPr lang="sk-SK" sz="3600" i="1" dirty="0" err="1"/>
              <a:t>Controlled</a:t>
            </a:r>
            <a:r>
              <a:rPr lang="sk-SK" sz="3600" i="1" dirty="0"/>
              <a:t> </a:t>
            </a:r>
            <a:r>
              <a:rPr lang="sk-SK" sz="3600" i="1" dirty="0" err="1"/>
              <a:t>randomness</a:t>
            </a:r>
            <a:r>
              <a:rPr lang="sk-SK" sz="3600" i="1" dirty="0"/>
              <a:t> (</a:t>
            </a:r>
            <a:r>
              <a:rPr lang="sk-SK" sz="3600" i="1" dirty="0" smtClean="0"/>
              <a:t>princíp </a:t>
            </a:r>
            <a:r>
              <a:rPr lang="sk-SK" sz="3600" i="1" dirty="0"/>
              <a:t>kontrolovanej </a:t>
            </a:r>
            <a:r>
              <a:rPr lang="sk-SK" sz="3600" i="1" dirty="0" smtClean="0"/>
              <a:t>náhody/ </a:t>
            </a:r>
            <a:r>
              <a:rPr lang="sk-SK" sz="3600" i="1" dirty="0" err="1" smtClean="0"/>
              <a:t>pseudonáhoda</a:t>
            </a:r>
            <a:r>
              <a:rPr lang="sk-SK" sz="3600" i="1" dirty="0" smtClean="0"/>
              <a:t>)</a:t>
            </a:r>
            <a:endParaRPr lang="sk-SK" sz="3600" i="1" dirty="0"/>
          </a:p>
          <a:p>
            <a:pPr lvl="1"/>
            <a:r>
              <a:rPr lang="sk-SK" sz="3600" i="1" dirty="0" err="1"/>
              <a:t>Emergencia</a:t>
            </a:r>
            <a:endParaRPr lang="sk-SK" sz="3600" i="1" dirty="0"/>
          </a:p>
          <a:p>
            <a:pPr lvl="1"/>
            <a:r>
              <a:rPr lang="sk-SK" sz="3600" i="1" dirty="0"/>
              <a:t>Feedback </a:t>
            </a:r>
            <a:r>
              <a:rPr lang="sk-SK" sz="3600" i="1" dirty="0" err="1"/>
              <a:t>loop</a:t>
            </a:r>
            <a:endParaRPr lang="sk-SK" sz="3600" i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4994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PERFORMATIVITA A-LIFE ART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/>
              <a:t>Všetky diela zdieľajú jeden vzájomný aspekt: sú založené na nepredvídateľnosti..</a:t>
            </a:r>
            <a:endParaRPr lang="sk-SK" dirty="0"/>
          </a:p>
          <a:p>
            <a:r>
              <a:rPr lang="sk-SK" dirty="0" smtClean="0"/>
              <a:t>Nepredvídateľnosť ako sprievodný jav </a:t>
            </a:r>
            <a:r>
              <a:rPr lang="sk-SK" dirty="0" err="1" smtClean="0"/>
              <a:t>emergencie</a:t>
            </a:r>
            <a:endParaRPr lang="sk-SK" dirty="0" smtClean="0"/>
          </a:p>
          <a:p>
            <a:r>
              <a:rPr lang="sk-SK" dirty="0" err="1" smtClean="0"/>
              <a:t>Emergentné</a:t>
            </a:r>
            <a:r>
              <a:rPr lang="sk-SK" dirty="0" smtClean="0"/>
              <a:t> správanie = kľúčový pojem pri štúdiu umelého života</a:t>
            </a:r>
          </a:p>
          <a:p>
            <a:r>
              <a:rPr lang="sk-SK" dirty="0" smtClean="0"/>
              <a:t>E = nemôže byť kontrolovaná, predpovedaná či riadená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emergencia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err="1"/>
              <a:t>emergence</a:t>
            </a:r>
            <a:r>
              <a:rPr lang="sk-SK" dirty="0"/>
              <a:t> (vznik, </a:t>
            </a:r>
            <a:r>
              <a:rPr lang="sk-SK" dirty="0" smtClean="0"/>
              <a:t>vznikanie)</a:t>
            </a:r>
          </a:p>
          <a:p>
            <a:r>
              <a:rPr lang="sk-SK" sz="2000" b="0" i="1" dirty="0" smtClean="0"/>
              <a:t>Pojem </a:t>
            </a:r>
            <a:r>
              <a:rPr lang="sk-SK" sz="2000" b="0" i="1" dirty="0" err="1" smtClean="0"/>
              <a:t>Emergencia</a:t>
            </a:r>
            <a:r>
              <a:rPr lang="sk-SK" sz="2000" b="0" i="1" dirty="0" smtClean="0"/>
              <a:t> sa udomácnil v  </a:t>
            </a:r>
            <a:r>
              <a:rPr lang="sk-SK" sz="2000" b="0" i="1" dirty="0"/>
              <a:t>publikáciách z oblasti </a:t>
            </a:r>
            <a:r>
              <a:rPr lang="sk-SK" sz="2000" b="0" i="1" dirty="0" smtClean="0"/>
              <a:t>umelého </a:t>
            </a:r>
            <a:r>
              <a:rPr lang="sk-SK" sz="2000" b="0" i="1" dirty="0"/>
              <a:t>života, </a:t>
            </a:r>
            <a:r>
              <a:rPr lang="sk-SK" sz="2000" b="0" i="1" dirty="0" smtClean="0"/>
              <a:t>biológie</a:t>
            </a:r>
            <a:r>
              <a:rPr lang="sk-SK" sz="2000" b="0" i="1" dirty="0"/>
              <a:t>, štatistickej fyziky, </a:t>
            </a:r>
            <a:r>
              <a:rPr lang="sk-SK" sz="2000" b="0" i="1" dirty="0" err="1"/>
              <a:t>multiagentových</a:t>
            </a:r>
            <a:r>
              <a:rPr lang="sk-SK" sz="2000" b="0" i="1" dirty="0"/>
              <a:t> systémov a </a:t>
            </a:r>
            <a:r>
              <a:rPr lang="sk-SK" sz="2000" b="0" i="1" dirty="0" err="1"/>
              <a:t>neuro</a:t>
            </a:r>
            <a:r>
              <a:rPr lang="sk-SK" sz="2000" b="0" i="1" dirty="0"/>
              <a:t> a kognitívnych vied. </a:t>
            </a:r>
            <a:endParaRPr lang="sk-SK" sz="2000" b="0" i="1" dirty="0" smtClean="0"/>
          </a:p>
          <a:p>
            <a:r>
              <a:rPr lang="sk-SK" dirty="0" smtClean="0"/>
              <a:t>proces pri ktorom dochádza k zmene správania na určitej úrovni interakciami na nižších úrovniach. </a:t>
            </a:r>
          </a:p>
          <a:p>
            <a:r>
              <a:rPr lang="sk-SK" dirty="0" smtClean="0"/>
              <a:t>Princíp </a:t>
            </a:r>
            <a:r>
              <a:rPr lang="sk-SK" dirty="0" err="1" smtClean="0"/>
              <a:t>emergencie</a:t>
            </a:r>
            <a:r>
              <a:rPr lang="sk-SK" dirty="0" smtClean="0"/>
              <a:t> sa prejavuje, ak vlastnosti celku nie sú len súčtom vlastností jeho častí.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3" y="1295400"/>
            <a:ext cx="88944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AL nechápe život ako vlastnosť určitej substancie ale ako model prepojenia, </a:t>
            </a:r>
            <a:r>
              <a:rPr lang="sk-SK" dirty="0" err="1" smtClean="0"/>
              <a:t>emergencie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Emergentné</a:t>
            </a:r>
            <a:r>
              <a:rPr lang="sk-SK" dirty="0" smtClean="0"/>
              <a:t> správanie je všade tam, kde dochádza k interakcií</a:t>
            </a:r>
          </a:p>
          <a:p>
            <a:endParaRPr lang="sk-SK" dirty="0" smtClean="0"/>
          </a:p>
          <a:p>
            <a:r>
              <a:rPr lang="sk-SK" dirty="0" smtClean="0"/>
              <a:t>Voda: molekuly H2O spôsobujú tekutosť vody, avšak individuálne molekuly tekuté nie sú</a:t>
            </a:r>
          </a:p>
          <a:p>
            <a:r>
              <a:rPr lang="sk-SK" dirty="0" smtClean="0"/>
              <a:t>ZEM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3.BLOK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sk-SK" sz="3400" b="1" u="sng" dirty="0" smtClean="0"/>
              <a:t>Atribúty ALA: </a:t>
            </a:r>
            <a:endParaRPr lang="sk-SK" sz="3400" dirty="0" smtClean="0"/>
          </a:p>
          <a:p>
            <a:r>
              <a:rPr lang="sk-SK" sz="3400" i="1" cap="all" dirty="0" err="1"/>
              <a:t>performativita</a:t>
            </a:r>
            <a:endParaRPr lang="sk-SK" sz="3400" cap="all" dirty="0"/>
          </a:p>
          <a:p>
            <a:pPr lvl="1"/>
            <a:r>
              <a:rPr lang="sk-SK" sz="2600" b="1" i="1" dirty="0" err="1" smtClean="0"/>
              <a:t>Controlled</a:t>
            </a:r>
            <a:r>
              <a:rPr lang="sk-SK" sz="2600" b="1" i="1" dirty="0" smtClean="0"/>
              <a:t> </a:t>
            </a:r>
            <a:r>
              <a:rPr lang="sk-SK" sz="2600" b="1" i="1" dirty="0" err="1" smtClean="0"/>
              <a:t>randomness</a:t>
            </a:r>
            <a:r>
              <a:rPr lang="sk-SK" sz="2600" b="1" i="1" dirty="0" smtClean="0"/>
              <a:t> (princípy kontrolovanej náhody)</a:t>
            </a:r>
          </a:p>
          <a:p>
            <a:pPr lvl="1"/>
            <a:r>
              <a:rPr lang="sk-SK" sz="2600" i="1" dirty="0" err="1"/>
              <a:t>Emergencia</a:t>
            </a:r>
            <a:endParaRPr lang="sk-SK" sz="2600" i="1" dirty="0"/>
          </a:p>
          <a:p>
            <a:pPr lvl="1"/>
            <a:r>
              <a:rPr lang="sk-SK" sz="2600" i="1" dirty="0" smtClean="0"/>
              <a:t>Feedback </a:t>
            </a:r>
            <a:r>
              <a:rPr lang="sk-SK" sz="2600" i="1" dirty="0" err="1" smtClean="0"/>
              <a:t>loop</a:t>
            </a:r>
            <a:endParaRPr lang="sk-SK" sz="2600" i="1" dirty="0" smtClean="0"/>
          </a:p>
          <a:p>
            <a:endParaRPr lang="sk-SK" b="1" i="1" dirty="0" smtClean="0"/>
          </a:p>
          <a:p>
            <a:r>
              <a:rPr lang="sk-SK" i="1" cap="all" dirty="0" smtClean="0"/>
              <a:t>Procesuálnosť</a:t>
            </a:r>
          </a:p>
          <a:p>
            <a:r>
              <a:rPr lang="sk-SK" i="1" cap="all" dirty="0" smtClean="0"/>
              <a:t>Nestabilita</a:t>
            </a:r>
          </a:p>
          <a:p>
            <a:endParaRPr lang="sk-SK" i="1" cap="all" dirty="0" smtClean="0"/>
          </a:p>
          <a:p>
            <a:r>
              <a:rPr lang="sk-SK" i="1" cap="all" dirty="0" smtClean="0"/>
              <a:t>Mutácie</a:t>
            </a:r>
          </a:p>
          <a:p>
            <a:r>
              <a:rPr lang="sk-SK" dirty="0" smtClean="0"/>
              <a:t>EVOLÚCIA</a:t>
            </a:r>
            <a:endParaRPr lang="sk-SK" dirty="0"/>
          </a:p>
          <a:p>
            <a:endParaRPr lang="sk-SK" i="1" cap="all" dirty="0" smtClean="0"/>
          </a:p>
          <a:p>
            <a:r>
              <a:rPr lang="sk-SK" sz="2200" u="sng" dirty="0" smtClean="0"/>
              <a:t>Estetické kategórie digitálneho umenia akcentované v ALA</a:t>
            </a:r>
          </a:p>
          <a:p>
            <a:pPr lvl="0"/>
            <a:endParaRPr lang="sk-SK" u="sng" dirty="0" smtClean="0"/>
          </a:p>
          <a:p>
            <a:pPr lvl="0"/>
            <a:r>
              <a:rPr lang="sk-SK" u="sng" dirty="0" smtClean="0"/>
              <a:t>ALA z hľadiska použitých médií: </a:t>
            </a:r>
          </a:p>
          <a:p>
            <a:r>
              <a:rPr lang="sk-SK" i="1" dirty="0" smtClean="0"/>
              <a:t>inštalácie, animácie, internet </a:t>
            </a:r>
            <a:r>
              <a:rPr lang="sk-SK" i="1" dirty="0" err="1" smtClean="0"/>
              <a:t>art</a:t>
            </a:r>
            <a:r>
              <a:rPr lang="sk-SK" i="1" dirty="0" smtClean="0"/>
              <a:t>,  VR a  AR, zvukové a hudobné </a:t>
            </a:r>
            <a:r>
              <a:rPr lang="sk-SK" i="1" dirty="0" err="1" smtClean="0"/>
              <a:t>environmenty</a:t>
            </a:r>
            <a:r>
              <a:rPr lang="sk-SK" i="1" dirty="0" smtClean="0"/>
              <a:t>... </a:t>
            </a:r>
          </a:p>
          <a:p>
            <a:pPr lvl="0"/>
            <a:endParaRPr lang="sk-SK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feedback </a:t>
            </a:r>
            <a:r>
              <a:rPr lang="sk-SK" dirty="0" err="1" smtClean="0"/>
              <a:t>loop</a:t>
            </a:r>
            <a:r>
              <a:rPr lang="sk-SK" dirty="0" smtClean="0"/>
              <a:t> // akcia-reakcia</a:t>
            </a:r>
          </a:p>
          <a:p>
            <a:r>
              <a:rPr lang="sk-SK" b="0" dirty="0" smtClean="0"/>
              <a:t>AL </a:t>
            </a:r>
            <a:r>
              <a:rPr lang="sk-SK" b="0" dirty="0"/>
              <a:t>napodobuje tento cyklus tak, že štruktúry inklinujúce k </a:t>
            </a:r>
            <a:r>
              <a:rPr lang="sk-SK" b="0" dirty="0" err="1"/>
              <a:t>emergencií</a:t>
            </a:r>
            <a:r>
              <a:rPr lang="sk-SK" b="0" dirty="0"/>
              <a:t> spravidla už zahŕňajú</a:t>
            </a:r>
          </a:p>
          <a:p>
            <a:r>
              <a:rPr lang="sk-SK" b="0" dirty="0"/>
              <a:t>súbor spätných väzieb, kde výstup zo systému je opakovane posúvaný späť ako vstup. Pri</a:t>
            </a:r>
          </a:p>
          <a:p>
            <a:r>
              <a:rPr lang="sk-SK" b="0" dirty="0"/>
              <a:t>opakujúcom sa </a:t>
            </a:r>
            <a:r>
              <a:rPr lang="sk-SK" b="0" dirty="0" err="1"/>
              <a:t>cyklení</a:t>
            </a:r>
            <a:r>
              <a:rPr lang="sk-SK" b="0" dirty="0"/>
              <a:t> sa objavujú malé odchýlky, ktoré sa vracajú do procesu opäť </a:t>
            </a:r>
            <a:r>
              <a:rPr lang="sk-SK" b="0" dirty="0" smtClean="0"/>
              <a:t>ako vstup</a:t>
            </a:r>
            <a:r>
              <a:rPr lang="sk-SK" b="0" dirty="0"/>
              <a:t>, postupne sa zväčšujú, až vedú ku komplexu interakcií a nepredvídaného </a:t>
            </a:r>
            <a:r>
              <a:rPr lang="sk-SK" b="0" dirty="0" smtClean="0"/>
              <a:t>vývoja </a:t>
            </a:r>
            <a:r>
              <a:rPr lang="sk-SK" b="0" dirty="0"/>
              <a:t>(</a:t>
            </a:r>
            <a:r>
              <a:rPr lang="sk-SK" b="0" dirty="0" err="1" smtClean="0"/>
              <a:t>Ray</a:t>
            </a:r>
            <a:r>
              <a:rPr lang="sk-SK" b="0" dirty="0" smtClean="0"/>
              <a:t>, 1993</a:t>
            </a:r>
            <a:r>
              <a:rPr lang="sk-SK" b="0" dirty="0"/>
              <a:t>: 180).</a:t>
            </a:r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62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9050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47051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3568" y="1556792"/>
            <a:ext cx="4457700" cy="5029200"/>
          </a:xfrm>
        </p:spPr>
        <p:txBody>
          <a:bodyPr/>
          <a:lstStyle/>
          <a:p>
            <a:pPr algn="r" eaLnBrk="1" hangingPunct="1"/>
            <a:endParaRPr lang="sk-SK" sz="2600" dirty="0" smtClean="0"/>
          </a:p>
          <a:p>
            <a:pPr algn="r" eaLnBrk="1" hangingPunct="1"/>
            <a:endParaRPr lang="sk-SK" sz="2600" dirty="0" smtClean="0"/>
          </a:p>
          <a:p>
            <a:pPr algn="r" eaLnBrk="1" hangingPunct="1"/>
            <a:r>
              <a:rPr lang="en-US" sz="2600" dirty="0" smtClean="0"/>
              <a:t>controlled randomness</a:t>
            </a:r>
          </a:p>
          <a:p>
            <a:pPr algn="r" eaLnBrk="1" hangingPunct="1"/>
            <a:r>
              <a:rPr lang="en-US" sz="2600" dirty="0" smtClean="0"/>
              <a:t>Emergence</a:t>
            </a:r>
            <a:endParaRPr lang="sk-SK" sz="2600" dirty="0" smtClean="0"/>
          </a:p>
          <a:p>
            <a:pPr algn="r"/>
            <a:r>
              <a:rPr lang="en-US" sz="2600" dirty="0"/>
              <a:t>feedback loop</a:t>
            </a:r>
          </a:p>
          <a:p>
            <a:pPr algn="r" eaLnBrk="1" hangingPunct="1"/>
            <a:endParaRPr lang="sk-SK" sz="2600" dirty="0" smtClean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19263"/>
            <a:ext cx="3308350" cy="4411662"/>
          </a:xfrm>
        </p:spPr>
        <p:txBody>
          <a:bodyPr/>
          <a:lstStyle/>
          <a:p>
            <a:pPr eaLnBrk="1" hangingPunct="1"/>
            <a:endParaRPr lang="sk-SK" sz="2600" dirty="0" smtClean="0"/>
          </a:p>
          <a:p>
            <a:pPr eaLnBrk="1" hangingPunct="1"/>
            <a:endParaRPr lang="sk-SK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sk-SK" sz="2600" dirty="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endParaRPr lang="sk-SK" sz="2600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sk-SK" sz="2600" dirty="0" err="1" smtClean="0"/>
              <a:t>Spektákel</a:t>
            </a:r>
            <a:r>
              <a:rPr lang="sk-SK" sz="26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i="1" dirty="0" err="1" smtClean="0"/>
              <a:t>A-life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 je o procese, o zmene, o excentrickom tvorení umelých svetov a o tvorbe nepoznaného</a:t>
            </a:r>
            <a:r>
              <a:rPr lang="sk-SK" dirty="0" smtClean="0"/>
              <a:t>.“ </a:t>
            </a:r>
          </a:p>
          <a:p>
            <a:pPr>
              <a:buNone/>
            </a:pPr>
            <a:r>
              <a:rPr lang="sk-SK" dirty="0" smtClean="0"/>
              <a:t>                                                    (</a:t>
            </a:r>
            <a:r>
              <a:rPr lang="sk-SK" dirty="0" err="1" smtClean="0"/>
              <a:t>Mitchell</a:t>
            </a:r>
            <a:r>
              <a:rPr lang="sk-SK" dirty="0" smtClean="0"/>
              <a:t> </a:t>
            </a:r>
            <a:r>
              <a:rPr lang="sk-SK" dirty="0" err="1" smtClean="0"/>
              <a:t>Whitelaw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MUTÁCIE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Mutácie sú dedičné zmeny, ktoré sa prejavujú ako trvalé a jedinečné zmeny znakov a vlastností organizmu, ktoré sú podmienené zmenami v DNA. Vždy súvisia so zmenou genotypu, ale nemusia sa </a:t>
            </a:r>
            <a:r>
              <a:rPr lang="sk-SK" dirty="0" err="1"/>
              <a:t>fenotypovo</a:t>
            </a:r>
            <a:r>
              <a:rPr lang="sk-SK" dirty="0"/>
              <a:t> prejaviť. </a:t>
            </a:r>
          </a:p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Mutácie sú základným predpokladom pre evolúciu.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4703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/>
              <a:t>Richard </a:t>
            </a:r>
            <a:r>
              <a:rPr lang="sk-SK" sz="2800" dirty="0" err="1" smtClean="0"/>
              <a:t>Dawkins</a:t>
            </a:r>
            <a:r>
              <a:rPr lang="sk-SK" sz="2800" dirty="0" smtClean="0"/>
              <a:t>: </a:t>
            </a:r>
            <a:r>
              <a:rPr lang="sk-SK" sz="2800" dirty="0" err="1" smtClean="0"/>
              <a:t>Biomorph</a:t>
            </a:r>
            <a:r>
              <a:rPr lang="sk-SK" sz="2800" dirty="0" smtClean="0"/>
              <a:t> </a:t>
            </a:r>
            <a:r>
              <a:rPr lang="sk-SK" sz="2800" dirty="0" err="1" smtClean="0"/>
              <a:t>Land</a:t>
            </a:r>
            <a:endParaRPr lang="sk-SK" sz="28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6878"/>
            <a:ext cx="4382211" cy="3254350"/>
          </a:xfrm>
        </p:spPr>
      </p:pic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en-US" sz="1600" dirty="0" err="1" smtClean="0"/>
              <a:t>Javascript</a:t>
            </a:r>
            <a:r>
              <a:rPr lang="en-US" sz="1600" dirty="0" smtClean="0"/>
              <a:t> </a:t>
            </a:r>
            <a:r>
              <a:rPr lang="en-US" sz="1600" dirty="0"/>
              <a:t>implementation of Richard Dawkins' </a:t>
            </a:r>
            <a:r>
              <a:rPr lang="en-US" sz="1600" dirty="0" err="1" smtClean="0"/>
              <a:t>Biomorphs</a:t>
            </a:r>
            <a:endParaRPr lang="sk-SK" sz="1600" dirty="0" smtClean="0"/>
          </a:p>
          <a:p>
            <a:r>
              <a:rPr lang="sk-SK" sz="1600" dirty="0" smtClean="0"/>
              <a:t>http</a:t>
            </a:r>
            <a:r>
              <a:rPr lang="sk-SK" sz="1600" dirty="0"/>
              <a:t>://www.well.com/~hernan/biomorphs</a:t>
            </a:r>
            <a:r>
              <a:rPr lang="sk-SK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54225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UMELÁ EVOLÚCIA V UMENÍ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i="1" dirty="0" smtClean="0"/>
              <a:t>“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artist</a:t>
            </a:r>
            <a:r>
              <a:rPr lang="sk-SK" i="1" dirty="0" smtClean="0"/>
              <a:t> </a:t>
            </a:r>
            <a:r>
              <a:rPr lang="sk-SK" i="1" dirty="0" err="1" smtClean="0"/>
              <a:t>becomes</a:t>
            </a:r>
            <a:r>
              <a:rPr lang="sk-SK" i="1" dirty="0" smtClean="0"/>
              <a:t> a </a:t>
            </a:r>
            <a:r>
              <a:rPr lang="sk-SK" i="1" dirty="0" err="1" smtClean="0"/>
              <a:t>god</a:t>
            </a:r>
            <a:r>
              <a:rPr lang="sk-SK" i="1" dirty="0" smtClean="0"/>
              <a:t>, </a:t>
            </a:r>
            <a:r>
              <a:rPr lang="sk-SK" i="1" dirty="0" err="1" smtClean="0"/>
              <a:t>creating</a:t>
            </a:r>
            <a:r>
              <a:rPr lang="sk-SK" i="1" dirty="0" smtClean="0"/>
              <a:t> </a:t>
            </a:r>
            <a:r>
              <a:rPr lang="sk-SK" i="1" dirty="0" err="1" smtClean="0"/>
              <a:t>an</a:t>
            </a:r>
            <a:r>
              <a:rPr lang="sk-SK" i="1" dirty="0" smtClean="0"/>
              <a:t> Eden in </a:t>
            </a:r>
            <a:r>
              <a:rPr lang="sk-SK" i="1" dirty="0" err="1" smtClean="0"/>
              <a:t>which</a:t>
            </a:r>
            <a:r>
              <a:rPr lang="sk-SK" i="1" dirty="0" smtClean="0"/>
              <a:t> </a:t>
            </a:r>
            <a:r>
              <a:rPr lang="sk-SK" i="1" dirty="0" err="1" smtClean="0"/>
              <a:t>surprising</a:t>
            </a:r>
            <a:r>
              <a:rPr lang="sk-SK" i="1" dirty="0" smtClean="0"/>
              <a:t> </a:t>
            </a:r>
            <a:r>
              <a:rPr lang="sk-SK" i="1" dirty="0" err="1" smtClean="0"/>
              <a:t>things</a:t>
            </a:r>
            <a:r>
              <a:rPr lang="sk-SK" i="1" dirty="0" smtClean="0"/>
              <a:t> </a:t>
            </a:r>
            <a:r>
              <a:rPr lang="sk-SK" i="1" dirty="0" err="1" smtClean="0"/>
              <a:t>will</a:t>
            </a:r>
            <a:r>
              <a:rPr lang="sk-SK" i="1" dirty="0" smtClean="0"/>
              <a:t> </a:t>
            </a:r>
            <a:r>
              <a:rPr lang="sk-SK" i="1" dirty="0" err="1" smtClean="0"/>
              <a:t>grow</a:t>
            </a:r>
            <a:r>
              <a:rPr lang="sk-SK" i="1" dirty="0" smtClean="0"/>
              <a:t>.” </a:t>
            </a:r>
          </a:p>
          <a:p>
            <a:pPr>
              <a:buNone/>
            </a:pPr>
            <a:r>
              <a:rPr lang="sk-SK" i="1" dirty="0" smtClean="0"/>
              <a:t>                                                       </a:t>
            </a:r>
            <a:r>
              <a:rPr lang="sk-SK" dirty="0" smtClean="0"/>
              <a:t>(</a:t>
            </a:r>
            <a:r>
              <a:rPr lang="sk-SK" dirty="0" err="1" smtClean="0"/>
              <a:t>Kevin</a:t>
            </a:r>
            <a:r>
              <a:rPr lang="sk-SK" dirty="0" smtClean="0"/>
              <a:t> </a:t>
            </a:r>
            <a:r>
              <a:rPr lang="sk-SK" dirty="0" err="1" smtClean="0"/>
              <a:t>Kelly</a:t>
            </a:r>
            <a:r>
              <a:rPr lang="sk-SK" dirty="0" smtClean="0"/>
              <a:t>, </a:t>
            </a:r>
            <a:r>
              <a:rPr lang="sk-SK" dirty="0" err="1" smtClean="0"/>
              <a:t>Wired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Evolúcia a jej význam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Evolúcia – dôležitá pre vývoj života</a:t>
            </a:r>
          </a:p>
          <a:p>
            <a:r>
              <a:rPr lang="sk-SK" dirty="0" smtClean="0"/>
              <a:t>+ má nezastupiteľnú úlohu aj v AL, kde môže prebiehať bez ľudského zásahu</a:t>
            </a:r>
          </a:p>
          <a:p>
            <a:r>
              <a:rPr lang="sk-SK" dirty="0" smtClean="0"/>
              <a:t>poskytuje možnosť prispôsobenia sa dynamickému prostrediu / simuluje </a:t>
            </a:r>
            <a:r>
              <a:rPr lang="sk-SK" dirty="0" err="1" smtClean="0"/>
              <a:t>adaptívnosť</a:t>
            </a:r>
            <a:r>
              <a:rPr lang="sk-SK" dirty="0" smtClean="0"/>
              <a:t> prírody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Evolutionary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Disciplína generatívneho umenia</a:t>
            </a:r>
          </a:p>
          <a:p>
            <a:r>
              <a:rPr lang="sk-SK" dirty="0" err="1"/>
              <a:t>Evolutionary</a:t>
            </a:r>
            <a:r>
              <a:rPr lang="sk-SK" dirty="0"/>
              <a:t> art  (zásah človeka/ estetický výber)</a:t>
            </a:r>
          </a:p>
          <a:p>
            <a:endParaRPr lang="sk-SK" u="sng" dirty="0" smtClean="0"/>
          </a:p>
          <a:p>
            <a:r>
              <a:rPr lang="sk-SK" u="sng" dirty="0" smtClean="0"/>
              <a:t>Počiatočná fáza ALA:</a:t>
            </a:r>
          </a:p>
          <a:p>
            <a:r>
              <a:rPr lang="sk-SK" dirty="0" smtClean="0"/>
              <a:t>Simulovanie jednoduchej evolúcie generovaním estetických objektov</a:t>
            </a:r>
          </a:p>
          <a:p>
            <a:r>
              <a:rPr lang="sk-SK" dirty="0" smtClean="0"/>
              <a:t>umelec môže ovplyvňovať vývoj diela pomocou (estetického) výberu, ktorý je analógiou k prírodnému výberu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Genetic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r>
              <a:rPr lang="sk-SK" dirty="0" smtClean="0"/>
              <a:t>: Richard </a:t>
            </a:r>
            <a:r>
              <a:rPr lang="sk-SK" dirty="0" err="1" smtClean="0"/>
              <a:t>Dawkins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363272" cy="1944216"/>
          </a:xfrm>
        </p:spPr>
        <p:txBody>
          <a:bodyPr>
            <a:normAutofit fontScale="92500"/>
          </a:bodyPr>
          <a:lstStyle/>
          <a:p>
            <a:r>
              <a:rPr lang="sk-SK" sz="2400" i="1" dirty="0" err="1" smtClean="0"/>
              <a:t>The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Blind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Watchmaker</a:t>
            </a:r>
            <a:r>
              <a:rPr lang="sk-SK" sz="2400" i="1" dirty="0" smtClean="0"/>
              <a:t> </a:t>
            </a:r>
            <a:r>
              <a:rPr lang="sk-SK" sz="2400" dirty="0" smtClean="0"/>
              <a:t>(1986, česky 2002)</a:t>
            </a:r>
          </a:p>
          <a:p>
            <a:r>
              <a:rPr lang="sk-SK" sz="2400" b="1" i="1" dirty="0" err="1" smtClean="0"/>
              <a:t>Biomorph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Land</a:t>
            </a:r>
            <a:r>
              <a:rPr lang="sk-SK" sz="2400" b="1" i="1" dirty="0" smtClean="0"/>
              <a:t> </a:t>
            </a:r>
          </a:p>
          <a:p>
            <a:r>
              <a:rPr lang="sk-SK" sz="2400" dirty="0" err="1" smtClean="0"/>
              <a:t>Biomorph</a:t>
            </a:r>
            <a:r>
              <a:rPr lang="sk-SK" sz="2400" dirty="0" smtClean="0"/>
              <a:t> sa vyvíja na základe neprirodzeného výberu</a:t>
            </a:r>
          </a:p>
          <a:p>
            <a:r>
              <a:rPr lang="sk-SK" sz="2400" dirty="0" smtClean="0">
                <a:hlinkClick r:id="rId2"/>
              </a:rPr>
              <a:t>http://www.youtube.com/watch?v=0EjZw7A3ii8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8" name="Zástupný symbol obsahu 7" descr="evolution-biomorphs-616x3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23728" y="3501008"/>
            <a:ext cx="4248472" cy="2462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8077200" cy="1673352"/>
          </a:xfrm>
        </p:spPr>
        <p:txBody>
          <a:bodyPr>
            <a:normAutofit/>
          </a:bodyPr>
          <a:lstStyle/>
          <a:p>
            <a:r>
              <a:rPr lang="en-US" sz="2700" b="0" dirty="0" smtClean="0">
                <a:solidFill>
                  <a:schemeClr val="tx1"/>
                </a:solidFill>
                <a:latin typeface="+mn-lt"/>
              </a:rPr>
              <a:t>[</a:t>
            </a:r>
            <a:r>
              <a:rPr lang="sk-SK" sz="2700" b="0" dirty="0" err="1" smtClean="0">
                <a:solidFill>
                  <a:schemeClr val="tx1"/>
                </a:solidFill>
                <a:latin typeface="+mn-lt"/>
              </a:rPr>
              <a:t>Radan</a:t>
            </a:r>
            <a:r>
              <a:rPr lang="sk-SK" sz="2700" b="0" dirty="0" smtClean="0">
                <a:solidFill>
                  <a:schemeClr val="tx1"/>
                </a:solidFill>
                <a:latin typeface="+mn-lt"/>
              </a:rPr>
              <a:t> Wagner</a:t>
            </a:r>
            <a:r>
              <a:rPr lang="sk-SK" sz="2700" b="0" i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sk-SK" sz="2700" b="0" i="1" dirty="0" err="1" smtClean="0">
                <a:solidFill>
                  <a:schemeClr val="tx1"/>
                </a:solidFill>
                <a:latin typeface="+mn-lt"/>
              </a:rPr>
              <a:t>Neočekávané</a:t>
            </a:r>
            <a:r>
              <a:rPr lang="sk-SK" sz="2700" b="0" i="1" dirty="0" smtClean="0">
                <a:solidFill>
                  <a:schemeClr val="tx1"/>
                </a:solidFill>
                <a:latin typeface="+mn-lt"/>
              </a:rPr>
              <a:t> náhody</a:t>
            </a:r>
            <a:r>
              <a:rPr lang="sk-SK" sz="2700" b="0" dirty="0" smtClean="0">
                <a:solidFill>
                  <a:schemeClr val="tx1"/>
                </a:solidFill>
                <a:latin typeface="+mn-lt"/>
              </a:rPr>
              <a:t>: </a:t>
            </a:r>
            <a:r>
              <a:rPr lang="sk-SK" sz="2700" b="0" dirty="0" err="1" smtClean="0">
                <a:solidFill>
                  <a:schemeClr val="tx1"/>
                </a:solidFill>
                <a:latin typeface="+mn-lt"/>
              </a:rPr>
              <a:t>Třicet</a:t>
            </a:r>
            <a:r>
              <a:rPr lang="sk-SK" sz="27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2700" b="0" dirty="0" err="1" smtClean="0">
                <a:solidFill>
                  <a:schemeClr val="tx1"/>
                </a:solidFill>
                <a:latin typeface="+mn-lt"/>
              </a:rPr>
              <a:t>rozhovorů</a:t>
            </a:r>
            <a:r>
              <a:rPr lang="sk-SK" sz="2700" b="0" dirty="0" smtClean="0">
                <a:solidFill>
                  <a:schemeClr val="tx1"/>
                </a:solidFill>
                <a:latin typeface="+mn-lt"/>
              </a:rPr>
              <a:t> o </a:t>
            </a:r>
            <a:r>
              <a:rPr lang="sk-SK" sz="2700" b="0" dirty="0" err="1" smtClean="0">
                <a:solidFill>
                  <a:schemeClr val="tx1"/>
                </a:solidFill>
                <a:latin typeface="+mn-lt"/>
              </a:rPr>
              <a:t>umění</a:t>
            </a:r>
            <a:r>
              <a:rPr lang="sk-SK" sz="2700" b="0" dirty="0" smtClean="0">
                <a:solidFill>
                  <a:schemeClr val="tx1"/>
                </a:solidFill>
                <a:latin typeface="+mn-lt"/>
              </a:rPr>
              <a:t>, Nakladatelství </a:t>
            </a:r>
            <a:r>
              <a:rPr lang="sk-SK" sz="2700" b="0" dirty="0" err="1" smtClean="0">
                <a:solidFill>
                  <a:schemeClr val="tx1"/>
                </a:solidFill>
                <a:latin typeface="+mn-lt"/>
              </a:rPr>
              <a:t>Lidové</a:t>
            </a:r>
            <a:r>
              <a:rPr lang="sk-SK" sz="2700" b="0" dirty="0" smtClean="0">
                <a:solidFill>
                  <a:schemeClr val="tx1"/>
                </a:solidFill>
                <a:latin typeface="+mn-lt"/>
              </a:rPr>
              <a:t> noviny 2010</a:t>
            </a:r>
            <a:r>
              <a:rPr lang="en-US" sz="2700" b="0" dirty="0" smtClean="0">
                <a:solidFill>
                  <a:schemeClr val="tx1"/>
                </a:solidFill>
                <a:latin typeface="+mn-lt"/>
              </a:rPr>
              <a:t>]</a:t>
            </a:r>
            <a:endParaRPr lang="sk-SK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4800" b="1" dirty="0" smtClean="0">
                <a:solidFill>
                  <a:srgbClr val="FFC000"/>
                </a:solidFill>
              </a:rPr>
              <a:t>[NE]</a:t>
            </a:r>
            <a:r>
              <a:rPr lang="sk-SK" sz="4800" b="1" dirty="0" smtClean="0">
                <a:solidFill>
                  <a:schemeClr val="tx2"/>
                </a:solidFill>
              </a:rPr>
              <a:t>očakávané náhody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Karl</a:t>
            </a:r>
            <a:r>
              <a:rPr lang="sk-SK" dirty="0" smtClean="0"/>
              <a:t> </a:t>
            </a:r>
            <a:r>
              <a:rPr lang="sk-SK" dirty="0" err="1" smtClean="0"/>
              <a:t>Sims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3394720" cy="4319360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Genetic</a:t>
            </a:r>
            <a:r>
              <a:rPr lang="sk-SK" i="1" dirty="0" smtClean="0"/>
              <a:t> </a:t>
            </a:r>
            <a:r>
              <a:rPr lang="sk-SK" i="1" dirty="0" err="1" smtClean="0"/>
              <a:t>Images</a:t>
            </a:r>
            <a:r>
              <a:rPr lang="sk-SK" i="1" dirty="0" smtClean="0"/>
              <a:t> </a:t>
            </a:r>
            <a:r>
              <a:rPr lang="sk-SK" dirty="0" smtClean="0"/>
              <a:t>(1991)</a:t>
            </a:r>
          </a:p>
          <a:p>
            <a:r>
              <a:rPr lang="sk-SK" i="1" dirty="0" smtClean="0"/>
              <a:t>„</a:t>
            </a:r>
            <a:r>
              <a:rPr lang="sk-SK" i="1" dirty="0" err="1" smtClean="0"/>
              <a:t>survival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prettiest</a:t>
            </a:r>
            <a:r>
              <a:rPr lang="sk-SK" i="1" dirty="0" smtClean="0"/>
              <a:t>“ </a:t>
            </a:r>
            <a:endParaRPr lang="sk-SK" dirty="0" smtClean="0"/>
          </a:p>
          <a:p>
            <a:r>
              <a:rPr lang="sk-SK" sz="2000" dirty="0" smtClean="0">
                <a:hlinkClick r:id="rId2"/>
              </a:rPr>
              <a:t>http://vimeo.com/7723361</a:t>
            </a:r>
            <a:r>
              <a:rPr lang="sk-SK" sz="2000" dirty="0" smtClean="0"/>
              <a:t> </a:t>
            </a:r>
            <a:endParaRPr lang="sk-SK" sz="2000" dirty="0"/>
          </a:p>
        </p:txBody>
      </p:sp>
      <p:pic>
        <p:nvPicPr>
          <p:cNvPr id="6" name="Zástupný symbol obsahu 5" descr="sim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492896"/>
            <a:ext cx="4932040" cy="3699030"/>
          </a:xfrm>
        </p:spPr>
      </p:pic>
      <p:pic>
        <p:nvPicPr>
          <p:cNvPr id="7" name="Picture 18" descr="grid1-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3320948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16180"/>
            <a:ext cx="6552290" cy="502342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71650" y="1310403"/>
            <a:ext cx="4457700" cy="50292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I</a:t>
            </a:r>
            <a:r>
              <a:rPr lang="en-US" dirty="0" err="1" smtClean="0"/>
              <a:t>ntera</a:t>
            </a:r>
            <a:r>
              <a:rPr lang="sk-SK" dirty="0" err="1" smtClean="0"/>
              <a:t>ktívna</a:t>
            </a:r>
            <a:r>
              <a:rPr lang="sk-SK" dirty="0" smtClean="0"/>
              <a:t> evolúcia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sk-SK" dirty="0" smtClean="0"/>
              <a:t>procesných textúr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1800" dirty="0">
                <a:hlinkClick r:id="rId3"/>
              </a:rPr>
              <a:t>http://</a:t>
            </a:r>
            <a:r>
              <a:rPr lang="sk-SK" sz="1800" dirty="0" smtClean="0">
                <a:hlinkClick r:id="rId3"/>
              </a:rPr>
              <a:t>www.karlsims.com/noise.html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>
                <a:hlinkClick r:id="rId4"/>
              </a:rPr>
              <a:t>http://www.karlsims.com</a:t>
            </a:r>
            <a:r>
              <a:rPr lang="sk-SK" sz="1800" dirty="0" smtClean="0">
                <a:hlinkClick r:id="rId4"/>
              </a:rPr>
              <a:t>/</a:t>
            </a:r>
            <a:r>
              <a:rPr lang="sk-SK" sz="1800" dirty="0" smtClean="0"/>
              <a:t>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7459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Organic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528392" cy="4623816"/>
          </a:xfrm>
        </p:spPr>
        <p:txBody>
          <a:bodyPr>
            <a:normAutofit/>
          </a:bodyPr>
          <a:lstStyle/>
          <a:p>
            <a:r>
              <a:rPr lang="sk-SK" dirty="0" err="1" smtClean="0"/>
              <a:t>William</a:t>
            </a:r>
            <a:r>
              <a:rPr lang="sk-SK" dirty="0" smtClean="0"/>
              <a:t> </a:t>
            </a:r>
            <a:r>
              <a:rPr lang="sk-SK" dirty="0" err="1" smtClean="0"/>
              <a:t>Latham</a:t>
            </a:r>
            <a:r>
              <a:rPr lang="sk-SK" dirty="0" smtClean="0"/>
              <a:t> +</a:t>
            </a:r>
          </a:p>
          <a:p>
            <a:r>
              <a:rPr lang="sk-SK" dirty="0" err="1" smtClean="0"/>
              <a:t>Steven</a:t>
            </a:r>
            <a:r>
              <a:rPr lang="sk-SK" dirty="0" smtClean="0"/>
              <a:t> </a:t>
            </a:r>
            <a:r>
              <a:rPr lang="sk-SK" dirty="0" err="1" smtClean="0"/>
              <a:t>Todd</a:t>
            </a:r>
            <a:endParaRPr lang="sk-SK" dirty="0" smtClean="0"/>
          </a:p>
          <a:p>
            <a:r>
              <a:rPr lang="sk-SK" b="1" dirty="0" smtClean="0"/>
              <a:t>MUTATOR</a:t>
            </a:r>
          </a:p>
          <a:p>
            <a:r>
              <a:rPr lang="sk-SK" sz="2000" dirty="0" err="1" smtClean="0"/>
              <a:t>Mutator</a:t>
            </a:r>
            <a:r>
              <a:rPr lang="sk-SK" sz="2000" dirty="0" smtClean="0"/>
              <a:t> simuluje dedičnosť tvarov, teda nový tvar dedí vlastnosti rodičov.</a:t>
            </a:r>
          </a:p>
          <a:p>
            <a:r>
              <a:rPr lang="sk-SK" sz="2000" dirty="0">
                <a:hlinkClick r:id="rId2"/>
              </a:rPr>
              <a:t>http://</a:t>
            </a:r>
            <a:r>
              <a:rPr lang="sk-SK" sz="2000" dirty="0" smtClean="0">
                <a:hlinkClick r:id="rId2"/>
              </a:rPr>
              <a:t>www.youtube.com/watch?v=AN6ngsckRZs</a:t>
            </a:r>
            <a:endParaRPr lang="sk-SK" sz="2000" dirty="0" smtClean="0"/>
          </a:p>
          <a:p>
            <a:endParaRPr lang="sk-SK" sz="2600" dirty="0" smtClean="0"/>
          </a:p>
          <a:p>
            <a:r>
              <a:rPr lang="sk-SK" sz="2000" dirty="0" smtClean="0"/>
              <a:t>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H:\ALA TIM\BLOK 3\lath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938" y="0"/>
            <a:ext cx="4355976" cy="435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3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Steven</a:t>
            </a:r>
            <a:r>
              <a:rPr lang="sk-SK" dirty="0" smtClean="0"/>
              <a:t> </a:t>
            </a:r>
            <a:r>
              <a:rPr lang="sk-SK" dirty="0" err="1" smtClean="0"/>
              <a:t>Rooke</a:t>
            </a:r>
            <a:endParaRPr lang="sk-SK" dirty="0"/>
          </a:p>
        </p:txBody>
      </p:sp>
      <p:pic>
        <p:nvPicPr>
          <p:cNvPr id="4" name="Zástupný symbol obsahu 3" descr="g01w600_3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3635896" cy="2423930"/>
          </a:xfrm>
        </p:spPr>
      </p:pic>
      <p:pic>
        <p:nvPicPr>
          <p:cNvPr id="5" name="Obrázok 4" descr="w450_05_1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412776"/>
            <a:ext cx="3672408" cy="2448272"/>
          </a:xfrm>
          <a:prstGeom prst="rect">
            <a:avLst/>
          </a:prstGeom>
        </p:spPr>
      </p:pic>
      <p:pic>
        <p:nvPicPr>
          <p:cNvPr id="6" name="Obrázok 5" descr="w600Ancestor_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3672408" cy="2448272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851920" y="4293096"/>
            <a:ext cx="44214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err="1" smtClean="0"/>
              <a:t>Evolving</a:t>
            </a:r>
            <a:r>
              <a:rPr lang="sk-SK" b="1" dirty="0" smtClean="0"/>
              <a:t> 2D </a:t>
            </a:r>
            <a:r>
              <a:rPr lang="sk-SK" b="1" dirty="0" err="1" smtClean="0"/>
              <a:t>Artifacts</a:t>
            </a:r>
            <a:r>
              <a:rPr lang="sk-SK" b="1" dirty="0" smtClean="0"/>
              <a:t> :</a:t>
            </a:r>
          </a:p>
          <a:p>
            <a:r>
              <a:rPr lang="en-US" i="1" dirty="0" smtClean="0"/>
              <a:t>The Crossing", IRIS Somerset print, 1998</a:t>
            </a:r>
            <a:endParaRPr lang="sk-SK" i="1" dirty="0" smtClean="0"/>
          </a:p>
          <a:p>
            <a:r>
              <a:rPr lang="sk-SK" dirty="0" err="1" smtClean="0">
                <a:hlinkClick r:id="rId5"/>
              </a:rPr>
              <a:t>Genetic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evolutionary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art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process</a:t>
            </a:r>
            <a:r>
              <a:rPr lang="sk-SK" dirty="0" smtClean="0">
                <a:hlinkClick r:id="rId5"/>
              </a:rPr>
              <a:t>:</a:t>
            </a:r>
          </a:p>
          <a:p>
            <a:r>
              <a:rPr lang="sk-SK" dirty="0" smtClean="0">
                <a:hlinkClick r:id="rId5"/>
              </a:rPr>
              <a:t>http://srooke.com/process.html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Jeffrey</a:t>
            </a:r>
            <a:r>
              <a:rPr lang="sk-SK" dirty="0" smtClean="0"/>
              <a:t> </a:t>
            </a:r>
            <a:r>
              <a:rPr lang="sk-SK" dirty="0" err="1" smtClean="0"/>
              <a:t>Ventrella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Darwin </a:t>
            </a:r>
            <a:r>
              <a:rPr lang="sk-SK" dirty="0" err="1" smtClean="0"/>
              <a:t>Pond</a:t>
            </a:r>
            <a:r>
              <a:rPr lang="sk-SK" dirty="0" smtClean="0"/>
              <a:t> :Artificial Life </a:t>
            </a:r>
            <a:r>
              <a:rPr lang="sk-SK" dirty="0" err="1" smtClean="0"/>
              <a:t>Simulation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http://www.jjventrella.com/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3"/>
              </a:rPr>
              <a:t>http://www.youtube.com/watch?v=f2CpcB5R-f0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Gene</a:t>
            </a:r>
            <a:r>
              <a:rPr lang="sk-SK" dirty="0" smtClean="0"/>
              <a:t> </a:t>
            </a:r>
            <a:r>
              <a:rPr lang="sk-SK" dirty="0" err="1" smtClean="0"/>
              <a:t>Pool</a:t>
            </a:r>
            <a:r>
              <a:rPr lang="sk-SK" dirty="0" smtClean="0"/>
              <a:t> (1996)</a:t>
            </a:r>
          </a:p>
          <a:p>
            <a:r>
              <a:rPr lang="sk-SK" sz="2800" dirty="0" smtClean="0">
                <a:hlinkClick r:id="rId4"/>
              </a:rPr>
              <a:t>http://www.youtube.com/watch?v=X9D7FxB8cOk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Larry</a:t>
            </a:r>
            <a:r>
              <a:rPr lang="sk-SK" dirty="0" smtClean="0"/>
              <a:t> </a:t>
            </a:r>
            <a:r>
              <a:rPr lang="sk-SK" dirty="0" err="1" smtClean="0"/>
              <a:t>Yaeger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Polyworld</a:t>
            </a:r>
            <a:r>
              <a:rPr lang="sk-SK" b="1" dirty="0" smtClean="0"/>
              <a:t>  1994</a:t>
            </a:r>
          </a:p>
          <a:p>
            <a:r>
              <a:rPr lang="sk-SK" dirty="0" smtClean="0"/>
              <a:t>„</a:t>
            </a:r>
            <a:r>
              <a:rPr lang="en-US" i="1" dirty="0" err="1" smtClean="0"/>
              <a:t>PolyWorld</a:t>
            </a:r>
            <a:r>
              <a:rPr lang="en-US" i="1" dirty="0" smtClean="0"/>
              <a:t> may serve as a tool for investigating</a:t>
            </a:r>
            <a:r>
              <a:rPr lang="sk-SK" i="1" dirty="0" smtClean="0"/>
              <a:t> </a:t>
            </a:r>
            <a:r>
              <a:rPr lang="en-US" i="1" dirty="0" smtClean="0"/>
              <a:t>issues relevant to evolutionary biology, behavioral ecology, </a:t>
            </a:r>
            <a:r>
              <a:rPr lang="en-US" i="1" dirty="0" err="1" smtClean="0"/>
              <a:t>ethology</a:t>
            </a:r>
            <a:r>
              <a:rPr lang="en-US" i="1" dirty="0" smtClean="0"/>
              <a:t>, and neurophysiology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sz="2800" dirty="0" smtClean="0">
                <a:hlinkClick r:id="rId2"/>
              </a:rPr>
              <a:t>http://www.youtube.com/watch?v=RvcwuzeoQR0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Polyworld</a:t>
            </a:r>
            <a:r>
              <a:rPr lang="sk-SK" dirty="0" smtClean="0"/>
              <a:t>  1994</a:t>
            </a: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80653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List of genes in organisms of </a:t>
            </a:r>
            <a:r>
              <a:rPr lang="en-US" sz="3600" dirty="0" err="1" smtClean="0"/>
              <a:t>PolyWorld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k-SK" dirty="0" err="1" smtClean="0"/>
              <a:t>size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strength</a:t>
            </a:r>
            <a:endParaRPr lang="sk-SK" dirty="0" smtClean="0"/>
          </a:p>
          <a:p>
            <a:r>
              <a:rPr lang="sk-SK" dirty="0" smtClean="0"/>
              <a:t>• maximum </a:t>
            </a:r>
            <a:r>
              <a:rPr lang="sk-SK" dirty="0" err="1" smtClean="0"/>
              <a:t>speed</a:t>
            </a:r>
            <a:endParaRPr lang="sk-SK" dirty="0" smtClean="0"/>
          </a:p>
          <a:p>
            <a:r>
              <a:rPr lang="sk-SK" dirty="0" smtClean="0"/>
              <a:t>• ID (</a:t>
            </a:r>
            <a:r>
              <a:rPr lang="sk-SK" dirty="0" err="1" smtClean="0"/>
              <a:t>green</a:t>
            </a:r>
            <a:r>
              <a:rPr lang="sk-SK" dirty="0" smtClean="0"/>
              <a:t> </a:t>
            </a:r>
            <a:r>
              <a:rPr lang="sk-SK" dirty="0" err="1" smtClean="0"/>
              <a:t>coloration</a:t>
            </a:r>
            <a:r>
              <a:rPr lang="sk-SK" dirty="0" smtClean="0"/>
              <a:t>)</a:t>
            </a:r>
          </a:p>
          <a:p>
            <a:r>
              <a:rPr lang="sk-SK" dirty="0" smtClean="0"/>
              <a:t>• </a:t>
            </a:r>
            <a:r>
              <a:rPr lang="sk-SK" dirty="0" err="1" smtClean="0"/>
              <a:t>mutation</a:t>
            </a:r>
            <a:r>
              <a:rPr lang="sk-SK" dirty="0" smtClean="0"/>
              <a:t> rate</a:t>
            </a:r>
          </a:p>
          <a:p>
            <a:r>
              <a:rPr lang="sk-SK" dirty="0" smtClean="0"/>
              <a:t>• </a:t>
            </a:r>
            <a:r>
              <a:rPr lang="sk-SK" dirty="0" err="1" smtClean="0"/>
              <a:t>number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crossover</a:t>
            </a:r>
            <a:r>
              <a:rPr lang="sk-SK" dirty="0" smtClean="0"/>
              <a:t> </a:t>
            </a:r>
            <a:r>
              <a:rPr lang="sk-SK" dirty="0" err="1" smtClean="0"/>
              <a:t>points</a:t>
            </a:r>
            <a:endParaRPr lang="sk-SK" dirty="0" smtClean="0"/>
          </a:p>
          <a:p>
            <a:r>
              <a:rPr lang="sk-SK" dirty="0" smtClean="0"/>
              <a:t>• life </a:t>
            </a:r>
            <a:r>
              <a:rPr lang="sk-SK" dirty="0" err="1" smtClean="0"/>
              <a:t>span</a:t>
            </a:r>
            <a:endParaRPr lang="sk-SK" dirty="0" smtClean="0"/>
          </a:p>
          <a:p>
            <a:r>
              <a:rPr lang="en-US" dirty="0" smtClean="0"/>
              <a:t>• fraction of energy to offspring</a:t>
            </a:r>
          </a:p>
          <a:p>
            <a:r>
              <a:rPr lang="en-US" dirty="0" smtClean="0"/>
              <a:t>• number of neurons devoted to red component of vision</a:t>
            </a:r>
          </a:p>
          <a:p>
            <a:r>
              <a:rPr lang="en-US" dirty="0" smtClean="0"/>
              <a:t>• number of neurons devoted to green component of vision</a:t>
            </a:r>
          </a:p>
          <a:p>
            <a:r>
              <a:rPr lang="en-US" dirty="0" smtClean="0"/>
              <a:t>• number of neurons devoted to blue component of vision</a:t>
            </a:r>
          </a:p>
          <a:p>
            <a:r>
              <a:rPr lang="en-US" dirty="0" smtClean="0"/>
              <a:t>• number of internal neuronal groups</a:t>
            </a:r>
          </a:p>
          <a:p>
            <a:r>
              <a:rPr lang="en-US" dirty="0" smtClean="0"/>
              <a:t>• number of excitatory neurons in each internal neuronal group</a:t>
            </a:r>
          </a:p>
          <a:p>
            <a:r>
              <a:rPr lang="en-US" dirty="0" smtClean="0"/>
              <a:t>• number of inhibitory neurons in each internal neuronal group</a:t>
            </a:r>
          </a:p>
          <a:p>
            <a:r>
              <a:rPr lang="en-US" dirty="0" smtClean="0"/>
              <a:t>• initial bias of neurons in each non-input neuronal group</a:t>
            </a:r>
          </a:p>
          <a:p>
            <a:r>
              <a:rPr lang="en-US" dirty="0" smtClean="0"/>
              <a:t>• bias learning rate for each non-input neuronal group</a:t>
            </a:r>
          </a:p>
          <a:p>
            <a:r>
              <a:rPr lang="en-US" dirty="0" smtClean="0"/>
              <a:t>• connection density between all pairs of neuronal groups and neuron types</a:t>
            </a:r>
          </a:p>
          <a:p>
            <a:r>
              <a:rPr lang="en-US" dirty="0" smtClean="0"/>
              <a:t>• topological distortion between all pairs of neuronal groups and neuron types</a:t>
            </a:r>
          </a:p>
          <a:p>
            <a:r>
              <a:rPr lang="en-US" dirty="0" smtClean="0"/>
              <a:t>• learning rate between all pairs of neuronal groups and neuron types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dirty="0" smtClean="0"/>
              <a:t>P</a:t>
            </a:r>
            <a:r>
              <a:rPr lang="en-US" sz="3200" dirty="0" err="1" smtClean="0"/>
              <a:t>rimitive</a:t>
            </a:r>
            <a:r>
              <a:rPr lang="en-US" sz="3200" dirty="0" smtClean="0"/>
              <a:t> behaviors 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</a:t>
            </a:r>
            <a:r>
              <a:rPr lang="en-US" sz="3200" dirty="0" smtClean="0"/>
              <a:t>organisms in</a:t>
            </a:r>
            <a:r>
              <a:rPr lang="sk-SK" sz="3200" dirty="0" smtClean="0"/>
              <a:t>  P</a:t>
            </a:r>
            <a:r>
              <a:rPr lang="en-US" sz="3200" dirty="0" err="1" smtClean="0"/>
              <a:t>olyWorld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• </a:t>
            </a:r>
            <a:r>
              <a:rPr lang="sk-SK" dirty="0" err="1" smtClean="0"/>
              <a:t>eating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mating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fighting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moving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turning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focusing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lighting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400" dirty="0" err="1" smtClean="0">
                <a:solidFill>
                  <a:srgbClr val="FFC000"/>
                </a:solidFill>
              </a:rPr>
              <a:t>Christa</a:t>
            </a:r>
            <a:r>
              <a:rPr lang="cs-CZ" sz="3400" dirty="0" smtClean="0">
                <a:solidFill>
                  <a:srgbClr val="FFC000"/>
                </a:solidFill>
              </a:rPr>
              <a:t> </a:t>
            </a:r>
            <a:r>
              <a:rPr lang="cs-CZ" sz="3400" dirty="0" err="1" smtClean="0">
                <a:solidFill>
                  <a:srgbClr val="FFC000"/>
                </a:solidFill>
              </a:rPr>
              <a:t>Sommerer</a:t>
            </a:r>
            <a:r>
              <a:rPr lang="cs-CZ" sz="3400" dirty="0" smtClean="0">
                <a:solidFill>
                  <a:srgbClr val="FFC000"/>
                </a:solidFill>
              </a:rPr>
              <a:t> a </a:t>
            </a:r>
            <a:r>
              <a:rPr lang="cs-CZ" sz="3400" dirty="0" err="1" smtClean="0">
                <a:solidFill>
                  <a:srgbClr val="FFC000"/>
                </a:solidFill>
              </a:rPr>
              <a:t>Laurent</a:t>
            </a:r>
            <a:r>
              <a:rPr lang="cs-CZ" sz="3400" dirty="0" smtClean="0">
                <a:solidFill>
                  <a:srgbClr val="FFC000"/>
                </a:solidFill>
              </a:rPr>
              <a:t> </a:t>
            </a:r>
            <a:r>
              <a:rPr lang="cs-CZ" sz="3400" dirty="0" err="1" smtClean="0">
                <a:solidFill>
                  <a:srgbClr val="FFC000"/>
                </a:solidFill>
              </a:rPr>
              <a:t>Mignonneau</a:t>
            </a:r>
            <a:endParaRPr lang="sk-SK" sz="3400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„priekopníci v používaní nových rozhraní, ktoré spolu s artificial life začali novú kapitolu</a:t>
            </a:r>
            <a:endParaRPr lang="sk-SK" dirty="0" smtClean="0"/>
          </a:p>
          <a:p>
            <a:pPr>
              <a:buNone/>
            </a:pPr>
            <a:r>
              <a:rPr lang="sk-SK" i="1" dirty="0" smtClean="0"/>
              <a:t>    v histórií interaktivity</a:t>
            </a:r>
            <a:r>
              <a:rPr lang="sk-SK" dirty="0" smtClean="0"/>
              <a:t>“  (Oliver </a:t>
            </a:r>
            <a:r>
              <a:rPr lang="sk-SK" dirty="0" err="1" smtClean="0"/>
              <a:t>Grau</a:t>
            </a:r>
            <a:r>
              <a:rPr lang="sk-SK" dirty="0" smtClean="0"/>
              <a:t>)</a:t>
            </a:r>
          </a:p>
          <a:p>
            <a:pPr>
              <a:buNone/>
            </a:pPr>
            <a:r>
              <a:rPr lang="sk-SK" dirty="0" smtClean="0"/>
              <a:t>    </a:t>
            </a:r>
            <a:endParaRPr lang="sk-SK" sz="1500" dirty="0" smtClean="0"/>
          </a:p>
          <a:p>
            <a:r>
              <a:rPr lang="sk-SK" dirty="0" smtClean="0"/>
              <a:t>Od r. 1992 pracujú na koncepte </a:t>
            </a:r>
          </a:p>
          <a:p>
            <a:pPr>
              <a:buNone/>
            </a:pPr>
            <a:r>
              <a:rPr lang="sk-SK" dirty="0" smtClean="0"/>
              <a:t>   „</a:t>
            </a:r>
            <a:r>
              <a:rPr lang="sk-SK" b="1" i="1" dirty="0" err="1" smtClean="0"/>
              <a:t>Art</a:t>
            </a:r>
            <a:r>
              <a:rPr lang="sk-SK" b="1" i="1" dirty="0" smtClean="0"/>
              <a:t> </a:t>
            </a:r>
            <a:r>
              <a:rPr lang="sk-SK" b="1" i="1" dirty="0" err="1" smtClean="0"/>
              <a:t>as</a:t>
            </a:r>
            <a:r>
              <a:rPr lang="sk-SK" b="1" i="1" dirty="0" smtClean="0"/>
              <a:t> a </a:t>
            </a:r>
            <a:r>
              <a:rPr lang="sk-SK" b="1" i="1" dirty="0" err="1" smtClean="0"/>
              <a:t>Living</a:t>
            </a:r>
            <a:r>
              <a:rPr lang="sk-SK" b="1" i="1" dirty="0" smtClean="0"/>
              <a:t> </a:t>
            </a:r>
            <a:r>
              <a:rPr lang="sk-SK" b="1" i="1" dirty="0" err="1" smtClean="0"/>
              <a:t>System</a:t>
            </a:r>
            <a:r>
              <a:rPr lang="sk-SK" dirty="0" smtClean="0"/>
              <a:t>„</a:t>
            </a:r>
          </a:p>
          <a:p>
            <a:endParaRPr lang="sk-SK" dirty="0" smtClean="0"/>
          </a:p>
          <a:p>
            <a:r>
              <a:rPr lang="cs-CZ" b="1" i="1" u="sng" dirty="0" smtClean="0"/>
              <a:t>A-</a:t>
            </a:r>
            <a:r>
              <a:rPr lang="cs-CZ" b="1" i="1" u="sng" dirty="0" err="1" smtClean="0"/>
              <a:t>volve</a:t>
            </a:r>
            <a:r>
              <a:rPr lang="cs-CZ" b="1" i="1" u="sng" dirty="0" smtClean="0"/>
              <a:t> 1993</a:t>
            </a:r>
          </a:p>
          <a:p>
            <a:endParaRPr lang="sk-SK" dirty="0" smtClean="0"/>
          </a:p>
          <a:p>
            <a:endParaRPr lang="cs-CZ" b="1" i="1" u="sng" dirty="0" smtClean="0"/>
          </a:p>
          <a:p>
            <a:endParaRPr lang="cs-CZ" i="1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IMG_136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340768"/>
            <a:ext cx="6192688" cy="464481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u="sng" dirty="0" smtClean="0"/>
              <a:t>A-</a:t>
            </a:r>
            <a:r>
              <a:rPr lang="cs-CZ" i="1" u="sng" dirty="0" err="1" smtClean="0"/>
              <a:t>volve</a:t>
            </a:r>
            <a:r>
              <a:rPr lang="cs-CZ" i="1" u="sng" dirty="0" smtClean="0"/>
              <a:t> 1993 </a:t>
            </a:r>
            <a:endParaRPr lang="sk-SK" dirty="0"/>
          </a:p>
        </p:txBody>
      </p:sp>
      <p:pic>
        <p:nvPicPr>
          <p:cNvPr id="4" name="Zástupný symbol obsahu 3" descr="a-vol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060848"/>
            <a:ext cx="6480720" cy="4316405"/>
          </a:xfrm>
        </p:spPr>
      </p:pic>
      <p:sp>
        <p:nvSpPr>
          <p:cNvPr id="5" name="Obdĺžnik 4"/>
          <p:cNvSpPr/>
          <p:nvPr/>
        </p:nvSpPr>
        <p:spPr>
          <a:xfrm>
            <a:off x="467544" y="1412776"/>
            <a:ext cx="5102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3"/>
              </a:rPr>
              <a:t>http://www.youtube.com/watch?v=cZ3v1jcCXmk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http://vimeo.com/7723546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u="sng" dirty="0" smtClean="0"/>
              <a:t>A-</a:t>
            </a:r>
            <a:r>
              <a:rPr lang="cs-CZ" i="1" u="sng" dirty="0" err="1" smtClean="0"/>
              <a:t>volve</a:t>
            </a:r>
            <a:r>
              <a:rPr lang="cs-CZ" i="1" u="sng" dirty="0" smtClean="0"/>
              <a:t> 1993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sk-SK" b="1" i="1" dirty="0" smtClean="0"/>
              <a:t>Tvorba už nie je chápaná ako výraz umelcovej vlastnej kreativity či génia, ale stáva sa skutočným dynamickým procesom ktorý vyjadruje interakciu medzi divákom, jeho vedomím a evolučnou dynamikou a zložitými procesmi diela</a:t>
            </a:r>
            <a:r>
              <a:rPr lang="sk-SK" dirty="0" smtClean="0"/>
              <a:t>“ </a:t>
            </a:r>
          </a:p>
          <a:p>
            <a:r>
              <a:rPr lang="sk-SK" dirty="0" smtClean="0"/>
              <a:t>                      (</a:t>
            </a:r>
            <a:r>
              <a:rPr lang="sk-SK" dirty="0" err="1" smtClean="0"/>
              <a:t>Sommerer-Mignonneau</a:t>
            </a:r>
            <a:r>
              <a:rPr lang="sk-SK" dirty="0" smtClean="0"/>
              <a:t> 1999)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GENMA (1996)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Genetický manipulátor</a:t>
            </a:r>
          </a:p>
          <a:p>
            <a:r>
              <a:rPr lang="sk-SK" dirty="0" smtClean="0"/>
              <a:t>genetický kód umožňuje manipulovať s virtuálnym génom v reálnom čase. </a:t>
            </a:r>
          </a:p>
          <a:p>
            <a:endParaRPr lang="sk-SK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26696"/>
            <a:ext cx="4920255" cy="368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a-life art už nie je </a:t>
            </a:r>
            <a:r>
              <a:rPr lang="sk-SK" dirty="0" smtClean="0"/>
              <a:t>statickým preddefinovaným objektom, ale stáva sa „procesuálnym živým systémom“.</a:t>
            </a:r>
          </a:p>
          <a:p>
            <a:r>
              <a:rPr lang="en-US" dirty="0" smtClean="0"/>
              <a:t>SOMMERER, Christa – MIGNONNEAU, Laurent (1999). </a:t>
            </a:r>
            <a:r>
              <a:rPr lang="en-US" i="1" dirty="0" smtClean="0"/>
              <a:t>Art as a Living System in </a:t>
            </a:r>
            <a:r>
              <a:rPr lang="en-US" i="1" dirty="0" err="1" smtClean="0"/>
              <a:t>Art@Science</a:t>
            </a:r>
            <a:r>
              <a:rPr lang="en-US" i="1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Erwin</a:t>
            </a:r>
            <a:r>
              <a:rPr lang="sk-SK" dirty="0" smtClean="0"/>
              <a:t> </a:t>
            </a:r>
            <a:r>
              <a:rPr lang="sk-SK" dirty="0" err="1" smtClean="0"/>
              <a:t>Driessens</a:t>
            </a:r>
            <a:r>
              <a:rPr lang="sk-SK" dirty="0" smtClean="0"/>
              <a:t> a Maria </a:t>
            </a:r>
            <a:r>
              <a:rPr lang="sk-SK" dirty="0" err="1" smtClean="0"/>
              <a:t>Verstappen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3898776" cy="4623816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Evolver</a:t>
            </a:r>
            <a:r>
              <a:rPr lang="sk-SK" dirty="0" smtClean="0"/>
              <a:t> (2006)</a:t>
            </a:r>
          </a:p>
          <a:p>
            <a:r>
              <a:rPr lang="sk-SK" dirty="0" smtClean="0"/>
              <a:t>Generatívny softvér „</a:t>
            </a:r>
            <a:r>
              <a:rPr lang="sk-SK" i="1" dirty="0" err="1" smtClean="0"/>
              <a:t>image</a:t>
            </a:r>
            <a:r>
              <a:rPr lang="sk-SK" i="1" dirty="0" smtClean="0"/>
              <a:t> </a:t>
            </a:r>
            <a:r>
              <a:rPr lang="sk-SK" i="1" dirty="0" err="1" smtClean="0"/>
              <a:t>cultivating</a:t>
            </a:r>
            <a:endParaRPr lang="sk-SK" dirty="0" smtClean="0"/>
          </a:p>
          <a:p>
            <a:r>
              <a:rPr lang="sk-SK" i="1" dirty="0" err="1" smtClean="0"/>
              <a:t>machine</a:t>
            </a:r>
            <a:r>
              <a:rPr lang="sk-SK" dirty="0" smtClean="0"/>
              <a:t>“</a:t>
            </a:r>
          </a:p>
          <a:p>
            <a:r>
              <a:rPr lang="sk-SK" sz="1600" dirty="0" smtClean="0">
                <a:hlinkClick r:id="rId2"/>
              </a:rPr>
              <a:t>http://notnot.home.xs4all.nl/E-volverLUMC/E-volverLUMC.html</a:t>
            </a:r>
            <a:endParaRPr lang="sk-SK" sz="1600" dirty="0"/>
          </a:p>
        </p:txBody>
      </p:sp>
      <p:pic>
        <p:nvPicPr>
          <p:cNvPr id="5" name="Zástupný symbol obsahu 4" descr="touchHand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4159" y="1988840"/>
            <a:ext cx="5029841" cy="401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Komerčné využitie: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Evolvotron</a:t>
            </a:r>
            <a:endParaRPr lang="sk-SK" sz="2000" dirty="0" smtClean="0"/>
          </a:p>
          <a:p>
            <a:r>
              <a:rPr lang="sk-SK" sz="2000" dirty="0" smtClean="0">
                <a:hlinkClick r:id="rId2"/>
              </a:rPr>
              <a:t>http://www.bottlenose.demon.co.uk/share/evolvotron/gallery.htm</a:t>
            </a:r>
            <a:r>
              <a:rPr lang="sk-SK" sz="2000" dirty="0" smtClean="0"/>
              <a:t> </a:t>
            </a:r>
          </a:p>
          <a:p>
            <a:r>
              <a:rPr lang="sk-SK" sz="2000" dirty="0" err="1" smtClean="0"/>
              <a:t>ArtMatic</a:t>
            </a:r>
            <a:endParaRPr lang="sk-SK" sz="2000" dirty="0" smtClean="0"/>
          </a:p>
          <a:p>
            <a:r>
              <a:rPr lang="sk-SK" sz="2000" dirty="0" smtClean="0">
                <a:hlinkClick r:id="rId3"/>
              </a:rPr>
              <a:t>http://uisoftware.com/artmatic/indexAMVY.php</a:t>
            </a:r>
            <a:endParaRPr lang="sk-SK" sz="2000" dirty="0" smtClean="0"/>
          </a:p>
          <a:p>
            <a:r>
              <a:rPr lang="sk-SK" sz="2000" dirty="0" err="1" smtClean="0"/>
              <a:t>Kandid</a:t>
            </a:r>
            <a:endParaRPr lang="sk-SK" sz="2000" dirty="0" smtClean="0"/>
          </a:p>
          <a:p>
            <a:r>
              <a:rPr lang="sk-SK" sz="2000" dirty="0" smtClean="0">
                <a:hlinkClick r:id="rId4"/>
              </a:rPr>
              <a:t>http://kandid.sourceforge.net/gal_favorites_1.html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r>
              <a:rPr lang="sk-SK" sz="2000" dirty="0" smtClean="0"/>
              <a:t>programy nám sprostredkujú nové umelecké formy</a:t>
            </a:r>
          </a:p>
          <a:p>
            <a:r>
              <a:rPr lang="sk-SK" sz="2000" dirty="0" smtClean="0"/>
              <a:t>produkujú celú genealógiu estetických výstupov</a:t>
            </a:r>
          </a:p>
          <a:p>
            <a:r>
              <a:rPr lang="sk-SK" sz="2000" dirty="0" smtClean="0"/>
              <a:t>Všetky vygenerované formy sú od seba vždy odlišné</a:t>
            </a:r>
          </a:p>
          <a:p>
            <a:r>
              <a:rPr lang="sk-SK" sz="2000" dirty="0" smtClean="0"/>
              <a:t>sú jedinečné, vždy v závislosti od stanovených pravidiel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u="sng" dirty="0" smtClean="0"/>
              <a:t>Estetické kategórie digitálneho umenia v ALA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Mark</a:t>
            </a:r>
            <a:r>
              <a:rPr lang="sk-SK" dirty="0" smtClean="0"/>
              <a:t> </a:t>
            </a:r>
            <a:r>
              <a:rPr lang="sk-SK" dirty="0" err="1" smtClean="0"/>
              <a:t>Hansen</a:t>
            </a:r>
            <a:r>
              <a:rPr lang="sk-SK" dirty="0" smtClean="0"/>
              <a:t> : </a:t>
            </a:r>
            <a:r>
              <a:rPr lang="sk-SK" i="1" u="sng" dirty="0" smtClean="0"/>
              <a:t>digitálne modifikovanie</a:t>
            </a:r>
          </a:p>
          <a:p>
            <a:r>
              <a:rPr lang="sk-SK" dirty="0" smtClean="0"/>
              <a:t>digitálne spracovávanie v otvorenom autonómnom „informačnom kozme“ </a:t>
            </a:r>
          </a:p>
          <a:p>
            <a:pPr>
              <a:buNone/>
            </a:pPr>
            <a:r>
              <a:rPr lang="sk-SK" dirty="0" smtClean="0"/>
              <a:t>    mimo </a:t>
            </a:r>
            <a:r>
              <a:rPr lang="sk-SK" dirty="0" err="1" smtClean="0"/>
              <a:t>analógu</a:t>
            </a:r>
            <a:r>
              <a:rPr lang="sk-SK" dirty="0" smtClean="0"/>
              <a:t>. </a:t>
            </a:r>
          </a:p>
          <a:p>
            <a:r>
              <a:rPr lang="sk-SK" dirty="0" err="1" smtClean="0"/>
              <a:t>Infosféra</a:t>
            </a:r>
            <a:endParaRPr lang="sk-SK" dirty="0" smtClean="0"/>
          </a:p>
          <a:p>
            <a:endParaRPr lang="sk-SK" dirty="0" smtClean="0"/>
          </a:p>
          <a:p>
            <a:r>
              <a:rPr lang="en-US" sz="2400" dirty="0" smtClean="0"/>
              <a:t>HANSEN, Mark Boris Nicola (2004). </a:t>
            </a:r>
            <a:r>
              <a:rPr lang="en-US" sz="2400" i="1" dirty="0" smtClean="0"/>
              <a:t>New Philosophy for New Media. Cambridge: The MIT Press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Somerrer</a:t>
            </a:r>
            <a:r>
              <a:rPr lang="sk-SK" dirty="0" smtClean="0"/>
              <a:t> – </a:t>
            </a:r>
            <a:r>
              <a:rPr lang="sk-SK" dirty="0" err="1" smtClean="0"/>
              <a:t>Mignoneau</a:t>
            </a:r>
            <a:r>
              <a:rPr lang="sk-SK" dirty="0" smtClean="0"/>
              <a:t>: „</a:t>
            </a:r>
            <a:r>
              <a:rPr lang="sk-SK" i="1" dirty="0" smtClean="0"/>
              <a:t>umenie sa stáva „procesuálnym živým systémom</a:t>
            </a:r>
            <a:r>
              <a:rPr lang="sk-SK" dirty="0" smtClean="0"/>
              <a:t>“</a:t>
            </a:r>
          </a:p>
          <a:p>
            <a:r>
              <a:rPr lang="sk-SK" dirty="0" smtClean="0"/>
              <a:t>Umenie ako spletité vzťahy a interakcie reálnych a virtuálnych entít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ESTETICKÉ KATEGÓRIE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Virtualita</a:t>
            </a:r>
            <a:endParaRPr lang="sk-SK" dirty="0" smtClean="0"/>
          </a:p>
          <a:p>
            <a:r>
              <a:rPr lang="sk-SK" dirty="0" err="1" smtClean="0"/>
              <a:t>Fluidita</a:t>
            </a:r>
            <a:endParaRPr lang="sk-SK" dirty="0" smtClean="0"/>
          </a:p>
          <a:p>
            <a:r>
              <a:rPr lang="sk-SK" dirty="0" err="1" smtClean="0"/>
              <a:t>Adaptibilita</a:t>
            </a:r>
            <a:endParaRPr lang="sk-SK" dirty="0" smtClean="0"/>
          </a:p>
          <a:p>
            <a:r>
              <a:rPr lang="sk-SK" dirty="0" smtClean="0"/>
              <a:t>Otvorenosť</a:t>
            </a:r>
          </a:p>
          <a:p>
            <a:r>
              <a:rPr lang="sk-SK" dirty="0" smtClean="0"/>
              <a:t>Procesuálnosť</a:t>
            </a:r>
          </a:p>
          <a:p>
            <a:r>
              <a:rPr lang="sk-SK" dirty="0" err="1" smtClean="0"/>
              <a:t>Sieťovateľnosť</a:t>
            </a:r>
            <a:endParaRPr lang="sk-SK" dirty="0" smtClean="0"/>
          </a:p>
          <a:p>
            <a:r>
              <a:rPr lang="sk-SK" dirty="0" smtClean="0"/>
              <a:t>Reprodukovateľnosť</a:t>
            </a:r>
          </a:p>
          <a:p>
            <a:endParaRPr lang="sk-SK" dirty="0" smtClean="0"/>
          </a:p>
          <a:p>
            <a:r>
              <a:rPr lang="en-US" sz="2200" dirty="0" smtClean="0"/>
              <a:t>LANDOW, George P. (1995). </a:t>
            </a:r>
            <a:r>
              <a:rPr lang="en-US" sz="2200" i="1" dirty="0" smtClean="0"/>
              <a:t>Hypertext as a Collage-Writing. In: Peter </a:t>
            </a:r>
            <a:r>
              <a:rPr lang="en-US" sz="2200" i="1" dirty="0" err="1" smtClean="0"/>
              <a:t>Lunenfeld</a:t>
            </a:r>
            <a:r>
              <a:rPr lang="en-US" sz="2200" i="1" dirty="0" smtClean="0"/>
              <a:t> (ed.) The Digital Dialectic. New</a:t>
            </a:r>
          </a:p>
          <a:p>
            <a:r>
              <a:rPr lang="en-US" sz="2200" i="1" dirty="0" smtClean="0"/>
              <a:t>Essays on New Media. Cambridge: The MIT Press.</a:t>
            </a:r>
            <a:endParaRPr lang="sk-S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ESTETICKÉ KATEGÓRIE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neukončenosť</a:t>
            </a:r>
            <a:r>
              <a:rPr lang="sk-SK" dirty="0" smtClean="0"/>
              <a:t> alebo </a:t>
            </a:r>
            <a:r>
              <a:rPr lang="sk-SK" dirty="0" err="1" smtClean="0"/>
              <a:t>neuzavretosť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en-US" sz="2000" dirty="0" smtClean="0"/>
              <a:t>LUNENFELD, Peter (1995). </a:t>
            </a:r>
            <a:r>
              <a:rPr lang="en-US" sz="2000" i="1" dirty="0" smtClean="0"/>
              <a:t>The Digital Dialectic, New Essays on New Media. Cambridge: The MIT Press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sk-SK" sz="4000" dirty="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sk-SK" sz="4000" dirty="0" smtClean="0">
                <a:latin typeface="+mj-lt"/>
              </a:rPr>
              <a:t>Blahoslavený ten, kto nič neočakáva,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k-SK" sz="4000" dirty="0" smtClean="0">
                <a:latin typeface="+mj-lt"/>
              </a:rPr>
              <a:t>lebo nemôže byť sklamaný.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„</a:t>
            </a:r>
            <a:r>
              <a:rPr lang="sk-SK" i="1" dirty="0" smtClean="0"/>
              <a:t>Moja práca je telom softvéru s  nespočítateľnými revíziami, ktoré sa rozrastajú k novým inšpiráciám, zahaľujú sa a odhadzujú staré. </a:t>
            </a:r>
          </a:p>
          <a:p>
            <a:r>
              <a:rPr lang="sk-SK" i="1" dirty="0" smtClean="0"/>
              <a:t>Dielo sa vyvíja s každou čiarou pridaného</a:t>
            </a:r>
          </a:p>
          <a:p>
            <a:pPr>
              <a:buNone/>
            </a:pPr>
            <a:r>
              <a:rPr lang="sk-SK" i="1" dirty="0" smtClean="0"/>
              <a:t>    kódu, je neustálou </a:t>
            </a:r>
            <a:r>
              <a:rPr lang="sk-SK" i="1" dirty="0" err="1" smtClean="0"/>
              <a:t>pre-beta</a:t>
            </a:r>
            <a:r>
              <a:rPr lang="sk-SK" i="1" dirty="0" smtClean="0"/>
              <a:t> verziou, vizualizácie iba nasledujú stream magického kódu, </a:t>
            </a:r>
            <a:r>
              <a:rPr lang="sk-SK" i="1" dirty="0" err="1" smtClean="0"/>
              <a:t>engines</a:t>
            </a:r>
            <a:r>
              <a:rPr lang="sk-SK" i="1" dirty="0" smtClean="0"/>
              <a:t> nikdy nedospejú k finálnemu oslobodeniu</a:t>
            </a:r>
            <a:r>
              <a:rPr lang="sk-SK" dirty="0" smtClean="0"/>
              <a:t>.“</a:t>
            </a:r>
          </a:p>
          <a:p>
            <a:pPr>
              <a:buNone/>
            </a:pPr>
            <a:endParaRPr lang="sk-SK" dirty="0" smtClean="0"/>
          </a:p>
          <a:p>
            <a:r>
              <a:rPr lang="sk-SK" sz="2200" dirty="0" smtClean="0"/>
              <a:t>DIOSI, </a:t>
            </a:r>
            <a:r>
              <a:rPr lang="sk-SK" sz="2200" dirty="0" err="1" smtClean="0"/>
              <a:t>Ivor</a:t>
            </a:r>
            <a:r>
              <a:rPr lang="sk-SK" sz="2200" dirty="0" smtClean="0"/>
              <a:t> (2003). </a:t>
            </a:r>
            <a:r>
              <a:rPr lang="sk-SK" sz="2200" i="1" dirty="0" err="1" smtClean="0"/>
              <a:t>Ivor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Diosi</a:t>
            </a:r>
            <a:r>
              <a:rPr lang="sk-SK" sz="2200" i="1" dirty="0" smtClean="0"/>
              <a:t> - </a:t>
            </a:r>
            <a:r>
              <a:rPr lang="sk-SK" sz="2200" i="1" dirty="0" err="1" smtClean="0"/>
              <a:t>virtualna</a:t>
            </a:r>
            <a:r>
              <a:rPr lang="sk-SK" sz="2200" i="1" dirty="0" smtClean="0"/>
              <a:t> realita a </a:t>
            </a:r>
            <a:r>
              <a:rPr lang="sk-SK" sz="2200" i="1" dirty="0" err="1" smtClean="0"/>
              <a:t>interaktivne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instalacie</a:t>
            </a:r>
            <a:r>
              <a:rPr lang="sk-SK" sz="2200" i="1" dirty="0" smtClean="0"/>
              <a:t>. </a:t>
            </a:r>
          </a:p>
          <a:p>
            <a:r>
              <a:rPr lang="sk-SK" sz="2200" dirty="0" smtClean="0">
                <a:hlinkClick r:id="rId2"/>
              </a:rPr>
              <a:t>http://www.forum.animacia.sk/viewtopic.php?t=595&amp;sid=40937260203481e963630395301c1461</a:t>
            </a:r>
            <a:endParaRPr lang="sk-SK" sz="22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Digitálne médium je zatiaľ to najlepšie, na čo som k tomuto účelu narazil.</a:t>
            </a:r>
          </a:p>
          <a:p>
            <a:endParaRPr lang="sk-SK" sz="1200" dirty="0" smtClean="0"/>
          </a:p>
          <a:p>
            <a:r>
              <a:rPr lang="sk-SK" dirty="0" smtClean="0"/>
              <a:t> </a:t>
            </a:r>
            <a:r>
              <a:rPr lang="sk-SK" b="1" u="sng" dirty="0" err="1" smtClean="0"/>
              <a:t>Castanedize</a:t>
            </a:r>
            <a:r>
              <a:rPr lang="sk-SK" b="1" u="sng" dirty="0" smtClean="0"/>
              <a:t>! : </a:t>
            </a:r>
            <a:r>
              <a:rPr lang="sk-SK" b="1" u="sng" dirty="0" err="1" smtClean="0"/>
              <a:t>Dingir</a:t>
            </a:r>
            <a:r>
              <a:rPr lang="sk-SK" b="1" u="sng" dirty="0" smtClean="0"/>
              <a:t> </a:t>
            </a:r>
            <a:r>
              <a:rPr lang="sk-SK" u="sng" dirty="0" smtClean="0"/>
              <a:t>(1999)</a:t>
            </a:r>
          </a:p>
          <a:p>
            <a:r>
              <a:rPr lang="sk-SK" dirty="0" smtClean="0"/>
              <a:t>koncept </a:t>
            </a:r>
            <a:r>
              <a:rPr lang="sk-SK" dirty="0" err="1" smtClean="0"/>
              <a:t>augmentovanej</a:t>
            </a:r>
            <a:r>
              <a:rPr lang="sk-SK" dirty="0" smtClean="0"/>
              <a:t> reality</a:t>
            </a:r>
          </a:p>
          <a:p>
            <a:r>
              <a:rPr lang="sk-SK" dirty="0" smtClean="0"/>
              <a:t>Vkročením do priestoru inštalácie je divák zosnímaný a na základe jeho prítomnosti sa</a:t>
            </a:r>
          </a:p>
          <a:p>
            <a:r>
              <a:rPr lang="sk-SK" dirty="0" smtClean="0"/>
              <a:t>vo virtuálnom priestore objavujú nové </a:t>
            </a:r>
            <a:r>
              <a:rPr lang="sk-SK" dirty="0" err="1" smtClean="0"/>
              <a:t>artificiálne</a:t>
            </a:r>
            <a:r>
              <a:rPr lang="sk-SK" dirty="0" smtClean="0"/>
              <a:t> organizmy, ktoré reagujú na jeho pohyby. Človek tak môže ovplyvniť ich chovanie a vývoj. Svojim hlasom zároveň divák tieto organizmy „kŕmi“, pretože z jeho hlasu čerpajú energiu pre svoj vývoj.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4330824" cy="2517905"/>
          </a:xfrm>
        </p:spPr>
        <p:txBody>
          <a:bodyPr>
            <a:normAutofit lnSpcReduction="10000"/>
          </a:bodyPr>
          <a:lstStyle/>
          <a:p>
            <a:r>
              <a:rPr lang="sk-SK" sz="2000" dirty="0" smtClean="0"/>
              <a:t>„</a:t>
            </a:r>
            <a:r>
              <a:rPr lang="sk-SK" sz="2000" i="1" dirty="0" err="1" smtClean="0"/>
              <a:t>Věřím</a:t>
            </a:r>
            <a:r>
              <a:rPr lang="sk-SK" sz="2000" i="1" dirty="0" smtClean="0"/>
              <a:t>, že </a:t>
            </a:r>
            <a:r>
              <a:rPr lang="sk-SK" sz="2000" i="1" dirty="0" err="1" smtClean="0"/>
              <a:t>evoluce</a:t>
            </a:r>
            <a:r>
              <a:rPr lang="sk-SK" sz="2000" i="1" dirty="0" smtClean="0"/>
              <a:t> je </a:t>
            </a:r>
            <a:r>
              <a:rPr lang="sk-SK" sz="2000" i="1" dirty="0" err="1" smtClean="0"/>
              <a:t>universální</a:t>
            </a:r>
            <a:r>
              <a:rPr lang="sk-SK" sz="2000" i="1" dirty="0" smtClean="0"/>
              <a:t> fenomén. </a:t>
            </a:r>
            <a:r>
              <a:rPr lang="sk-SK" sz="2000" i="1" dirty="0" err="1" smtClean="0"/>
              <a:t>Emergentní</a:t>
            </a:r>
            <a:r>
              <a:rPr lang="sk-SK" sz="2000" i="1" dirty="0" smtClean="0"/>
              <a:t> evoluční </a:t>
            </a:r>
            <a:r>
              <a:rPr lang="sk-SK" sz="2000" i="1" dirty="0" err="1" smtClean="0"/>
              <a:t>princip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se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projevuje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všude</a:t>
            </a:r>
            <a:r>
              <a:rPr lang="sk-SK" sz="2000" i="1" dirty="0" smtClean="0"/>
              <a:t> tam, kde </a:t>
            </a:r>
            <a:r>
              <a:rPr lang="sk-SK" sz="2000" i="1" dirty="0" err="1" smtClean="0"/>
              <a:t>se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částice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jakéhokoliv</a:t>
            </a:r>
            <a:r>
              <a:rPr lang="sk-SK" sz="2000" i="1" dirty="0" smtClean="0"/>
              <a:t> druhu </a:t>
            </a:r>
            <a:r>
              <a:rPr lang="sk-SK" sz="2000" i="1" dirty="0" err="1" smtClean="0"/>
              <a:t>dostávají</a:t>
            </a:r>
            <a:r>
              <a:rPr lang="sk-SK" sz="2000" i="1" dirty="0" smtClean="0"/>
              <a:t> do </a:t>
            </a:r>
            <a:r>
              <a:rPr lang="sk-SK" sz="2000" i="1" dirty="0" err="1" smtClean="0"/>
              <a:t>interakce</a:t>
            </a:r>
            <a:r>
              <a:rPr lang="sk-SK" sz="2000" dirty="0" smtClean="0"/>
              <a:t>“  I.DIOSI</a:t>
            </a:r>
          </a:p>
          <a:p>
            <a:r>
              <a:rPr lang="sk-SK" sz="2000" dirty="0">
                <a:hlinkClick r:id="rId2"/>
              </a:rPr>
              <a:t>http://cargocollective.com/_ID_/</a:t>
            </a:r>
            <a:r>
              <a:rPr lang="sk-SK" sz="2000" dirty="0" smtClean="0">
                <a:hlinkClick r:id="rId2"/>
              </a:rPr>
              <a:t>dingir-installation-1999-2001</a:t>
            </a:r>
            <a:r>
              <a:rPr lang="sk-SK" sz="2000" dirty="0" smtClean="0"/>
              <a:t> </a:t>
            </a:r>
            <a:endParaRPr lang="sk-SK" sz="2000" dirty="0"/>
          </a:p>
        </p:txBody>
      </p:sp>
      <p:pic>
        <p:nvPicPr>
          <p:cNvPr id="2050" name="Picture 2" descr="H:\ALA TIM\BLOK 3\diosi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224" y="4221088"/>
            <a:ext cx="3641450" cy="2636912"/>
          </a:xfrm>
          <a:prstGeom prst="rect">
            <a:avLst/>
          </a:prstGeom>
          <a:noFill/>
        </p:spPr>
      </p:pic>
      <p:pic>
        <p:nvPicPr>
          <p:cNvPr id="2051" name="Picture 3" descr="H:\ALA TIM\BLOK 3\dios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6172" y="4213237"/>
            <a:ext cx="3652292" cy="2644763"/>
          </a:xfrm>
          <a:prstGeom prst="rect">
            <a:avLst/>
          </a:prstGeom>
          <a:noFill/>
        </p:spPr>
      </p:pic>
      <p:pic>
        <p:nvPicPr>
          <p:cNvPr id="2052" name="Picture 4" descr="H:\ALA TIM\BLOK 3\diosi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568" y="1608936"/>
            <a:ext cx="3635896" cy="2632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ESTETICKÉ KATEGÓRIE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Manipulovateľnosť</a:t>
            </a:r>
          </a:p>
          <a:p>
            <a:r>
              <a:rPr lang="sk-SK" b="1" dirty="0" err="1" smtClean="0"/>
              <a:t>Sieťovateľnosť</a:t>
            </a:r>
            <a:endParaRPr lang="sk-SK" b="1" dirty="0" smtClean="0"/>
          </a:p>
          <a:p>
            <a:r>
              <a:rPr lang="sk-SK" b="1" dirty="0" err="1" smtClean="0"/>
              <a:t>Zhusťovateľnosť</a:t>
            </a:r>
            <a:r>
              <a:rPr lang="sk-SK" b="1" dirty="0" smtClean="0"/>
              <a:t>/ Koncentrovateľnosť</a:t>
            </a:r>
          </a:p>
          <a:p>
            <a:r>
              <a:rPr lang="sk-SK" b="1" dirty="0" err="1" smtClean="0"/>
              <a:t>Komprimovateľnosť</a:t>
            </a:r>
            <a:r>
              <a:rPr lang="sk-SK" b="1" dirty="0" smtClean="0"/>
              <a:t> </a:t>
            </a:r>
          </a:p>
          <a:p>
            <a:r>
              <a:rPr lang="sk-SK" dirty="0" smtClean="0"/>
              <a:t>Nestrannosť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F</a:t>
            </a:r>
            <a:r>
              <a:rPr lang="en-US" dirty="0" smtClean="0"/>
              <a:t>ELDMAN, Tony (1996). </a:t>
            </a:r>
            <a:r>
              <a:rPr lang="en-US" i="1" dirty="0" smtClean="0"/>
              <a:t>An Introduction To Digital Media. London: </a:t>
            </a:r>
            <a:r>
              <a:rPr lang="en-US" i="1" dirty="0" err="1" smtClean="0"/>
              <a:t>Routledge</a:t>
            </a:r>
            <a:r>
              <a:rPr lang="en-US" i="1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ESTETICKÉ KATEGÓRIE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Automatizácia</a:t>
            </a:r>
          </a:p>
          <a:p>
            <a:r>
              <a:rPr lang="sk-SK" dirty="0" smtClean="0"/>
              <a:t>Variabilita</a:t>
            </a:r>
          </a:p>
          <a:p>
            <a:r>
              <a:rPr lang="sk-SK" dirty="0" smtClean="0"/>
              <a:t>Číselná reprezentácia</a:t>
            </a:r>
          </a:p>
          <a:p>
            <a:r>
              <a:rPr lang="sk-SK" dirty="0" smtClean="0"/>
              <a:t>Modularita</a:t>
            </a:r>
          </a:p>
          <a:p>
            <a:r>
              <a:rPr lang="sk-SK" dirty="0" smtClean="0"/>
              <a:t>Prekódovanie </a:t>
            </a:r>
          </a:p>
          <a:p>
            <a:endParaRPr lang="sk-SK" dirty="0" smtClean="0"/>
          </a:p>
          <a:p>
            <a:r>
              <a:rPr lang="en-US" dirty="0" smtClean="0"/>
              <a:t>MANOVICH, Lev (2005). </a:t>
            </a:r>
            <a:r>
              <a:rPr lang="en-US" i="1" dirty="0" smtClean="0"/>
              <a:t>The Language of New Media. Cambridge: The MIT Press.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Autonómny SW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3898776" cy="4625609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Natalie</a:t>
            </a:r>
            <a:r>
              <a:rPr lang="sk-SK" sz="2400" dirty="0" smtClean="0"/>
              <a:t> </a:t>
            </a:r>
            <a:r>
              <a:rPr lang="sk-SK" sz="2400" dirty="0" err="1" smtClean="0"/>
              <a:t>Jeremijenko</a:t>
            </a:r>
            <a:r>
              <a:rPr lang="sk-SK" sz="2400" dirty="0" smtClean="0"/>
              <a:t>: </a:t>
            </a:r>
          </a:p>
          <a:p>
            <a:r>
              <a:rPr lang="sk-SK" sz="2400" i="1" dirty="0" err="1" smtClean="0"/>
              <a:t>A-trees</a:t>
            </a:r>
            <a:r>
              <a:rPr lang="sk-SK" sz="2400" i="1" dirty="0" smtClean="0"/>
              <a:t> </a:t>
            </a:r>
            <a:r>
              <a:rPr lang="sk-SK" sz="2400" dirty="0" smtClean="0"/>
              <a:t>(1999)</a:t>
            </a:r>
          </a:p>
          <a:p>
            <a:r>
              <a:rPr lang="sk-SK" sz="2400" dirty="0" smtClean="0"/>
              <a:t>CO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 senzory</a:t>
            </a:r>
          </a:p>
          <a:p>
            <a:r>
              <a:rPr lang="sk-SK" sz="2400" dirty="0" smtClean="0"/>
              <a:t>Závislosť od externého prostredia</a:t>
            </a:r>
            <a:endParaRPr lang="sk-SK" sz="2400" dirty="0"/>
          </a:p>
        </p:txBody>
      </p:sp>
      <p:pic>
        <p:nvPicPr>
          <p:cNvPr id="2050" name="Picture 2" descr="H:\ALA TIM\BLOK 3\obrazky\jeremij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24639"/>
            <a:ext cx="4320480" cy="497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Autonómny SW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6779096" cy="3670033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err="1" smtClean="0"/>
              <a:t>Thomas</a:t>
            </a:r>
            <a:r>
              <a:rPr lang="sk-SK" b="1" dirty="0" smtClean="0"/>
              <a:t> </a:t>
            </a:r>
            <a:r>
              <a:rPr lang="sk-SK" b="1" dirty="0" err="1" smtClean="0"/>
              <a:t>Ray:</a:t>
            </a:r>
            <a:r>
              <a:rPr lang="sk-SK" b="1" i="1" dirty="0" err="1" smtClean="0"/>
              <a:t>Tierra</a:t>
            </a:r>
            <a:r>
              <a:rPr lang="sk-SK" b="1" i="1" dirty="0" smtClean="0"/>
              <a:t> (1990)</a:t>
            </a:r>
          </a:p>
          <a:p>
            <a:r>
              <a:rPr lang="sk-SK" dirty="0" smtClean="0"/>
              <a:t>je prvým príkladom umelej evolúcie založenej na </a:t>
            </a:r>
            <a:r>
              <a:rPr lang="sk-SK" dirty="0" err="1" smtClean="0"/>
              <a:t>darwinovských</a:t>
            </a:r>
            <a:r>
              <a:rPr lang="sk-SK" dirty="0" smtClean="0"/>
              <a:t> princípoch</a:t>
            </a:r>
          </a:p>
          <a:p>
            <a:endParaRPr lang="sk-SK" dirty="0" smtClean="0"/>
          </a:p>
          <a:p>
            <a:r>
              <a:rPr lang="sk-SK" dirty="0" smtClean="0"/>
              <a:t>simuluje evolúciu prostredníctvom </a:t>
            </a:r>
          </a:p>
          <a:p>
            <a:pPr>
              <a:buNone/>
            </a:pPr>
            <a:r>
              <a:rPr lang="sk-SK" dirty="0" smtClean="0"/>
              <a:t>   reprodukovateľnej genetickej architektúry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smtClean="0"/>
              <a:t>   „</a:t>
            </a:r>
            <a:r>
              <a:rPr lang="sk-SK" b="1" i="1" dirty="0" smtClean="0"/>
              <a:t>prírodná umelá evolúcia</a:t>
            </a:r>
            <a:r>
              <a:rPr lang="sk-SK" b="1" dirty="0" smtClean="0"/>
              <a:t>“</a:t>
            </a: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3074" name="Picture 2" descr="H:\ALA TIM\BLOK 3\obrazky\ray_tierra_almond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86220"/>
            <a:ext cx="3425019" cy="265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Thomas</a:t>
            </a:r>
            <a:r>
              <a:rPr lang="sk-SK" dirty="0" smtClean="0"/>
              <a:t> </a:t>
            </a:r>
            <a:r>
              <a:rPr lang="sk-SK" dirty="0" err="1" smtClean="0"/>
              <a:t>Ray:</a:t>
            </a:r>
            <a:r>
              <a:rPr lang="sk-SK" i="1" dirty="0" err="1" smtClean="0"/>
              <a:t>Tierra</a:t>
            </a:r>
            <a:r>
              <a:rPr lang="sk-SK" i="1" dirty="0" smtClean="0"/>
              <a:t> (1990)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Životným prostredím je CPU</a:t>
            </a:r>
          </a:p>
          <a:p>
            <a:r>
              <a:rPr lang="sk-SK" dirty="0" smtClean="0"/>
              <a:t>Boj o život predstavuje boj jedincov o operačnú pamäť  (</a:t>
            </a:r>
            <a:r>
              <a:rPr lang="sk-SK" dirty="0" err="1" smtClean="0"/>
              <a:t>soup</a:t>
            </a:r>
            <a:r>
              <a:rPr lang="sk-SK" dirty="0" smtClean="0"/>
              <a:t>)</a:t>
            </a:r>
          </a:p>
          <a:p>
            <a:r>
              <a:rPr lang="sk-SK" dirty="0" smtClean="0"/>
              <a:t>Kód môže "mutovať„ (náhodnými zmenami bitov) alebo sa "</a:t>
            </a:r>
            <a:r>
              <a:rPr lang="sk-SK" dirty="0" err="1" smtClean="0"/>
              <a:t>rekombinovať</a:t>
            </a:r>
            <a:r>
              <a:rPr lang="sk-SK" dirty="0" smtClean="0"/>
              <a:t>" (výmenou častí kódu medzi algoritmami).</a:t>
            </a:r>
          </a:p>
          <a:p>
            <a:r>
              <a:rPr lang="sk-SK" dirty="0" smtClean="0"/>
              <a:t>Mutácie ovplyvňujú tú časť kódu, ktorá určuje schopnosť (</a:t>
            </a:r>
            <a:r>
              <a:rPr lang="sk-SK" i="1" dirty="0" err="1" smtClean="0"/>
              <a:t>fitness</a:t>
            </a:r>
            <a:r>
              <a:rPr lang="sk-SK" i="1" dirty="0" smtClean="0"/>
              <a:t>) </a:t>
            </a:r>
            <a:r>
              <a:rPr lang="sk-SK" dirty="0" smtClean="0"/>
              <a:t>daného jedinca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189" y="332656"/>
            <a:ext cx="7772400" cy="1362075"/>
          </a:xfrm>
        </p:spPr>
        <p:txBody>
          <a:bodyPr>
            <a:normAutofit/>
          </a:bodyPr>
          <a:lstStyle/>
          <a:p>
            <a:r>
              <a:rPr lang="sk-SK" sz="3600" dirty="0" err="1" smtClean="0"/>
              <a:t>Thomas</a:t>
            </a:r>
            <a:r>
              <a:rPr lang="sk-SK" sz="3600" dirty="0" smtClean="0"/>
              <a:t> </a:t>
            </a:r>
            <a:r>
              <a:rPr lang="sk-SK" sz="3600" dirty="0" err="1" smtClean="0"/>
              <a:t>Ray:</a:t>
            </a:r>
            <a:r>
              <a:rPr lang="sk-SK" sz="3600" i="1" dirty="0" err="1" smtClean="0"/>
              <a:t>Tierra</a:t>
            </a:r>
            <a:r>
              <a:rPr lang="sk-SK" sz="3600" i="1" dirty="0" smtClean="0"/>
              <a:t> (1990)</a:t>
            </a:r>
            <a:endParaRPr lang="sk-SK" sz="3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83568" y="3933056"/>
            <a:ext cx="7772400" cy="1500187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www.youtube.com/watch?v=Wl5rRGVD0QI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www.youtube.com/watch?v=8jd9U8NtzxY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Zástupný symbol obsahu 3" descr="almonda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339424"/>
            <a:ext cx="3816350" cy="2938462"/>
          </a:xfrm>
        </p:spPr>
      </p:pic>
      <p:sp>
        <p:nvSpPr>
          <p:cNvPr id="5" name="Obdĺžnik 4"/>
          <p:cNvSpPr/>
          <p:nvPr/>
        </p:nvSpPr>
        <p:spPr>
          <a:xfrm>
            <a:off x="395536" y="6027003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/>
              <a:t>Digitálne organizmy v systéme </a:t>
            </a:r>
            <a:r>
              <a:rPr lang="sk-SK" sz="1600" dirty="0" err="1" smtClean="0"/>
              <a:t>Tierra</a:t>
            </a:r>
            <a:r>
              <a:rPr lang="sk-SK" sz="1600" dirty="0" smtClean="0"/>
              <a:t>: hostitelia – dlhé červené organizmy (programy),</a:t>
            </a:r>
            <a:br>
              <a:rPr lang="sk-SK" sz="1600" dirty="0" smtClean="0"/>
            </a:br>
            <a:r>
              <a:rPr lang="sk-SK" sz="1600" dirty="0" smtClean="0"/>
              <a:t>parazity – krátke žlté organizmy (programy), ďalšie farby - iné mutácie pôvodných</a:t>
            </a:r>
            <a:br>
              <a:rPr lang="sk-SK" sz="1600" dirty="0" smtClean="0"/>
            </a:br>
            <a:r>
              <a:rPr lang="sk-SK" sz="1600" dirty="0" smtClean="0"/>
              <a:t>programov. Zdroj: </a:t>
            </a:r>
            <a:r>
              <a:rPr lang="sk-SK" sz="1600" dirty="0" err="1" smtClean="0"/>
              <a:t>Tierra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Thomas</a:t>
            </a:r>
            <a:r>
              <a:rPr lang="sk-SK" dirty="0" smtClean="0"/>
              <a:t> </a:t>
            </a:r>
            <a:r>
              <a:rPr lang="sk-SK" dirty="0" err="1" smtClean="0"/>
              <a:t>Ray:</a:t>
            </a:r>
            <a:r>
              <a:rPr lang="sk-SK" i="1" dirty="0" err="1" smtClean="0"/>
              <a:t>Tierra</a:t>
            </a:r>
            <a:r>
              <a:rPr lang="sk-SK" i="1" dirty="0" smtClean="0"/>
              <a:t> (1990)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i="1" dirty="0" smtClean="0"/>
              <a:t>„ ide o binárne operácie, ktoré sa transformujú do </a:t>
            </a:r>
            <a:r>
              <a:rPr lang="sk-SK" sz="2800" i="1" dirty="0" err="1" smtClean="0"/>
              <a:t>darwinovského</a:t>
            </a:r>
            <a:r>
              <a:rPr lang="sk-SK" sz="2800" i="1" dirty="0" smtClean="0"/>
              <a:t> zápasu o prežitie a reprodukciu“</a:t>
            </a:r>
          </a:p>
          <a:p>
            <a:endParaRPr lang="sk-SK" sz="2800" i="1" dirty="0" smtClean="0"/>
          </a:p>
          <a:p>
            <a:r>
              <a:rPr lang="sk-SK" sz="2800" i="1" dirty="0" smtClean="0"/>
              <a:t>„V </a:t>
            </a:r>
            <a:r>
              <a:rPr lang="sk-SK" sz="2800" i="1" dirty="0" err="1" smtClean="0"/>
              <a:t>Tierre</a:t>
            </a:r>
            <a:r>
              <a:rPr lang="sk-SK" sz="2800" i="1" dirty="0" smtClean="0"/>
              <a:t> prebieha dráma, ktorá opisuje život, vzostupy a pády rás, niektorých beznádejných, iných víťazných“</a:t>
            </a:r>
          </a:p>
          <a:p>
            <a:endParaRPr lang="sk-SK" dirty="0" smtClean="0"/>
          </a:p>
          <a:p>
            <a:r>
              <a:rPr lang="en-US" sz="2000" dirty="0" smtClean="0"/>
              <a:t>HAYLES, N. Katherine (1999). </a:t>
            </a:r>
            <a:r>
              <a:rPr lang="en-US" sz="2000" i="1" dirty="0" smtClean="0"/>
              <a:t>How we Became </a:t>
            </a:r>
            <a:r>
              <a:rPr lang="en-US" sz="2000" i="1" dirty="0" err="1" smtClean="0"/>
              <a:t>Posthuman</a:t>
            </a:r>
            <a:r>
              <a:rPr lang="en-US" sz="2000" i="1" dirty="0" smtClean="0"/>
              <a:t>, in Virtual Bodies in Cybernetics, Literature, and</a:t>
            </a:r>
          </a:p>
          <a:p>
            <a:r>
              <a:rPr lang="en-US" sz="2000" i="1" dirty="0" smtClean="0"/>
              <a:t>Informatics. Chicago: The University of Chicago Press.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Náhoda?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err="1" smtClean="0"/>
              <a:t>Carl</a:t>
            </a:r>
            <a:r>
              <a:rPr lang="sk-SK" dirty="0" smtClean="0"/>
              <a:t> </a:t>
            </a:r>
            <a:r>
              <a:rPr lang="sk-SK" dirty="0" err="1" smtClean="0"/>
              <a:t>Gustav</a:t>
            </a:r>
            <a:r>
              <a:rPr lang="sk-SK" dirty="0" smtClean="0"/>
              <a:t> </a:t>
            </a:r>
            <a:r>
              <a:rPr lang="sk-SK" dirty="0" err="1" smtClean="0"/>
              <a:t>Jung</a:t>
            </a:r>
            <a:r>
              <a:rPr lang="sk-SK" dirty="0" smtClean="0"/>
              <a:t>: </a:t>
            </a:r>
            <a:r>
              <a:rPr lang="sk-SK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Synchronicita</a:t>
            </a:r>
            <a:r>
              <a:rPr lang="sk-SK" dirty="0" smtClean="0"/>
              <a:t> 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gr</a:t>
            </a:r>
            <a:r>
              <a:rPr lang="sk-SK" dirty="0" smtClean="0"/>
              <a:t>. </a:t>
            </a:r>
            <a:r>
              <a:rPr lang="sk-SK" i="1" dirty="0" err="1" smtClean="0"/>
              <a:t>synchronos</a:t>
            </a:r>
            <a:r>
              <a:rPr lang="sk-SK" dirty="0" smtClean="0"/>
              <a:t>, </a:t>
            </a:r>
            <a:r>
              <a:rPr lang="en-US" dirty="0" smtClean="0"/>
              <a:t> </a:t>
            </a:r>
            <a:r>
              <a:rPr lang="en-US" i="1" dirty="0" err="1" smtClean="0"/>
              <a:t>syn</a:t>
            </a:r>
            <a:r>
              <a:rPr lang="en-US" i="1" dirty="0" smtClean="0"/>
              <a:t>-</a:t>
            </a:r>
            <a:r>
              <a:rPr lang="en-US" dirty="0" smtClean="0"/>
              <a:t>, "with,"</a:t>
            </a:r>
            <a:r>
              <a:rPr lang="sk-SK" dirty="0" smtClean="0"/>
              <a:t> </a:t>
            </a:r>
            <a:r>
              <a:rPr lang="en-US" i="1" dirty="0" err="1" smtClean="0"/>
              <a:t>chronos</a:t>
            </a:r>
            <a:r>
              <a:rPr lang="en-US" dirty="0" smtClean="0"/>
              <a:t>, "time"</a:t>
            </a:r>
            <a:r>
              <a:rPr lang="sk-SK" dirty="0" smtClean="0"/>
              <a:t>)</a:t>
            </a:r>
          </a:p>
          <a:p>
            <a:r>
              <a:rPr lang="sk-SK" sz="2000" b="0" i="1" dirty="0"/>
              <a:t>príčinne </a:t>
            </a:r>
            <a:r>
              <a:rPr lang="sk-SK" sz="2000" b="0" i="1" dirty="0" err="1"/>
              <a:t>nevysvetlitelné</a:t>
            </a:r>
            <a:r>
              <a:rPr lang="sk-SK" sz="2000" b="0" i="1" dirty="0"/>
              <a:t> (</a:t>
            </a:r>
            <a:r>
              <a:rPr lang="sk-SK" sz="2000" b="0" i="1" dirty="0" err="1"/>
              <a:t>akauzálne</a:t>
            </a:r>
            <a:r>
              <a:rPr lang="sk-SK" sz="2000" b="0" i="1" dirty="0"/>
              <a:t>) stretnutie dvoch alebo viacerých udalostí v čase, ktoré tým na úrovni </a:t>
            </a:r>
            <a:r>
              <a:rPr lang="sk-SK" sz="2000" b="0" i="1" dirty="0" err="1"/>
              <a:t>preživania</a:t>
            </a:r>
            <a:r>
              <a:rPr lang="sk-SK" sz="2000" b="0" i="1" dirty="0"/>
              <a:t> subjektu získavajú určitý význam. </a:t>
            </a:r>
            <a:r>
              <a:rPr lang="sk-SK" sz="2000" b="0" i="1" dirty="0" smtClean="0"/>
              <a:t> </a:t>
            </a:r>
          </a:p>
          <a:p>
            <a:r>
              <a:rPr lang="sk-SK" sz="2400" dirty="0" smtClean="0"/>
              <a:t>Paul </a:t>
            </a:r>
            <a:r>
              <a:rPr lang="sk-SK" sz="2400" dirty="0" err="1" smtClean="0"/>
              <a:t>Kammerer</a:t>
            </a:r>
            <a:r>
              <a:rPr lang="sk-SK" sz="2400" dirty="0" smtClean="0"/>
              <a:t> :</a:t>
            </a:r>
            <a:r>
              <a:rPr lang="sk-SK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Serialita</a:t>
            </a:r>
            <a:r>
              <a:rPr lang="sk-SK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sk-SK" sz="2400" i="1" dirty="0" smtClean="0"/>
              <a:t>(</a:t>
            </a:r>
            <a:r>
              <a:rPr lang="de-DE" sz="2400" i="1" dirty="0" smtClean="0"/>
              <a:t>Das Gesetz der Serie </a:t>
            </a:r>
            <a:r>
              <a:rPr lang="sk-SK" sz="2400" i="1" dirty="0" smtClean="0"/>
              <a:t>1</a:t>
            </a:r>
            <a:r>
              <a:rPr lang="de-DE" sz="2400" dirty="0" smtClean="0"/>
              <a:t>919</a:t>
            </a:r>
            <a:r>
              <a:rPr lang="sk-SK" sz="2400" dirty="0" smtClean="0"/>
              <a:t>)</a:t>
            </a:r>
          </a:p>
          <a:p>
            <a:r>
              <a:rPr lang="sk-SK" sz="2400" b="0" i="1" dirty="0" smtClean="0"/>
              <a:t>Nenáhodná nekauzálna postupnosť prepojená </a:t>
            </a:r>
            <a:r>
              <a:rPr lang="sk-SK" sz="2400" b="0" i="1" dirty="0"/>
              <a:t>určitými vlnami </a:t>
            </a:r>
            <a:r>
              <a:rPr lang="sk-SK" sz="2400" b="0" i="1" dirty="0" err="1"/>
              <a:t>seriality</a:t>
            </a:r>
            <a:endParaRPr lang="sk-SK" sz="2400" b="0" i="1" dirty="0" smtClean="0"/>
          </a:p>
          <a:p>
            <a:r>
              <a:rPr lang="sk-SK" dirty="0" err="1" smtClean="0"/>
              <a:t>Arthur</a:t>
            </a:r>
            <a:r>
              <a:rPr lang="sk-SK" dirty="0" smtClean="0"/>
              <a:t> </a:t>
            </a:r>
            <a:r>
              <a:rPr lang="sk-SK" dirty="0" err="1" smtClean="0"/>
              <a:t>Koestler</a:t>
            </a:r>
            <a:r>
              <a:rPr lang="sk-SK" dirty="0" smtClean="0"/>
              <a:t> (Artúr </a:t>
            </a:r>
            <a:r>
              <a:rPr lang="sk-SK" dirty="0" err="1" smtClean="0"/>
              <a:t>Kösztler</a:t>
            </a:r>
            <a:r>
              <a:rPr lang="sk-SK" dirty="0" smtClean="0"/>
              <a:t>)</a:t>
            </a:r>
          </a:p>
          <a:p>
            <a:r>
              <a:rPr lang="sk-SK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Koincidencia</a:t>
            </a:r>
            <a:r>
              <a:rPr lang="sk-SK" dirty="0" smtClean="0"/>
              <a:t>  (</a:t>
            </a:r>
            <a:r>
              <a:rPr lang="en-US" i="1" dirty="0" smtClean="0"/>
              <a:t>The Roots of Coincidence,</a:t>
            </a:r>
            <a:r>
              <a:rPr lang="sk-SK" i="1" dirty="0" smtClean="0"/>
              <a:t>1972</a:t>
            </a:r>
            <a:r>
              <a:rPr lang="en-US" dirty="0" smtClean="0"/>
              <a:t> </a:t>
            </a:r>
            <a:r>
              <a:rPr lang="sk-SK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Ide o rýdzo strojové </a:t>
            </a:r>
            <a:r>
              <a:rPr lang="sk-SK" i="1" dirty="0" err="1" smtClean="0"/>
              <a:t>performance</a:t>
            </a:r>
            <a:r>
              <a:rPr lang="sk-SK" i="1" dirty="0" smtClean="0"/>
              <a:t> bez ľudských činiteľov, ktoré zdôrazňujú autonómiu  procesov a predvádzajú rôzne vlastnosti softvéru, hardvéru či siete. Táto skupina chápe </a:t>
            </a:r>
            <a:r>
              <a:rPr lang="sk-SK" i="1" dirty="0" err="1" smtClean="0"/>
              <a:t>performativitu</a:t>
            </a:r>
            <a:r>
              <a:rPr lang="sk-SK" i="1" dirty="0" smtClean="0"/>
              <a:t> ako prostriedok, ako ukázať autonómiu strojov</a:t>
            </a:r>
            <a:r>
              <a:rPr lang="sk-SK" dirty="0" smtClean="0"/>
              <a:t>“ </a:t>
            </a:r>
          </a:p>
          <a:p>
            <a:endParaRPr lang="sk-SK" dirty="0" smtClean="0"/>
          </a:p>
          <a:p>
            <a:r>
              <a:rPr lang="sk-SK" sz="2200" dirty="0" smtClean="0"/>
              <a:t>KERA, Denisa (2005). </a:t>
            </a:r>
            <a:r>
              <a:rPr lang="sk-SK" sz="2200" i="1" dirty="0" err="1" smtClean="0"/>
              <a:t>Performativita</a:t>
            </a:r>
            <a:r>
              <a:rPr lang="sk-SK" sz="2200" i="1" dirty="0" smtClean="0"/>
              <a:t>, </a:t>
            </a:r>
            <a:r>
              <a:rPr lang="sk-SK" sz="2200" i="1" dirty="0" err="1" smtClean="0"/>
              <a:t>emergence</a:t>
            </a:r>
            <a:r>
              <a:rPr lang="sk-SK" sz="2200" i="1" dirty="0" smtClean="0"/>
              <a:t> a kódy. </a:t>
            </a:r>
            <a:r>
              <a:rPr lang="sk-SK" sz="2200" i="1" dirty="0" err="1" smtClean="0"/>
              <a:t>Entermediale</a:t>
            </a:r>
            <a:r>
              <a:rPr lang="sk-SK" sz="2200" i="1" dirty="0" smtClean="0"/>
              <a:t>: Festival nových technológií. </a:t>
            </a:r>
            <a:r>
              <a:rPr lang="sk-SK" sz="2200" dirty="0" smtClean="0"/>
              <a:t>In: </a:t>
            </a:r>
            <a:r>
              <a:rPr lang="sk-SK" sz="2200" dirty="0" err="1" smtClean="0"/>
              <a:t>Entermultimediale</a:t>
            </a:r>
            <a:r>
              <a:rPr lang="sk-SK" sz="2200" dirty="0" smtClean="0"/>
              <a:t> 2. 1. vyd. 2005. Praha: CIANT0</a:t>
            </a:r>
          </a:p>
          <a:p>
            <a:r>
              <a:rPr lang="sk-SK" sz="2200" dirty="0" smtClean="0"/>
              <a:t> </a:t>
            </a:r>
            <a:r>
              <a:rPr lang="sk-SK" sz="1200" dirty="0" smtClean="0">
                <a:hlinkClick r:id="rId2"/>
              </a:rPr>
              <a:t>http://www.ciant.cz/index.php/Publikace/View-document/1-Festival-Enter-2005?format=raw&amp;tmpl=component</a:t>
            </a:r>
            <a:endParaRPr lang="sk-SK" sz="1200" dirty="0" smtClean="0"/>
          </a:p>
          <a:p>
            <a:endParaRPr lang="sk-SK" sz="1200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Skulptúra/fyzické objekty</a:t>
            </a:r>
            <a:endParaRPr lang="sk-SK" dirty="0"/>
          </a:p>
        </p:txBody>
      </p:sp>
      <p:pic>
        <p:nvPicPr>
          <p:cNvPr id="4" name="Zástupný symbol obsahu 3" descr="breed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4427984" cy="4427984"/>
          </a:xfrm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0" y="1556792"/>
            <a:ext cx="4572000" cy="5040560"/>
          </a:xfrm>
        </p:spPr>
        <p:txBody>
          <a:bodyPr/>
          <a:lstStyle/>
          <a:p>
            <a:r>
              <a:rPr lang="sk-SK" i="1" dirty="0" err="1" smtClean="0"/>
              <a:t>Erwin</a:t>
            </a:r>
            <a:r>
              <a:rPr lang="sk-SK" i="1" dirty="0" smtClean="0"/>
              <a:t> </a:t>
            </a:r>
            <a:r>
              <a:rPr lang="sk-SK" i="1" dirty="0" err="1" smtClean="0"/>
              <a:t>Driessens</a:t>
            </a:r>
            <a:r>
              <a:rPr lang="sk-SK" dirty="0" smtClean="0"/>
              <a:t>+</a:t>
            </a:r>
            <a:br>
              <a:rPr lang="sk-SK" dirty="0" smtClean="0"/>
            </a:br>
            <a:r>
              <a:rPr lang="sk-SK" i="1" dirty="0" smtClean="0"/>
              <a:t>Maria </a:t>
            </a:r>
            <a:r>
              <a:rPr lang="sk-SK" i="1" dirty="0" err="1" smtClean="0"/>
              <a:t>Verstappen</a:t>
            </a:r>
            <a:endParaRPr lang="sk-SK" i="1" dirty="0" smtClean="0"/>
          </a:p>
          <a:p>
            <a:r>
              <a:rPr lang="sk-SK" i="1" dirty="0" err="1" smtClean="0"/>
              <a:t>Breed</a:t>
            </a:r>
            <a:r>
              <a:rPr lang="sk-SK" i="1" dirty="0" smtClean="0"/>
              <a:t>  (</a:t>
            </a:r>
            <a:r>
              <a:rPr lang="sk-SK" dirty="0" smtClean="0"/>
              <a:t>1995–2001) </a:t>
            </a:r>
          </a:p>
          <a:p>
            <a:r>
              <a:rPr lang="sk-SK" dirty="0" err="1" smtClean="0"/>
              <a:t>Morfogenetický</a:t>
            </a:r>
            <a:r>
              <a:rPr lang="sk-SK" dirty="0" smtClean="0"/>
              <a:t>  generatívny</a:t>
            </a:r>
          </a:p>
          <a:p>
            <a:r>
              <a:rPr lang="sk-SK" dirty="0" smtClean="0"/>
              <a:t>proces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329608" y="5688449"/>
            <a:ext cx="5814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Breed 1.1</a:t>
            </a:r>
          </a:p>
          <a:p>
            <a:r>
              <a:rPr lang="en-US" sz="1400" dirty="0" smtClean="0"/>
              <a:t>These </a:t>
            </a:r>
            <a:r>
              <a:rPr lang="en-US" sz="1400" i="1" dirty="0" smtClean="0"/>
              <a:t>Breed</a:t>
            </a:r>
            <a:r>
              <a:rPr lang="en-US" sz="1400" dirty="0" smtClean="0"/>
              <a:t> models are produced in 2001 with the Selected Laser Sintering technique. This rapid manufacturing technique creates solid, 3-dimensional objects by fusing nylon powder with a CO2 laser. Each of the object measures 96 x 96 x 96 mm.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Skulptúra/fyzické objekty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698976" cy="4623816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Tuboid</a:t>
            </a:r>
            <a:r>
              <a:rPr lang="sk-SK" i="1" dirty="0" smtClean="0"/>
              <a:t> </a:t>
            </a:r>
            <a:r>
              <a:rPr lang="sk-SK" dirty="0" smtClean="0"/>
              <a:t>(2000)</a:t>
            </a:r>
          </a:p>
          <a:p>
            <a:r>
              <a:rPr lang="sk-SK" dirty="0" smtClean="0"/>
              <a:t>Počítačová </a:t>
            </a:r>
            <a:r>
              <a:rPr lang="sk-SK" dirty="0" err="1" smtClean="0"/>
              <a:t>morfogenéza</a:t>
            </a:r>
            <a:r>
              <a:rPr lang="sk-SK" dirty="0" smtClean="0"/>
              <a:t> </a:t>
            </a:r>
          </a:p>
          <a:p>
            <a:r>
              <a:rPr lang="sk-SK" dirty="0" smtClean="0"/>
              <a:t>a prechod z nemateriálnej do materiálnej formy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2"/>
              </a:rPr>
              <a:t>http://notnot.home.xs4all.nl/tuboid/tuboid_youtube.html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Zástupný symbol obsahu 4" descr="tuboi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05525" y="1895475"/>
            <a:ext cx="1619250" cy="382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Animácie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7931224" cy="4623816"/>
          </a:xfrm>
        </p:spPr>
        <p:txBody>
          <a:bodyPr/>
          <a:lstStyle/>
          <a:p>
            <a:r>
              <a:rPr lang="sk-SK" dirty="0" err="1" smtClean="0"/>
              <a:t>Jon</a:t>
            </a:r>
            <a:r>
              <a:rPr lang="sk-SK" dirty="0" smtClean="0"/>
              <a:t> </a:t>
            </a:r>
            <a:r>
              <a:rPr lang="sk-SK" dirty="0" err="1" smtClean="0"/>
              <a:t>McCormack</a:t>
            </a:r>
            <a:endParaRPr lang="sk-SK" dirty="0" smtClean="0"/>
          </a:p>
          <a:p>
            <a:r>
              <a:rPr lang="sk-SK" i="1" dirty="0" err="1" smtClean="0"/>
              <a:t>Turbulence</a:t>
            </a:r>
            <a:r>
              <a:rPr lang="sk-SK" i="1" dirty="0" smtClean="0"/>
              <a:t> </a:t>
            </a:r>
            <a:r>
              <a:rPr lang="sk-SK" dirty="0" smtClean="0"/>
              <a:t>(1994)</a:t>
            </a:r>
          </a:p>
          <a:p>
            <a:r>
              <a:rPr lang="sk-SK" dirty="0" smtClean="0">
                <a:hlinkClick r:id="rId2"/>
              </a:rPr>
              <a:t>http://vimeo.com/11038328</a:t>
            </a:r>
            <a:endParaRPr lang="sk-SK" dirty="0"/>
          </a:p>
        </p:txBody>
      </p:sp>
      <p:pic>
        <p:nvPicPr>
          <p:cNvPr id="5" name="Zástupný symbol obsahu 4" descr="turbulence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2996952"/>
            <a:ext cx="5817840" cy="2772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AEC 2012:</a:t>
            </a:r>
          </a:p>
          <a:p>
            <a:r>
              <a:rPr lang="sk-SK" b="1" dirty="0" err="1" smtClean="0"/>
              <a:t>McCormack</a:t>
            </a:r>
            <a:r>
              <a:rPr lang="sk-SK" b="1" dirty="0" smtClean="0"/>
              <a:t>: </a:t>
            </a:r>
            <a:r>
              <a:rPr lang="sk-SK" b="1" i="1" dirty="0" err="1" smtClean="0"/>
              <a:t>Fifty</a:t>
            </a:r>
            <a:r>
              <a:rPr lang="sk-SK" b="1" i="1" dirty="0" smtClean="0"/>
              <a:t> </a:t>
            </a:r>
            <a:r>
              <a:rPr lang="sk-SK" b="1" i="1" dirty="0" err="1" smtClean="0"/>
              <a:t>Sisters</a:t>
            </a:r>
            <a:r>
              <a:rPr lang="sk-SK" b="1" i="1" dirty="0" smtClean="0"/>
              <a:t> (2012)</a:t>
            </a:r>
          </a:p>
          <a:p>
            <a:r>
              <a:rPr lang="sk-SK" i="1" dirty="0" smtClean="0"/>
              <a:t>zmutované rastliny, ktorých algoritmickým základom sú logá siedmich korporácií silného priemyselného kartelu zvaného  „Sedem Sestier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dirty="0" smtClean="0">
                <a:hlinkClick r:id="rId2"/>
              </a:rPr>
              <a:t>http://diotima.infotech.monash.edu.au/~jonmc/sa/artworks/fifty-sisters/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AEC 2012:</a:t>
            </a:r>
          </a:p>
          <a:p>
            <a:r>
              <a:rPr lang="sk-SK" b="1" dirty="0" err="1" smtClean="0"/>
              <a:t>McCormack</a:t>
            </a:r>
            <a:r>
              <a:rPr lang="sk-SK" b="1" dirty="0" smtClean="0"/>
              <a:t>: </a:t>
            </a:r>
            <a:r>
              <a:rPr lang="sk-SK" b="1" dirty="0" err="1" smtClean="0"/>
              <a:t>Codeform</a:t>
            </a:r>
            <a:r>
              <a:rPr lang="sk-SK" b="1" dirty="0" smtClean="0"/>
              <a:t> </a:t>
            </a:r>
            <a:r>
              <a:rPr lang="sk-SK" b="1" dirty="0" err="1" smtClean="0"/>
              <a:t>Creatures</a:t>
            </a:r>
            <a:endParaRPr lang="sk-SK" b="1" dirty="0" smtClean="0"/>
          </a:p>
          <a:p>
            <a:endParaRPr lang="sk-SK" b="1" dirty="0" smtClean="0"/>
          </a:p>
          <a:p>
            <a:r>
              <a:rPr lang="sk-SK" dirty="0" smtClean="0"/>
              <a:t>Umelý život vygenerovaný z QR kódu na festivalovej vstupenke</a:t>
            </a:r>
            <a:endParaRPr lang="sk-SK" dirty="0"/>
          </a:p>
        </p:txBody>
      </p:sp>
      <p:pic>
        <p:nvPicPr>
          <p:cNvPr id="4098" name="Picture 2" descr="H:\ALA TIM\BLOK 3\obrazky\Ticket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05064"/>
            <a:ext cx="3923928" cy="2624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Animácie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Karl</a:t>
            </a:r>
            <a:r>
              <a:rPr lang="sk-SK" dirty="0" smtClean="0"/>
              <a:t> </a:t>
            </a:r>
            <a:r>
              <a:rPr lang="sk-SK" dirty="0" err="1" smtClean="0"/>
              <a:t>Sims</a:t>
            </a:r>
            <a:r>
              <a:rPr lang="sk-SK" dirty="0" smtClean="0"/>
              <a:t>  : </a:t>
            </a:r>
            <a:r>
              <a:rPr lang="sk-SK" i="1" dirty="0" err="1" smtClean="0"/>
              <a:t>Panspermia</a:t>
            </a:r>
            <a:r>
              <a:rPr lang="sk-SK" dirty="0" smtClean="0"/>
              <a:t> (1990)</a:t>
            </a:r>
          </a:p>
          <a:p>
            <a:endParaRPr lang="sk-SK" dirty="0" smtClean="0"/>
          </a:p>
          <a:p>
            <a:r>
              <a:rPr lang="sk-SK" sz="2400" i="1" dirty="0" smtClean="0"/>
              <a:t>Biotopy vygenerované genetickým algoritmom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1400" dirty="0" smtClean="0">
                <a:hlinkClick r:id="rId2"/>
              </a:rPr>
              <a:t>http://www.dailymotion.com/video/x91mum_panspermia-by-karl-sims-1990_creation</a:t>
            </a:r>
            <a:endParaRPr lang="sk-SK" sz="1400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Software </a:t>
            </a:r>
            <a:r>
              <a:rPr lang="sk-SK" dirty="0" err="1" smtClean="0"/>
              <a:t>art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Scott</a:t>
            </a:r>
            <a:r>
              <a:rPr lang="sk-SK" dirty="0" smtClean="0"/>
              <a:t> </a:t>
            </a:r>
            <a:r>
              <a:rPr lang="sk-SK" dirty="0" err="1" smtClean="0"/>
              <a:t>Draves</a:t>
            </a:r>
            <a:r>
              <a:rPr lang="sk-SK" dirty="0" smtClean="0"/>
              <a:t>: </a:t>
            </a:r>
            <a:r>
              <a:rPr lang="sk-SK" i="1" dirty="0" err="1" smtClean="0"/>
              <a:t>Bomb</a:t>
            </a:r>
            <a:r>
              <a:rPr lang="sk-SK" i="1" dirty="0" smtClean="0"/>
              <a:t> </a:t>
            </a:r>
            <a:r>
              <a:rPr lang="sk-SK" dirty="0" smtClean="0"/>
              <a:t>(1995 – 1997)</a:t>
            </a:r>
          </a:p>
          <a:p>
            <a:r>
              <a:rPr lang="sk-SK" dirty="0" smtClean="0"/>
              <a:t>„</a:t>
            </a:r>
            <a:r>
              <a:rPr lang="sk-SK" dirty="0" err="1" smtClean="0"/>
              <a:t>Bomb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parasite</a:t>
            </a:r>
            <a:r>
              <a:rPr lang="sk-SK" dirty="0" smtClean="0"/>
              <a:t>.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also</a:t>
            </a:r>
            <a:r>
              <a:rPr lang="sk-SK" dirty="0" smtClean="0"/>
              <a:t> a </a:t>
            </a:r>
            <a:r>
              <a:rPr lang="sk-SK" dirty="0" err="1" smtClean="0"/>
              <a:t>free</a:t>
            </a:r>
            <a:r>
              <a:rPr lang="sk-SK" dirty="0" smtClean="0"/>
              <a:t>, </a:t>
            </a:r>
            <a:r>
              <a:rPr lang="sk-SK" dirty="0" err="1" smtClean="0"/>
              <a:t>living</a:t>
            </a:r>
            <a:r>
              <a:rPr lang="sk-SK" dirty="0" smtClean="0"/>
              <a:t>, software.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provides</a:t>
            </a:r>
            <a:r>
              <a:rPr lang="sk-SK" dirty="0" smtClean="0"/>
              <a:t> </a:t>
            </a:r>
            <a:r>
              <a:rPr lang="sk-SK" dirty="0" err="1" smtClean="0"/>
              <a:t>raw</a:t>
            </a:r>
            <a:r>
              <a:rPr lang="sk-SK" dirty="0" smtClean="0"/>
              <a:t> </a:t>
            </a:r>
            <a:r>
              <a:rPr lang="sk-SK" dirty="0" err="1" smtClean="0"/>
              <a:t>material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further</a:t>
            </a:r>
            <a:r>
              <a:rPr lang="sk-SK" dirty="0" smtClean="0"/>
              <a:t> </a:t>
            </a:r>
            <a:r>
              <a:rPr lang="sk-SK" dirty="0" err="1" smtClean="0"/>
              <a:t>manipulation</a:t>
            </a:r>
            <a:r>
              <a:rPr lang="sk-SK" dirty="0" smtClean="0"/>
              <a:t> and </a:t>
            </a:r>
            <a:r>
              <a:rPr lang="sk-SK" dirty="0" err="1" smtClean="0"/>
              <a:t>creation</a:t>
            </a:r>
            <a:r>
              <a:rPr lang="sk-SK" dirty="0" smtClean="0"/>
              <a:t>.“</a:t>
            </a:r>
          </a:p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www.draves.org/bomb/inside_the_bomb.html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sz="2400" dirty="0" smtClean="0">
                <a:hlinkClick r:id="rId3"/>
              </a:rPr>
              <a:t>http://message.sk/abstractarium/bomb/index.html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Internet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725817"/>
          </a:xfrm>
        </p:spPr>
        <p:txBody>
          <a:bodyPr>
            <a:noAutofit/>
          </a:bodyPr>
          <a:lstStyle/>
          <a:p>
            <a:r>
              <a:rPr lang="sk-SK" sz="2400" dirty="0" smtClean="0"/>
              <a:t>Jane </a:t>
            </a:r>
            <a:r>
              <a:rPr lang="sk-SK" sz="2400" dirty="0" err="1" smtClean="0"/>
              <a:t>Prophet</a:t>
            </a:r>
            <a:r>
              <a:rPr lang="sk-SK" sz="2400" dirty="0" smtClean="0"/>
              <a:t> a </a:t>
            </a:r>
            <a:r>
              <a:rPr lang="sk-SK" sz="2400" dirty="0" err="1" smtClean="0"/>
              <a:t>Gordon</a:t>
            </a:r>
            <a:r>
              <a:rPr lang="sk-SK" sz="2400" dirty="0" smtClean="0"/>
              <a:t> </a:t>
            </a:r>
            <a:r>
              <a:rPr lang="sk-SK" sz="2400" dirty="0" err="1" smtClean="0"/>
              <a:t>Selley</a:t>
            </a:r>
            <a:r>
              <a:rPr lang="sk-SK" sz="2400" dirty="0" smtClean="0"/>
              <a:t>: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TechnoSphere</a:t>
            </a:r>
            <a:r>
              <a:rPr lang="sk-SK" sz="2400" i="1" dirty="0" smtClean="0"/>
              <a:t>  </a:t>
            </a:r>
            <a:r>
              <a:rPr lang="sk-SK" sz="2400" dirty="0" smtClean="0"/>
              <a:t>(1995)</a:t>
            </a:r>
          </a:p>
          <a:p>
            <a:r>
              <a:rPr lang="sk-SK" sz="2400" dirty="0" err="1" smtClean="0"/>
              <a:t>real-time</a:t>
            </a:r>
            <a:r>
              <a:rPr lang="sk-SK" sz="2400" dirty="0" smtClean="0"/>
              <a:t> simulácia umelého života používala </a:t>
            </a:r>
            <a:r>
              <a:rPr lang="sk-SK" sz="2400" dirty="0" err="1" smtClean="0"/>
              <a:t>fraktálovú</a:t>
            </a:r>
            <a:r>
              <a:rPr lang="sk-SK" sz="2400" dirty="0" smtClean="0"/>
              <a:t> krajinu, na základe definovaných pravidiel a algoritmov</a:t>
            </a:r>
          </a:p>
          <a:p>
            <a:r>
              <a:rPr lang="sk-SK" sz="2400" dirty="0" smtClean="0"/>
              <a:t>cca 200.000 entít s jedinečným genofondom</a:t>
            </a:r>
          </a:p>
        </p:txBody>
      </p:sp>
      <p:pic>
        <p:nvPicPr>
          <p:cNvPr id="5122" name="Picture 2" descr="H:\ALA TIM\BLOK 3\obrazky\tsphe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89040"/>
            <a:ext cx="3176824" cy="2454818"/>
          </a:xfrm>
          <a:prstGeom prst="rect">
            <a:avLst/>
          </a:prstGeom>
          <a:noFill/>
        </p:spPr>
      </p:pic>
      <p:pic>
        <p:nvPicPr>
          <p:cNvPr id="5123" name="Picture 3" descr="H:\ALA TIM\BLOK 3\obrazky\techno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829" y="3789040"/>
            <a:ext cx="360455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VIRTUAL AND AUGMENTED REALITY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Sommerer-Mignonneau:</a:t>
            </a:r>
            <a:r>
              <a:rPr lang="sk-SK" i="1" dirty="0" err="1" smtClean="0"/>
              <a:t>Trans</a:t>
            </a:r>
            <a:r>
              <a:rPr lang="sk-SK" i="1" dirty="0" smtClean="0"/>
              <a:t> </a:t>
            </a:r>
            <a:r>
              <a:rPr lang="sk-SK" i="1" dirty="0" err="1" smtClean="0"/>
              <a:t>Plant</a:t>
            </a:r>
            <a:r>
              <a:rPr lang="sk-SK" i="1" dirty="0" smtClean="0"/>
              <a:t> </a:t>
            </a:r>
            <a:r>
              <a:rPr lang="sk-SK" dirty="0" smtClean="0"/>
              <a:t>(1995-6)</a:t>
            </a:r>
          </a:p>
          <a:p>
            <a:r>
              <a:rPr lang="sk-SK" dirty="0" err="1" smtClean="0"/>
              <a:t>interactive</a:t>
            </a:r>
            <a:r>
              <a:rPr lang="sk-SK" dirty="0" smtClean="0"/>
              <a:t> </a:t>
            </a:r>
            <a:r>
              <a:rPr lang="sk-SK" dirty="0" err="1" smtClean="0"/>
              <a:t>computer</a:t>
            </a:r>
            <a:r>
              <a:rPr lang="sk-SK" dirty="0" smtClean="0"/>
              <a:t> </a:t>
            </a:r>
            <a:r>
              <a:rPr lang="sk-SK" dirty="0" err="1" smtClean="0"/>
              <a:t>installation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2"/>
              </a:rPr>
              <a:t>http://www.interface.ufg.ac.at/christa-laurent/WORKS/FRAMES/TOPFRAMES/TransPlantTop.html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3200" dirty="0" smtClean="0"/>
          </a:p>
          <a:p>
            <a:endParaRPr lang="sk-SK" sz="3200" dirty="0" smtClean="0"/>
          </a:p>
          <a:p>
            <a:endParaRPr lang="sk-SK" sz="3200" dirty="0" smtClean="0"/>
          </a:p>
          <a:p>
            <a:endParaRPr lang="sk-SK" sz="3200" dirty="0" smtClean="0"/>
          </a:p>
          <a:p>
            <a:r>
              <a:rPr lang="sk-SK" sz="3200" dirty="0" smtClean="0"/>
              <a:t>          Hráči s „analógovou náhodou“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SOUND/MUSIC ENVIRONMENTS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949953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Rob E. </a:t>
            </a:r>
            <a:r>
              <a:rPr lang="sk-SK" dirty="0" err="1" smtClean="0"/>
              <a:t>Lovell</a:t>
            </a:r>
            <a:r>
              <a:rPr lang="sk-SK" dirty="0" smtClean="0"/>
              <a:t> +</a:t>
            </a:r>
            <a:r>
              <a:rPr lang="sk-SK" dirty="0" err="1" smtClean="0"/>
              <a:t>John</a:t>
            </a:r>
            <a:r>
              <a:rPr lang="sk-SK" dirty="0" smtClean="0"/>
              <a:t> D. </a:t>
            </a:r>
            <a:r>
              <a:rPr lang="sk-SK" dirty="0" err="1" smtClean="0"/>
              <a:t>Mitchell</a:t>
            </a:r>
            <a:r>
              <a:rPr lang="sk-SK" dirty="0" smtClean="0"/>
              <a:t>. </a:t>
            </a:r>
          </a:p>
          <a:p>
            <a:r>
              <a:rPr lang="sk-SK" b="1" i="1" dirty="0" err="1" smtClean="0"/>
              <a:t>Eidea</a:t>
            </a:r>
            <a:r>
              <a:rPr lang="sk-SK" b="1" i="1" dirty="0" smtClean="0"/>
              <a:t> –</a:t>
            </a:r>
            <a:r>
              <a:rPr lang="sk-SK" b="1" i="1" dirty="0" err="1" smtClean="0"/>
              <a:t>Environment</a:t>
            </a:r>
            <a:r>
              <a:rPr lang="sk-SK" b="1" i="1" dirty="0" smtClean="0"/>
              <a:t> </a:t>
            </a:r>
            <a:r>
              <a:rPr lang="sk-SK" b="1" i="1" dirty="0" err="1" smtClean="0"/>
              <a:t>for</a:t>
            </a:r>
            <a:r>
              <a:rPr lang="sk-SK" b="1" i="1" dirty="0" smtClean="0"/>
              <a:t> </a:t>
            </a:r>
            <a:r>
              <a:rPr lang="sk-SK" b="1" i="1" dirty="0" err="1" smtClean="0"/>
              <a:t>the</a:t>
            </a:r>
            <a:r>
              <a:rPr lang="sk-SK" b="1" i="1" dirty="0" smtClean="0"/>
              <a:t> </a:t>
            </a:r>
            <a:r>
              <a:rPr lang="sk-SK" b="1" i="1" dirty="0" err="1" smtClean="0"/>
              <a:t>Interactive</a:t>
            </a:r>
            <a:r>
              <a:rPr lang="sk-SK" b="1" i="1" dirty="0" smtClean="0"/>
              <a:t> </a:t>
            </a:r>
            <a:r>
              <a:rPr lang="sk-SK" b="1" i="1" dirty="0" err="1" smtClean="0"/>
              <a:t>Design</a:t>
            </a:r>
            <a:r>
              <a:rPr lang="sk-SK" b="1" i="1" dirty="0" smtClean="0"/>
              <a:t> </a:t>
            </a:r>
            <a:r>
              <a:rPr lang="sk-SK" b="1" i="1" dirty="0" err="1" smtClean="0"/>
              <a:t>of</a:t>
            </a:r>
            <a:r>
              <a:rPr lang="sk-SK" b="1" i="1" dirty="0" smtClean="0"/>
              <a:t> </a:t>
            </a:r>
            <a:r>
              <a:rPr lang="sk-SK" b="1" i="1" dirty="0" err="1" smtClean="0"/>
              <a:t>Emergent</a:t>
            </a:r>
            <a:r>
              <a:rPr lang="sk-SK" b="1" i="1" dirty="0" smtClean="0"/>
              <a:t> </a:t>
            </a:r>
            <a:r>
              <a:rPr lang="sk-SK" b="1" i="1" dirty="0" err="1" smtClean="0"/>
              <a:t>Art</a:t>
            </a:r>
            <a:r>
              <a:rPr lang="sk-SK" b="1" i="1" dirty="0" smtClean="0"/>
              <a:t> </a:t>
            </a:r>
            <a:r>
              <a:rPr lang="sk-SK" dirty="0" smtClean="0"/>
              <a:t>(1995). </a:t>
            </a:r>
          </a:p>
          <a:p>
            <a:r>
              <a:rPr lang="sk-SK" dirty="0" smtClean="0"/>
              <a:t>kombinuje </a:t>
            </a:r>
            <a:r>
              <a:rPr lang="sk-SK" dirty="0" err="1" smtClean="0"/>
              <a:t>emergentné</a:t>
            </a:r>
            <a:r>
              <a:rPr lang="sk-SK" dirty="0" smtClean="0"/>
              <a:t> fenomény umelého života s reálnymi externými vstupmi</a:t>
            </a:r>
          </a:p>
          <a:p>
            <a:r>
              <a:rPr lang="sk-SK" dirty="0" smtClean="0"/>
              <a:t>interakcie samostatných entít: vlkov, vtákov, stromov, ktoré rastú do </a:t>
            </a:r>
            <a:r>
              <a:rPr lang="sk-SK" dirty="0" err="1" smtClean="0"/>
              <a:t>fraktálovej</a:t>
            </a:r>
            <a:r>
              <a:rPr lang="sk-SK" dirty="0" smtClean="0"/>
              <a:t> štruktúry (</a:t>
            </a:r>
            <a:r>
              <a:rPr lang="sk-SK" dirty="0" err="1" smtClean="0"/>
              <a:t>L-systems</a:t>
            </a:r>
            <a:r>
              <a:rPr lang="sk-SK" dirty="0" smtClean="0"/>
              <a:t>)</a:t>
            </a:r>
          </a:p>
          <a:p>
            <a:r>
              <a:rPr lang="sk-SK" dirty="0" smtClean="0"/>
              <a:t>Všetky entity </a:t>
            </a:r>
            <a:r>
              <a:rPr lang="sk-SK" dirty="0" err="1" smtClean="0"/>
              <a:t>interagujú</a:t>
            </a:r>
            <a:r>
              <a:rPr lang="sk-SK" dirty="0" smtClean="0"/>
              <a:t> v uzavretom ekosystéme. 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93096"/>
            <a:ext cx="2695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4293096"/>
            <a:ext cx="26955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SOUND/MUSIC ENVIRONMENTS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 smtClean="0"/>
              <a:t>Jon</a:t>
            </a:r>
            <a:r>
              <a:rPr lang="sk-SK" i="1" dirty="0" smtClean="0"/>
              <a:t> </a:t>
            </a:r>
            <a:r>
              <a:rPr lang="sk-SK" i="1" dirty="0" err="1" smtClean="0"/>
              <a:t>McCormack</a:t>
            </a:r>
            <a:r>
              <a:rPr lang="sk-SK" i="1" dirty="0" smtClean="0"/>
              <a:t>: </a:t>
            </a:r>
            <a:r>
              <a:rPr lang="sk-SK" i="1" dirty="0" err="1" smtClean="0"/>
              <a:t>Evolving</a:t>
            </a:r>
            <a:r>
              <a:rPr lang="sk-SK" i="1" dirty="0" smtClean="0"/>
              <a:t> </a:t>
            </a:r>
            <a:r>
              <a:rPr lang="sk-SK" i="1" dirty="0" err="1" smtClean="0"/>
              <a:t>Sonic</a:t>
            </a:r>
            <a:r>
              <a:rPr lang="sk-SK" i="1" dirty="0" smtClean="0"/>
              <a:t> </a:t>
            </a:r>
            <a:r>
              <a:rPr lang="sk-SK" i="1" dirty="0" err="1" smtClean="0"/>
              <a:t>Ecosystem</a:t>
            </a:r>
            <a:r>
              <a:rPr lang="sk-SK" i="1" dirty="0" smtClean="0"/>
              <a:t> EDEN (2004)</a:t>
            </a:r>
          </a:p>
          <a:p>
            <a:r>
              <a:rPr lang="sk-SK" dirty="0" smtClean="0">
                <a:hlinkClick r:id="rId2"/>
              </a:rPr>
              <a:t>http://vimeo.com/11032248</a:t>
            </a:r>
            <a:r>
              <a:rPr lang="sk-SK" dirty="0" smtClean="0"/>
              <a:t> </a:t>
            </a:r>
            <a:endParaRPr lang="sk-SK" i="1" dirty="0" smtClean="0"/>
          </a:p>
          <a:p>
            <a:endParaRPr lang="sk-SK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55851"/>
            <a:ext cx="3456384" cy="25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87837"/>
            <a:ext cx="3384376" cy="255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3D modeling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Louis </a:t>
            </a:r>
            <a:r>
              <a:rPr lang="sk-SK" dirty="0" err="1" smtClean="0"/>
              <a:t>Bec</a:t>
            </a:r>
            <a:r>
              <a:rPr lang="sk-SK" dirty="0" smtClean="0"/>
              <a:t>: </a:t>
            </a:r>
            <a:r>
              <a:rPr lang="sk-SK" i="1" dirty="0" err="1" smtClean="0"/>
              <a:t>Diaphaplanomena</a:t>
            </a:r>
            <a:endParaRPr lang="sk-SK" i="1" dirty="0" smtClean="0"/>
          </a:p>
          <a:p>
            <a:r>
              <a:rPr lang="sk-SK" sz="1600" dirty="0" smtClean="0">
                <a:hlinkClick r:id="rId2"/>
              </a:rPr>
              <a:t>http://www.festival-enter.cz/2005/?id=prg&amp;nid=93&amp;nlang=1</a:t>
            </a:r>
            <a:r>
              <a:rPr lang="sk-SK" sz="1600" dirty="0" smtClean="0"/>
              <a:t> </a:t>
            </a:r>
            <a:endParaRPr lang="sk-SK" sz="1600" i="1" dirty="0" smtClean="0"/>
          </a:p>
          <a:p>
            <a:r>
              <a:rPr lang="sk-SK" dirty="0" err="1" smtClean="0"/>
              <a:t>artificiálny</a:t>
            </a:r>
            <a:r>
              <a:rPr lang="sk-SK" dirty="0" smtClean="0"/>
              <a:t> živočích v tvare amfory (interaktivita vo VR)</a:t>
            </a:r>
          </a:p>
          <a:p>
            <a:r>
              <a:rPr lang="sk-SK" i="1" dirty="0" err="1" smtClean="0"/>
              <a:t>Vizualizačné</a:t>
            </a:r>
            <a:r>
              <a:rPr lang="sk-SK" i="1" dirty="0" smtClean="0"/>
              <a:t> prostredie + simulačný </a:t>
            </a:r>
            <a:r>
              <a:rPr lang="sk-SK" i="1" dirty="0" err="1" smtClean="0"/>
              <a:t>engine</a:t>
            </a:r>
            <a:endParaRPr lang="sk-SK" i="1" dirty="0" smtClean="0"/>
          </a:p>
          <a:p>
            <a:r>
              <a:rPr lang="sk-SK" i="1" dirty="0" err="1" smtClean="0"/>
              <a:t>Scientifique</a:t>
            </a:r>
            <a:r>
              <a:rPr lang="sk-SK" i="1" dirty="0" smtClean="0"/>
              <a:t> </a:t>
            </a:r>
            <a:r>
              <a:rPr lang="sk-SK" i="1" dirty="0" err="1" smtClean="0"/>
              <a:t>de</a:t>
            </a:r>
            <a:r>
              <a:rPr lang="sk-SK" i="1" dirty="0" smtClean="0"/>
              <a:t> </a:t>
            </a:r>
            <a:r>
              <a:rPr lang="sk-SK" i="1" dirty="0" err="1" smtClean="0"/>
              <a:t>Recherche</a:t>
            </a:r>
            <a:r>
              <a:rPr lang="sk-SK" i="1" dirty="0" smtClean="0"/>
              <a:t> </a:t>
            </a:r>
            <a:r>
              <a:rPr lang="sk-SK" i="1" dirty="0" err="1" smtClean="0"/>
              <a:t>Paranaturaliste</a:t>
            </a:r>
            <a:endParaRPr lang="sk-SK" i="1" dirty="0" smtClean="0"/>
          </a:p>
          <a:p>
            <a:r>
              <a:rPr lang="sk-SK" dirty="0" smtClean="0"/>
              <a:t>výskum nových </a:t>
            </a:r>
            <a:r>
              <a:rPr lang="sk-SK" dirty="0" err="1" smtClean="0"/>
              <a:t>zoomorfných</a:t>
            </a:r>
            <a:r>
              <a:rPr lang="sk-SK" dirty="0" smtClean="0"/>
              <a:t>  foriem komunikácie medzi umelými a živými druhmi</a:t>
            </a:r>
          </a:p>
          <a:p>
            <a:r>
              <a:rPr lang="sk-SK" dirty="0" smtClean="0"/>
              <a:t>Vilém </a:t>
            </a:r>
            <a:r>
              <a:rPr lang="sk-SK" dirty="0" err="1" smtClean="0"/>
              <a:t>Flusser</a:t>
            </a:r>
            <a:r>
              <a:rPr lang="sk-SK" dirty="0" smtClean="0"/>
              <a:t>: “</a:t>
            </a:r>
            <a:r>
              <a:rPr lang="sk-SK" i="1" dirty="0" err="1" smtClean="0"/>
              <a:t>Vampyroteuthis</a:t>
            </a:r>
            <a:r>
              <a:rPr lang="sk-SK" i="1" dirty="0" smtClean="0"/>
              <a:t> </a:t>
            </a:r>
            <a:r>
              <a:rPr lang="sk-SK" i="1" dirty="0" err="1" smtClean="0"/>
              <a:t>infernalis</a:t>
            </a:r>
            <a:r>
              <a:rPr lang="sk-SK" dirty="0" smtClean="0"/>
              <a:t>“</a:t>
            </a:r>
            <a:endParaRPr lang="sk-SK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25" y="1295400"/>
            <a:ext cx="5690749" cy="5029200"/>
          </a:xfrm>
        </p:spPr>
      </p:pic>
    </p:spTree>
    <p:extLst>
      <p:ext uri="{BB962C8B-B14F-4D97-AF65-F5344CB8AC3E}">
        <p14:creationId xmlns:p14="http://schemas.microsoft.com/office/powerpoint/2010/main" val="11703523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Louis Bec: Diaphaplanomena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Pri procesoch modelovania v jeho podaní ustupujú princípy biomimetiky pred umelecko-technologickou chimerizáciou,</a:t>
            </a:r>
          </a:p>
          <a:p>
            <a:r>
              <a:rPr lang="sk-SK" smtClean="0"/>
              <a:t>    ktorej „produkty“ sú obdarené umelým životom: vyvíjajú sa, komunikujú s prostredím a dokonca sa naň adaptujú“ (Enter 2005).</a:t>
            </a:r>
          </a:p>
          <a:p>
            <a:endParaRPr lang="sk-SK" dirty="0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u="sng" dirty="0"/>
              <a:t>Atribúty ALA: </a:t>
            </a:r>
            <a:endParaRPr lang="sk-SK" dirty="0"/>
          </a:p>
          <a:p>
            <a:r>
              <a:rPr lang="sk-SK" sz="2400" i="1" cap="all" dirty="0" err="1"/>
              <a:t>performativita</a:t>
            </a:r>
            <a:endParaRPr lang="sk-SK" sz="2400" cap="all" dirty="0"/>
          </a:p>
          <a:p>
            <a:pPr lvl="1"/>
            <a:r>
              <a:rPr lang="sk-SK" sz="1800" i="1" dirty="0" err="1"/>
              <a:t>Controlled</a:t>
            </a:r>
            <a:r>
              <a:rPr lang="sk-SK" sz="1800" i="1" dirty="0"/>
              <a:t> </a:t>
            </a:r>
            <a:r>
              <a:rPr lang="sk-SK" sz="1800" i="1" dirty="0" err="1"/>
              <a:t>randomness</a:t>
            </a:r>
            <a:r>
              <a:rPr lang="sk-SK" sz="1800" i="1" dirty="0"/>
              <a:t> (princípy kontrolovanej náhody)</a:t>
            </a:r>
          </a:p>
          <a:p>
            <a:pPr lvl="1"/>
            <a:r>
              <a:rPr lang="sk-SK" sz="1800" i="1" dirty="0" err="1"/>
              <a:t>Emergencia</a:t>
            </a:r>
            <a:endParaRPr lang="sk-SK" sz="1800" i="1" dirty="0"/>
          </a:p>
          <a:p>
            <a:pPr lvl="1"/>
            <a:r>
              <a:rPr lang="sk-SK" sz="1800" i="1" dirty="0"/>
              <a:t>Feedback </a:t>
            </a:r>
            <a:r>
              <a:rPr lang="sk-SK" sz="1800" i="1" dirty="0" err="1"/>
              <a:t>loop</a:t>
            </a:r>
            <a:endParaRPr lang="sk-SK" sz="1800" i="1" dirty="0"/>
          </a:p>
          <a:p>
            <a:r>
              <a:rPr lang="sk-SK" sz="1800" i="1" cap="all" dirty="0" smtClean="0"/>
              <a:t>Procesuálnosť</a:t>
            </a:r>
            <a:endParaRPr lang="sk-SK" sz="1800" i="1" cap="all" dirty="0"/>
          </a:p>
          <a:p>
            <a:r>
              <a:rPr lang="sk-SK" sz="1800" i="1" cap="all" dirty="0"/>
              <a:t>Nestabilita</a:t>
            </a:r>
          </a:p>
          <a:p>
            <a:r>
              <a:rPr lang="sk-SK" sz="1800" i="1" cap="all" dirty="0" smtClean="0"/>
              <a:t>Mutácie</a:t>
            </a:r>
            <a:endParaRPr lang="sk-SK" sz="1800" i="1" cap="all" dirty="0"/>
          </a:p>
          <a:p>
            <a:r>
              <a:rPr lang="sk-SK" sz="1800" dirty="0"/>
              <a:t>EVOLÚCIA</a:t>
            </a:r>
          </a:p>
          <a:p>
            <a:r>
              <a:rPr lang="sk-SK" sz="1600" u="sng" dirty="0" smtClean="0"/>
              <a:t>Estetické </a:t>
            </a:r>
            <a:r>
              <a:rPr lang="sk-SK" sz="1600" u="sng" dirty="0"/>
              <a:t>kategórie digitálneho umenia akcentované v ALA</a:t>
            </a:r>
          </a:p>
          <a:p>
            <a:pPr lvl="0"/>
            <a:r>
              <a:rPr lang="sk-SK" sz="1800" u="sng" dirty="0" smtClean="0"/>
              <a:t>ALA </a:t>
            </a:r>
            <a:r>
              <a:rPr lang="sk-SK" sz="1800" u="sng" dirty="0"/>
              <a:t>z hľadiska použitých médií: </a:t>
            </a:r>
          </a:p>
          <a:p>
            <a:r>
              <a:rPr lang="sk-SK" sz="1800" i="1" dirty="0"/>
              <a:t>inštalácie, animácie, internet art,  VR a  AR, zvukové a hudobné </a:t>
            </a:r>
            <a:r>
              <a:rPr lang="sk-SK" sz="1800" i="1" dirty="0" err="1"/>
              <a:t>environmenty</a:t>
            </a:r>
            <a:r>
              <a:rPr lang="sk-SK" sz="1800" i="1" dirty="0"/>
              <a:t>... </a:t>
            </a:r>
          </a:p>
          <a:p>
            <a:pPr lvl="0"/>
            <a:endParaRPr lang="sk-SK" u="sng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970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91872" cy="762000"/>
          </a:xfrm>
        </p:spPr>
        <p:txBody>
          <a:bodyPr>
            <a:noAutofit/>
          </a:bodyPr>
          <a:lstStyle/>
          <a:p>
            <a:r>
              <a:rPr lang="sk-SK" sz="2400" dirty="0" smtClean="0"/>
              <a:t>W.A. </a:t>
            </a:r>
            <a:r>
              <a:rPr lang="sk-SK" sz="2400" dirty="0" err="1" smtClean="0"/>
              <a:t>Mozart</a:t>
            </a:r>
            <a:r>
              <a:rPr lang="sk-SK" sz="2400" dirty="0" smtClean="0"/>
              <a:t>: </a:t>
            </a:r>
            <a:r>
              <a:rPr lang="sk-SK" sz="2400" dirty="0" err="1" smtClean="0"/>
              <a:t>Musikalisches</a:t>
            </a:r>
            <a:r>
              <a:rPr lang="sk-SK" sz="2400" dirty="0" smtClean="0"/>
              <a:t> </a:t>
            </a:r>
            <a:r>
              <a:rPr lang="sk-SK" sz="2400" dirty="0" err="1" smtClean="0"/>
              <a:t>Würfelspiel</a:t>
            </a:r>
            <a:r>
              <a:rPr lang="sk-SK" sz="2400" dirty="0" smtClean="0"/>
              <a:t>  1787</a:t>
            </a:r>
            <a:endParaRPr lang="sk-SK" sz="2400" dirty="0"/>
          </a:p>
        </p:txBody>
      </p:sp>
      <p:pic>
        <p:nvPicPr>
          <p:cNvPr id="4" name="Picture 5" descr="2946121127_f33f66857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167967" cy="4625975"/>
          </a:xfrm>
          <a:noFill/>
        </p:spPr>
      </p:pic>
      <p:sp>
        <p:nvSpPr>
          <p:cNvPr id="5" name="Obdĺžnik 4"/>
          <p:cNvSpPr/>
          <p:nvPr/>
        </p:nvSpPr>
        <p:spPr>
          <a:xfrm>
            <a:off x="1475656" y="6211669"/>
            <a:ext cx="4903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1" dirty="0" err="1" smtClean="0"/>
              <a:t>Dice</a:t>
            </a:r>
            <a:r>
              <a:rPr lang="sk-SK" b="1" i="1" dirty="0" smtClean="0"/>
              <a:t> </a:t>
            </a:r>
            <a:r>
              <a:rPr lang="sk-SK" b="1" i="1" dirty="0"/>
              <a:t>Game</a:t>
            </a:r>
            <a:r>
              <a:rPr lang="sk-SK" b="1" dirty="0"/>
              <a:t> </a:t>
            </a:r>
            <a:r>
              <a:rPr lang="sk-SK" b="1" dirty="0" smtClean="0"/>
              <a:t>, CONTROLLED RANDOMNESS</a:t>
            </a:r>
          </a:p>
          <a:p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1475656" y="1628800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3"/>
              </a:rPr>
              <a:t>http://sunsite.univie.ac.at/Mozart/dice/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Marcel </a:t>
            </a:r>
            <a:r>
              <a:rPr lang="sk-SK" sz="2400" dirty="0" err="1" smtClean="0"/>
              <a:t>Duchamp</a:t>
            </a:r>
            <a:r>
              <a:rPr lang="sk-SK" sz="2400" dirty="0" smtClean="0"/>
              <a:t>: </a:t>
            </a:r>
            <a:r>
              <a:rPr lang="sk-SK" sz="2400" dirty="0" err="1" smtClean="0"/>
              <a:t>Erratum</a:t>
            </a:r>
            <a:r>
              <a:rPr lang="sk-SK" sz="2400" dirty="0" smtClean="0"/>
              <a:t> </a:t>
            </a:r>
            <a:r>
              <a:rPr lang="sk-SK" sz="2400" dirty="0" err="1" smtClean="0"/>
              <a:t>Musical</a:t>
            </a:r>
            <a:r>
              <a:rPr lang="sk-SK" sz="2400" dirty="0" smtClean="0"/>
              <a:t> 1934</a:t>
            </a:r>
            <a:endParaRPr lang="sk-SK" sz="2400" dirty="0"/>
          </a:p>
        </p:txBody>
      </p:sp>
      <p:pic>
        <p:nvPicPr>
          <p:cNvPr id="5" name="Picture 5" descr="duchamp pap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916832"/>
            <a:ext cx="5128591" cy="3096344"/>
          </a:xfrm>
          <a:noFill/>
        </p:spPr>
      </p:pic>
      <p:sp>
        <p:nvSpPr>
          <p:cNvPr id="4" name="Obdĺžnik 3"/>
          <p:cNvSpPr/>
          <p:nvPr/>
        </p:nvSpPr>
        <p:spPr>
          <a:xfrm>
            <a:off x="3779912" y="4653136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chemeClr val="accent1"/>
                </a:solidFill>
                <a:hlinkClick r:id="rId3"/>
              </a:rPr>
              <a:t>http://www.toutfait.com/issues/issue_1/Music/erratum.html</a:t>
            </a:r>
            <a:endParaRPr lang="sk-SK" sz="1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G:\ALA 2013\BLOK 3\obrazky\ERRAT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3420368" cy="5212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owered_force">
  <a:themeElements>
    <a:clrScheme name="empowered_for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mpowered_for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mpowered_for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powered_for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Beautiful abstract design ppt template</Template>
  <TotalTime>2054</TotalTime>
  <Words>2189</Words>
  <Application>Microsoft Office PowerPoint</Application>
  <PresentationFormat>Prezentácia na obrazovke (4:3)</PresentationFormat>
  <Paragraphs>424</Paragraphs>
  <Slides>75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75</vt:i4>
      </vt:variant>
    </vt:vector>
  </HeadingPairs>
  <TitlesOfParts>
    <vt:vector size="80" baseType="lpstr">
      <vt:lpstr>宋体</vt:lpstr>
      <vt:lpstr>Arial</vt:lpstr>
      <vt:lpstr>Arial Black</vt:lpstr>
      <vt:lpstr>Wingdings</vt:lpstr>
      <vt:lpstr>empowered_force</vt:lpstr>
      <vt:lpstr>IM120  Artificial Life Art  BLOK3</vt:lpstr>
      <vt:lpstr>3.BLOK</vt:lpstr>
      <vt:lpstr>[Radan Wagner: Neočekávané náhody: Třicet rozhovorů o umění, Nakladatelství Lidové noviny 2010]</vt:lpstr>
      <vt:lpstr>Prezentácia programu PowerPoint</vt:lpstr>
      <vt:lpstr>Prezentácia programu PowerPoint</vt:lpstr>
      <vt:lpstr>Náhoda?</vt:lpstr>
      <vt:lpstr>Prezentácia programu PowerPoint</vt:lpstr>
      <vt:lpstr>W.A. Mozart: Musikalisches Würfelspiel  1787</vt:lpstr>
      <vt:lpstr>Marcel Duchamp: Erratum Musical 1934</vt:lpstr>
      <vt:lpstr>J.Cage: I-Ching</vt:lpstr>
      <vt:lpstr>Iannis Xenakis: stochastická hudba 1954</vt:lpstr>
      <vt:lpstr>Hans Arp: </vt:lpstr>
      <vt:lpstr>Prezentácia programu PowerPoint</vt:lpstr>
      <vt:lpstr>Prezentácia programu PowerPoint</vt:lpstr>
      <vt:lpstr>Prezentácia programu PowerPoint</vt:lpstr>
      <vt:lpstr>PERFORMATIVITA A-LIFE ART</vt:lpstr>
      <vt:lpstr>emergencia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MUTÁCIE</vt:lpstr>
      <vt:lpstr>Richard Dawkins: Biomorph Land</vt:lpstr>
      <vt:lpstr>UMELÁ EVOLÚCIA V UMENÍ</vt:lpstr>
      <vt:lpstr>Evolúcia a jej význam</vt:lpstr>
      <vt:lpstr>Evolutionary art:</vt:lpstr>
      <vt:lpstr>Genetic art: Richard Dawkins</vt:lpstr>
      <vt:lpstr>Karl Sims</vt:lpstr>
      <vt:lpstr>Prezentácia programu PowerPoint</vt:lpstr>
      <vt:lpstr>Organic art</vt:lpstr>
      <vt:lpstr>Steven Rooke</vt:lpstr>
      <vt:lpstr>Jeffrey Ventrella</vt:lpstr>
      <vt:lpstr>Larry Yaeger</vt:lpstr>
      <vt:lpstr>Polyworld  1994</vt:lpstr>
      <vt:lpstr>List of genes in organisms of PolyWorld</vt:lpstr>
      <vt:lpstr>Primitive behaviors  of organisms in  PolyWorld</vt:lpstr>
      <vt:lpstr>Christa Sommerer a Laurent Mignonneau</vt:lpstr>
      <vt:lpstr>A-volve 1993 </vt:lpstr>
      <vt:lpstr>A-volve 1993</vt:lpstr>
      <vt:lpstr>GENMA (1996)</vt:lpstr>
      <vt:lpstr>Prezentácia programu PowerPoint</vt:lpstr>
      <vt:lpstr>Erwin Driessens a Maria Verstappen</vt:lpstr>
      <vt:lpstr>Komerčné využitie:</vt:lpstr>
      <vt:lpstr>Estetické kategórie digitálneho umenia v ALA</vt:lpstr>
      <vt:lpstr>Prezentácia programu PowerPoint</vt:lpstr>
      <vt:lpstr>ESTETICKÉ KATEGÓRIE</vt:lpstr>
      <vt:lpstr>ESTETICKÉ KATEGÓRIE</vt:lpstr>
      <vt:lpstr>Prezentácia programu PowerPoint</vt:lpstr>
      <vt:lpstr>Prezentácia programu PowerPoint</vt:lpstr>
      <vt:lpstr>Prezentácia programu PowerPoint</vt:lpstr>
      <vt:lpstr>ESTETICKÉ KATEGÓRIE</vt:lpstr>
      <vt:lpstr>ESTETICKÉ KATEGÓRIE</vt:lpstr>
      <vt:lpstr>Autonómny SW</vt:lpstr>
      <vt:lpstr>Autonómny SW</vt:lpstr>
      <vt:lpstr>Thomas Ray:Tierra (1990)</vt:lpstr>
      <vt:lpstr>Thomas Ray:Tierra (1990)</vt:lpstr>
      <vt:lpstr>Thomas Ray:Tierra (1990)</vt:lpstr>
      <vt:lpstr>Prezentácia programu PowerPoint</vt:lpstr>
      <vt:lpstr>Skulptúra/fyzické objekty</vt:lpstr>
      <vt:lpstr>Skulptúra/fyzické objekty</vt:lpstr>
      <vt:lpstr>Animácie</vt:lpstr>
      <vt:lpstr>Prezentácia programu PowerPoint</vt:lpstr>
      <vt:lpstr>Prezentácia programu PowerPoint</vt:lpstr>
      <vt:lpstr>Animácie</vt:lpstr>
      <vt:lpstr>Software art</vt:lpstr>
      <vt:lpstr>Internet</vt:lpstr>
      <vt:lpstr>VIRTUAL AND AUGMENTED REALITY</vt:lpstr>
      <vt:lpstr>SOUND/MUSIC ENVIRONMENTS</vt:lpstr>
      <vt:lpstr>SOUND/MUSIC ENVIRONMENTS</vt:lpstr>
      <vt:lpstr>3D modeling</vt:lpstr>
      <vt:lpstr>Prezentácia programu PowerPoint</vt:lpstr>
      <vt:lpstr>Louis Bec: Diaphaplanomena</vt:lpstr>
      <vt:lpstr>Prezentácia programu PowerPoint</vt:lpstr>
    </vt:vector>
  </TitlesOfParts>
  <Company>SPACElab,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[Ne]očakávané náhody</dc:title>
  <dc:creator>Dispečing</dc:creator>
  <cp:lastModifiedBy>Evilsister</cp:lastModifiedBy>
  <cp:revision>196</cp:revision>
  <cp:lastPrinted>1601-01-01T00:00:00Z</cp:lastPrinted>
  <dcterms:created xsi:type="dcterms:W3CDTF">2011-04-28T11:38:42Z</dcterms:created>
  <dcterms:modified xsi:type="dcterms:W3CDTF">2015-10-27T20:18:51Z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