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6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03/03/15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03/03/15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03/03/15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cs-CZ"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03/03/15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03/03/15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cs-CZ"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03/03/15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03/03/15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03/03/15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03/03/15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03/03/15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cs-CZ"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03/03/15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03/03/15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Click to edit Master text styles</a:t>
            </a:r>
          </a:p>
          <a:p>
            <a:pPr lvl="1" eaLnBrk="1" latinLnBrk="0" hangingPunct="1"/>
            <a:r>
              <a:rPr kumimoji="0" lang="cs-CZ" smtClean="0"/>
              <a:t>Second level</a:t>
            </a:r>
          </a:p>
          <a:p>
            <a:pPr lvl="2" eaLnBrk="1" latinLnBrk="0" hangingPunct="1"/>
            <a:r>
              <a:rPr kumimoji="0" lang="cs-CZ" smtClean="0"/>
              <a:t>Third level</a:t>
            </a:r>
          </a:p>
          <a:p>
            <a:pPr lvl="3" eaLnBrk="1" latinLnBrk="0" hangingPunct="1"/>
            <a:r>
              <a:rPr kumimoji="0" lang="cs-CZ" smtClean="0"/>
              <a:t>Fourth level</a:t>
            </a:r>
          </a:p>
          <a:p>
            <a:pPr lvl="4" eaLnBrk="1" latinLnBrk="0" hangingPunct="1"/>
            <a:r>
              <a:rPr kumimoji="0" lang="cs-CZ"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err="1" smtClean="0"/>
              <a:t>Abstrakt</a:t>
            </a:r>
            <a:r>
              <a:rPr lang="en-US" dirty="0" smtClean="0"/>
              <a:t> a </a:t>
            </a:r>
            <a:r>
              <a:rPr lang="en-US" dirty="0" err="1" smtClean="0"/>
              <a:t>prameny</a:t>
            </a:r>
            <a:endParaRPr lang="en-US" dirty="0"/>
          </a:p>
        </p:txBody>
      </p:sp>
    </p:spTree>
    <p:extLst>
      <p:ext uri="{BB962C8B-B14F-4D97-AF65-F5344CB8AC3E}">
        <p14:creationId xmlns:p14="http://schemas.microsoft.com/office/powerpoint/2010/main" val="37638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Příklady</a:t>
            </a:r>
            <a:endParaRPr lang="en-US" dirty="0"/>
          </a:p>
        </p:txBody>
      </p:sp>
      <p:pic>
        <p:nvPicPr>
          <p:cNvPr id="4" name="Content Placeholder 3"/>
          <p:cNvPicPr>
            <a:picLocks noGrp="1" noChangeAspect="1"/>
          </p:cNvPicPr>
          <p:nvPr>
            <p:ph sz="quarter" idx="1"/>
          </p:nvPr>
        </p:nvPicPr>
        <p:blipFill>
          <a:blip r:embed="rId2"/>
          <a:srcRect l="-9016" r="-9016"/>
          <a:stretch>
            <a:fillRect/>
          </a:stretch>
        </p:blipFill>
        <p:spPr/>
      </p:pic>
    </p:spTree>
    <p:extLst>
      <p:ext uri="{BB962C8B-B14F-4D97-AF65-F5344CB8AC3E}">
        <p14:creationId xmlns:p14="http://schemas.microsoft.com/office/powerpoint/2010/main" val="131597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Coclusion</a:t>
            </a:r>
            <a:r>
              <a:rPr lang="en-US" dirty="0" smtClean="0"/>
              <a:t>/ </a:t>
            </a:r>
            <a:r>
              <a:rPr lang="en-US" dirty="0" err="1" smtClean="0"/>
              <a:t>Závěr</a:t>
            </a:r>
            <a:endParaRPr lang="en-US" dirty="0"/>
          </a:p>
        </p:txBody>
      </p:sp>
      <p:sp>
        <p:nvSpPr>
          <p:cNvPr id="3" name="Content Placeholder 2"/>
          <p:cNvSpPr>
            <a:spLocks noGrp="1"/>
          </p:cNvSpPr>
          <p:nvPr>
            <p:ph sz="quarter" idx="1"/>
          </p:nvPr>
        </p:nvSpPr>
        <p:spPr/>
        <p:txBody>
          <a:bodyPr/>
          <a:lstStyle/>
          <a:p>
            <a:r>
              <a:rPr lang="en-US" dirty="0"/>
              <a:t>This section should contain the </a:t>
            </a:r>
            <a:r>
              <a:rPr lang="en-US" dirty="0">
                <a:solidFill>
                  <a:srgbClr val="000000"/>
                </a:solidFill>
              </a:rPr>
              <a:t>most important </a:t>
            </a:r>
            <a:r>
              <a:rPr lang="en-US" dirty="0"/>
              <a:t>take-home </a:t>
            </a:r>
            <a:r>
              <a:rPr lang="en-US" dirty="0">
                <a:solidFill>
                  <a:srgbClr val="000000"/>
                </a:solidFill>
              </a:rPr>
              <a:t>message</a:t>
            </a:r>
            <a:r>
              <a:rPr lang="en-US" dirty="0"/>
              <a:t> of the study, expressed in a few precisely worded sentences</a:t>
            </a:r>
            <a:r>
              <a:rPr lang="en-US" dirty="0" smtClean="0"/>
              <a:t>.</a:t>
            </a:r>
          </a:p>
          <a:p>
            <a:endParaRPr lang="en-US" dirty="0" smtClean="0"/>
          </a:p>
          <a:p>
            <a:pPr marL="514350" indent="-514350">
              <a:buFont typeface="+mj-lt"/>
              <a:buAutoNum type="arabicPeriod"/>
            </a:pPr>
            <a:r>
              <a:rPr lang="en-US" dirty="0"/>
              <a:t>The primary take-home message</a:t>
            </a:r>
          </a:p>
          <a:p>
            <a:pPr marL="514350" indent="-514350">
              <a:buFont typeface="+mj-lt"/>
              <a:buAutoNum type="arabicPeriod"/>
            </a:pPr>
            <a:r>
              <a:rPr lang="en-US" dirty="0"/>
              <a:t>The additional findings of importance</a:t>
            </a:r>
          </a:p>
          <a:p>
            <a:pPr marL="514350" indent="-514350">
              <a:buFont typeface="+mj-lt"/>
              <a:buAutoNum type="arabicPeriod"/>
            </a:pPr>
            <a:r>
              <a:rPr lang="en-US" dirty="0"/>
              <a:t>The perspective</a:t>
            </a:r>
            <a:endParaRPr lang="en-US" dirty="0"/>
          </a:p>
          <a:p>
            <a:endParaRPr lang="en-US" dirty="0"/>
          </a:p>
        </p:txBody>
      </p:sp>
    </p:spTree>
    <p:extLst>
      <p:ext uri="{BB962C8B-B14F-4D97-AF65-F5344CB8AC3E}">
        <p14:creationId xmlns:p14="http://schemas.microsoft.com/office/powerpoint/2010/main" val="238510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Příklady</a:t>
            </a:r>
            <a:endParaRPr lang="en-US" dirty="0"/>
          </a:p>
        </p:txBody>
      </p:sp>
      <p:pic>
        <p:nvPicPr>
          <p:cNvPr id="4" name="Content Placeholder 3"/>
          <p:cNvPicPr>
            <a:picLocks noGrp="1" noChangeAspect="1"/>
          </p:cNvPicPr>
          <p:nvPr>
            <p:ph sz="quarter" idx="1"/>
          </p:nvPr>
        </p:nvPicPr>
        <p:blipFill>
          <a:blip r:embed="rId2"/>
          <a:srcRect l="-20166" r="-20166"/>
          <a:stretch>
            <a:fillRect/>
          </a:stretch>
        </p:blipFill>
        <p:spPr/>
      </p:pic>
    </p:spTree>
    <p:extLst>
      <p:ext uri="{BB962C8B-B14F-4D97-AF65-F5344CB8AC3E}">
        <p14:creationId xmlns:p14="http://schemas.microsoft.com/office/powerpoint/2010/main" val="18733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a:t>
            </a:r>
            <a:r>
              <a:rPr lang="en-US" dirty="0" err="1" smtClean="0"/>
              <a:t>vynechat</a:t>
            </a:r>
            <a:endParaRPr lang="en-US" dirty="0"/>
          </a:p>
        </p:txBody>
      </p:sp>
      <p:pic>
        <p:nvPicPr>
          <p:cNvPr id="4" name="Content Placeholder 3"/>
          <p:cNvPicPr>
            <a:picLocks noGrp="1" noChangeAspect="1"/>
          </p:cNvPicPr>
          <p:nvPr>
            <p:ph sz="quarter" idx="1"/>
          </p:nvPr>
        </p:nvPicPr>
        <p:blipFill>
          <a:blip r:embed="rId2"/>
          <a:srcRect l="-1347" r="-1347"/>
          <a:stretch>
            <a:fillRect/>
          </a:stretch>
        </p:blipFill>
        <p:spPr>
          <a:xfrm>
            <a:off x="332232" y="1904592"/>
            <a:ext cx="8503920" cy="4572000"/>
          </a:xfrm>
        </p:spPr>
      </p:pic>
      <p:sp>
        <p:nvSpPr>
          <p:cNvPr id="5" name="TextBox 4"/>
          <p:cNvSpPr txBox="1"/>
          <p:nvPr/>
        </p:nvSpPr>
        <p:spPr>
          <a:xfrm>
            <a:off x="301753" y="1544498"/>
            <a:ext cx="9123762" cy="369332"/>
          </a:xfrm>
          <a:prstGeom prst="rect">
            <a:avLst/>
          </a:prstGeom>
          <a:noFill/>
        </p:spPr>
        <p:txBody>
          <a:bodyPr wrap="square" rtlCol="0">
            <a:spAutoFit/>
          </a:bodyPr>
          <a:lstStyle/>
          <a:p>
            <a:r>
              <a:rPr lang="en-US" dirty="0"/>
              <a:t>Citation of references anywhere within an abstract is almost invariably inappropriate.</a:t>
            </a:r>
            <a:endParaRPr lang="en-US" dirty="0"/>
          </a:p>
        </p:txBody>
      </p:sp>
    </p:spTree>
    <p:extLst>
      <p:ext uri="{BB962C8B-B14F-4D97-AF65-F5344CB8AC3E}">
        <p14:creationId xmlns:p14="http://schemas.microsoft.com/office/powerpoint/2010/main" val="133480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Humanitní</a:t>
            </a:r>
            <a:r>
              <a:rPr lang="en-US" dirty="0" smtClean="0"/>
              <a:t> </a:t>
            </a:r>
            <a:r>
              <a:rPr lang="en-US" dirty="0" err="1" smtClean="0"/>
              <a:t>abstrakt</a:t>
            </a:r>
            <a:endParaRPr lang="en-US" dirty="0"/>
          </a:p>
        </p:txBody>
      </p:sp>
      <p:sp>
        <p:nvSpPr>
          <p:cNvPr id="3" name="Content Placeholder 2"/>
          <p:cNvSpPr>
            <a:spLocks noGrp="1"/>
          </p:cNvSpPr>
          <p:nvPr>
            <p:ph sz="quarter" idx="1"/>
          </p:nvPr>
        </p:nvSpPr>
        <p:spPr>
          <a:xfrm>
            <a:off x="301752" y="1527048"/>
            <a:ext cx="8503920" cy="4908360"/>
          </a:xfrm>
        </p:spPr>
        <p:txBody>
          <a:bodyPr>
            <a:normAutofit fontScale="62500" lnSpcReduction="20000"/>
          </a:bodyPr>
          <a:lstStyle/>
          <a:p>
            <a:pPr marL="0" indent="0">
              <a:buNone/>
            </a:pPr>
            <a:r>
              <a:rPr lang="en-US" dirty="0"/>
              <a:t>Kenneth </a:t>
            </a:r>
            <a:r>
              <a:rPr lang="en-US" dirty="0" err="1"/>
              <a:t>Tait</a:t>
            </a:r>
            <a:r>
              <a:rPr lang="en-US" dirty="0"/>
              <a:t> Andrews, “‘Freedom is a constant struggle': The dynamics and consequences of the Mississippi Civil Rights Movement, 1960-1984″ Ph.D. State University of New York at Stony Brook, 1997 DAI-A 59/02, p. 620, Aug </a:t>
            </a:r>
            <a:r>
              <a:rPr lang="en-US" dirty="0" smtClean="0"/>
              <a:t>1998</a:t>
            </a:r>
          </a:p>
          <a:p>
            <a:pPr marL="0" indent="0">
              <a:buNone/>
            </a:pPr>
            <a:endParaRPr lang="en-US" dirty="0" smtClean="0"/>
          </a:p>
          <a:p>
            <a:pPr marL="0" indent="0">
              <a:buNone/>
            </a:pPr>
            <a:r>
              <a:rPr lang="en-US" i="1" dirty="0" smtClean="0">
                <a:solidFill>
                  <a:srgbClr val="000000"/>
                </a:solidFill>
              </a:rPr>
              <a:t>This </a:t>
            </a:r>
            <a:r>
              <a:rPr lang="en-US" i="1" dirty="0">
                <a:solidFill>
                  <a:srgbClr val="000000"/>
                </a:solidFill>
              </a:rPr>
              <a:t>dissertation examines the impacts of social movements through a multi-layered study of the Mississippi Civil Rights Movement from its peak in the early 1960s through the early 1980s. By examining this historically important case, I clarify the process by which movements transform social structures and the constraints movements face when they try to do so. The time period studied includes the expansion of voting rights and gains in black political power, the desegregation of public schools and the emergence of white-flight academies, and the rise and fall of federal anti-poverty programs. I use two major research strategies: (1) a quantitative analysis of county-level data and (2) three case studies. Data have been collected from archives, interviews, newspapers, and published reports. This dissertation challenges the argument that movements are inconsequential. Some view federal agencies, courts, political parties, or economic elites as the agents driving institutional change, but typically these groups acted in response to the leverage brought to bear by the civil rights movement. The Mississippi movement attempted to forge independent structures for sustaining challenges to local inequities and injustices. By propelling change in an array of local institutions, movement infrastructures had an enduring legacy in Mississippi.</a:t>
            </a:r>
            <a:endParaRPr lang="en-US" dirty="0">
              <a:solidFill>
                <a:srgbClr val="000000"/>
              </a:solidFill>
            </a:endParaRPr>
          </a:p>
        </p:txBody>
      </p:sp>
    </p:spTree>
    <p:extLst>
      <p:ext uri="{BB962C8B-B14F-4D97-AF65-F5344CB8AC3E}">
        <p14:creationId xmlns:p14="http://schemas.microsoft.com/office/powerpoint/2010/main" val="220559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Rozbor</a:t>
            </a:r>
            <a:endParaRPr lang="en-US" dirty="0"/>
          </a:p>
        </p:txBody>
      </p:sp>
      <p:sp>
        <p:nvSpPr>
          <p:cNvPr id="3" name="Content Placeholder 2"/>
          <p:cNvSpPr>
            <a:spLocks noGrp="1"/>
          </p:cNvSpPr>
          <p:nvPr>
            <p:ph sz="quarter" idx="1"/>
          </p:nvPr>
        </p:nvSpPr>
        <p:spPr/>
        <p:txBody>
          <a:bodyPr>
            <a:normAutofit fontScale="55000" lnSpcReduction="20000"/>
          </a:bodyPr>
          <a:lstStyle/>
          <a:p>
            <a:pPr marL="0" indent="0">
              <a:buNone/>
            </a:pPr>
            <a:r>
              <a:rPr lang="en-US" b="1" dirty="0" smtClean="0">
                <a:solidFill>
                  <a:srgbClr val="000000"/>
                </a:solidFill>
              </a:rPr>
              <a:t>What </a:t>
            </a:r>
            <a:r>
              <a:rPr lang="en-US" b="1" dirty="0">
                <a:solidFill>
                  <a:srgbClr val="000000"/>
                </a:solidFill>
              </a:rPr>
              <a:t>the dissertation does</a:t>
            </a:r>
          </a:p>
          <a:p>
            <a:r>
              <a:rPr lang="en-US" dirty="0">
                <a:solidFill>
                  <a:srgbClr val="000000"/>
                </a:solidFill>
              </a:rPr>
              <a:t>This dissertation examines the impacts of social movements through a multi-layered study of the Mississippi Civil Rights Movement from its peak in the early 1960s through the early 1980s. By examining this historically important case, I clarify the process by which movements transform social structures and the constraints movements face when they try to do so.</a:t>
            </a:r>
          </a:p>
          <a:p>
            <a:pPr marL="0" indent="0">
              <a:buNone/>
            </a:pPr>
            <a:r>
              <a:rPr lang="en-US" b="1" dirty="0">
                <a:solidFill>
                  <a:srgbClr val="000000"/>
                </a:solidFill>
              </a:rPr>
              <a:t>How the dissertation does it</a:t>
            </a:r>
          </a:p>
          <a:p>
            <a:r>
              <a:rPr lang="en-US" dirty="0">
                <a:solidFill>
                  <a:srgbClr val="000000"/>
                </a:solidFill>
              </a:rPr>
              <a:t>The time period studied in this dissertation includes the expansion of voting rights and gains in black political power, the desegregation of public schools and the emergence of white-flight academies, and the rise and fall of federal anti-poverty programs. I use two major research strategies: (1) a quantitative analysis of county-level data and (2) three case studies.</a:t>
            </a:r>
          </a:p>
          <a:p>
            <a:pPr marL="0" indent="0">
              <a:buNone/>
            </a:pPr>
            <a:r>
              <a:rPr lang="en-US" b="1" dirty="0">
                <a:solidFill>
                  <a:srgbClr val="000000"/>
                </a:solidFill>
              </a:rPr>
              <a:t>What materials are used</a:t>
            </a:r>
          </a:p>
          <a:p>
            <a:r>
              <a:rPr lang="en-US" dirty="0">
                <a:solidFill>
                  <a:srgbClr val="000000"/>
                </a:solidFill>
              </a:rPr>
              <a:t>Data have been collected from archives, interviews, newspapers, and published reports.</a:t>
            </a:r>
          </a:p>
          <a:p>
            <a:pPr marL="0" indent="0">
              <a:buNone/>
            </a:pPr>
            <a:r>
              <a:rPr lang="en-US" b="1" dirty="0">
                <a:solidFill>
                  <a:srgbClr val="000000"/>
                </a:solidFill>
              </a:rPr>
              <a:t>Conclusion</a:t>
            </a:r>
          </a:p>
          <a:p>
            <a:r>
              <a:rPr lang="en-US" dirty="0">
                <a:solidFill>
                  <a:srgbClr val="000000"/>
                </a:solidFill>
              </a:rPr>
              <a:t>This dissertation challenges the argument that movements are inconsequential. Some view federal agencies, courts, political parties, or economic elites as the agents driving institutional change, but typically these groups acted in response to movement demands and the leverage brought to bear by the civil rights movement. The Mississippi movement attempted to forge independent structures for sustaining challenges to local inequities and injustices. By propelling change in an array of local institutions, movement infrastructures had an enduring legacy in Mississippi.</a:t>
            </a:r>
          </a:p>
          <a:p>
            <a:pPr marL="0" indent="0">
              <a:buNone/>
            </a:pPr>
            <a:r>
              <a:rPr lang="en-US" b="1" dirty="0" smtClean="0">
                <a:solidFill>
                  <a:srgbClr val="000000"/>
                </a:solidFill>
              </a:rPr>
              <a:t>Keywords: </a:t>
            </a:r>
            <a:r>
              <a:rPr lang="en-US" dirty="0" smtClean="0">
                <a:solidFill>
                  <a:srgbClr val="000000"/>
                </a:solidFill>
              </a:rPr>
              <a:t>social movements, Civil </a:t>
            </a:r>
            <a:r>
              <a:rPr lang="en-US" dirty="0">
                <a:solidFill>
                  <a:srgbClr val="000000"/>
                </a:solidFill>
              </a:rPr>
              <a:t>Rights </a:t>
            </a:r>
            <a:r>
              <a:rPr lang="en-US" dirty="0" smtClean="0">
                <a:solidFill>
                  <a:srgbClr val="000000"/>
                </a:solidFill>
              </a:rPr>
              <a:t>Movement, </a:t>
            </a:r>
            <a:r>
              <a:rPr lang="fi-FI" dirty="0" smtClean="0">
                <a:solidFill>
                  <a:srgbClr val="000000"/>
                </a:solidFill>
              </a:rPr>
              <a:t>Mississippi, </a:t>
            </a:r>
            <a:r>
              <a:rPr lang="en-US" dirty="0" smtClean="0">
                <a:solidFill>
                  <a:srgbClr val="000000"/>
                </a:solidFill>
              </a:rPr>
              <a:t>voting rights, desegregation</a:t>
            </a:r>
            <a:endParaRPr lang="en-US" dirty="0">
              <a:solidFill>
                <a:srgbClr val="000000"/>
              </a:solidFill>
            </a:endParaRPr>
          </a:p>
        </p:txBody>
      </p:sp>
    </p:spTree>
    <p:extLst>
      <p:ext uri="{BB962C8B-B14F-4D97-AF65-F5344CB8AC3E}">
        <p14:creationId xmlns:p14="http://schemas.microsoft.com/office/powerpoint/2010/main" val="337503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Přírodovědný</a:t>
            </a:r>
            <a:r>
              <a:rPr lang="en-US" dirty="0" smtClean="0"/>
              <a:t> </a:t>
            </a:r>
            <a:r>
              <a:rPr lang="en-US" dirty="0" err="1" smtClean="0"/>
              <a:t>abstrakt</a:t>
            </a:r>
            <a:endParaRPr lang="en-US" dirty="0"/>
          </a:p>
        </p:txBody>
      </p:sp>
      <p:sp>
        <p:nvSpPr>
          <p:cNvPr id="3" name="Content Placeholder 2"/>
          <p:cNvSpPr>
            <a:spLocks noGrp="1"/>
          </p:cNvSpPr>
          <p:nvPr>
            <p:ph sz="quarter" idx="1"/>
          </p:nvPr>
        </p:nvSpPr>
        <p:spPr/>
        <p:txBody>
          <a:bodyPr>
            <a:normAutofit fontScale="62500" lnSpcReduction="20000"/>
          </a:bodyPr>
          <a:lstStyle/>
          <a:p>
            <a:pPr marL="0" indent="0">
              <a:buNone/>
            </a:pPr>
            <a:r>
              <a:rPr lang="en-US" dirty="0"/>
              <a:t>Luis </a:t>
            </a:r>
            <a:r>
              <a:rPr lang="en-US" dirty="0" err="1"/>
              <a:t>Lehner</a:t>
            </a:r>
            <a:r>
              <a:rPr lang="en-US" dirty="0"/>
              <a:t>, “Gravitational radiation from black hole </a:t>
            </a:r>
            <a:r>
              <a:rPr lang="en-US" dirty="0" err="1"/>
              <a:t>spacetimes</a:t>
            </a:r>
            <a:r>
              <a:rPr lang="en-US" dirty="0"/>
              <a:t>” Ph.D. University of Pittsburgh, 1998 DAI-B 59/06, p. 2797, Dec 1998</a:t>
            </a:r>
          </a:p>
          <a:p>
            <a:pPr marL="0" indent="0">
              <a:buNone/>
            </a:pPr>
            <a:endParaRPr lang="en-US" i="1" dirty="0"/>
          </a:p>
          <a:p>
            <a:pPr marL="0" indent="0">
              <a:buNone/>
            </a:pPr>
            <a:r>
              <a:rPr lang="en-US" i="1" dirty="0" smtClean="0"/>
              <a:t>The </a:t>
            </a:r>
            <a:r>
              <a:rPr lang="en-US" i="1" dirty="0"/>
              <a:t>problem of detecting gravitational radiation is receiving considerable attention with the construction of new detectors in the United States, Europe, and Japan. The theoretical modeling of the wave forms that would be produced in particular systems will expedite the search for and analysis of detected signals. The characteristic formulation of GR is implemented to obtain an algorithm capable of evolving black holes in 3D asymptotically flat </a:t>
            </a:r>
            <a:r>
              <a:rPr lang="en-US" i="1" dirty="0" err="1"/>
              <a:t>spacetimes</a:t>
            </a:r>
            <a:r>
              <a:rPr lang="en-US" i="1" dirty="0"/>
              <a:t>. Using </a:t>
            </a:r>
            <a:r>
              <a:rPr lang="en-US" i="1" dirty="0" err="1"/>
              <a:t>compactification</a:t>
            </a:r>
            <a:r>
              <a:rPr lang="en-US" i="1" dirty="0"/>
              <a:t> techniques, future null infinity is included in the evolved region, which enables the unambiguous calculation of the radiation produced by some compact source. A module to calculate the waveforms is constructed and included in the evolution algorithm. This code is shown to be second-order convergent and to handle highly non-linear </a:t>
            </a:r>
            <a:r>
              <a:rPr lang="en-US" i="1" dirty="0" err="1"/>
              <a:t>spacetimes</a:t>
            </a:r>
            <a:r>
              <a:rPr lang="en-US" i="1" dirty="0"/>
              <a:t>. In particular, we have shown that the code can handle </a:t>
            </a:r>
            <a:r>
              <a:rPr lang="en-US" i="1" dirty="0" err="1"/>
              <a:t>spacetimes</a:t>
            </a:r>
            <a:r>
              <a:rPr lang="en-US" i="1" dirty="0"/>
              <a:t> whose radiation is equivalent to a galaxy converting its whole mass into gravitational radiation in one second. We further use the characteristic formulation to treat the region close to the singularity in black hole </a:t>
            </a:r>
            <a:r>
              <a:rPr lang="en-US" i="1" dirty="0" err="1"/>
              <a:t>spacetimes</a:t>
            </a:r>
            <a:r>
              <a:rPr lang="en-US" i="1" dirty="0"/>
              <a:t>. The code carefully excises a region surrounding the singularity and accurately evolves generic black hole </a:t>
            </a:r>
            <a:r>
              <a:rPr lang="en-US" i="1" dirty="0" err="1"/>
              <a:t>spacetimes</a:t>
            </a:r>
            <a:r>
              <a:rPr lang="en-US" i="1" dirty="0"/>
              <a:t> with apparently unlimited stability.</a:t>
            </a:r>
            <a:endParaRPr lang="en-US" dirty="0"/>
          </a:p>
        </p:txBody>
      </p:sp>
    </p:spTree>
    <p:extLst>
      <p:ext uri="{BB962C8B-B14F-4D97-AF65-F5344CB8AC3E}">
        <p14:creationId xmlns:p14="http://schemas.microsoft.com/office/powerpoint/2010/main" val="3790234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Rozbor</a:t>
            </a:r>
            <a:endParaRPr lang="en-US" dirty="0"/>
          </a:p>
        </p:txBody>
      </p:sp>
      <p:sp>
        <p:nvSpPr>
          <p:cNvPr id="3" name="Content Placeholder 2"/>
          <p:cNvSpPr>
            <a:spLocks noGrp="1"/>
          </p:cNvSpPr>
          <p:nvPr>
            <p:ph sz="quarter" idx="1"/>
          </p:nvPr>
        </p:nvSpPr>
        <p:spPr/>
        <p:txBody>
          <a:bodyPr>
            <a:normAutofit fontScale="55000" lnSpcReduction="20000"/>
          </a:bodyPr>
          <a:lstStyle/>
          <a:p>
            <a:pPr marL="0" indent="0">
              <a:buNone/>
            </a:pPr>
            <a:r>
              <a:rPr lang="en-US" b="1" dirty="0"/>
              <a:t>Why do this study</a:t>
            </a:r>
          </a:p>
          <a:p>
            <a:r>
              <a:rPr lang="en-US" dirty="0"/>
              <a:t>The problem of detecting gravitational radiation is receiving considerable attention with the construction of new detectors in the United States, Europe, and Japan. The theoretical modeling of the wave forms that would be produced in particular systems will expedite the search and analysis of the detected signals.</a:t>
            </a:r>
          </a:p>
          <a:p>
            <a:pPr marL="0" indent="0">
              <a:buNone/>
            </a:pPr>
            <a:r>
              <a:rPr lang="en-US" b="1" dirty="0"/>
              <a:t>What the study does</a:t>
            </a:r>
          </a:p>
          <a:p>
            <a:r>
              <a:rPr lang="en-US" dirty="0"/>
              <a:t>The characteristic formulation of GR is implemented to obtain an algorithm capable of evolving black holes in 3D asymptotically flat </a:t>
            </a:r>
            <a:r>
              <a:rPr lang="en-US" dirty="0" err="1"/>
              <a:t>spacetimes</a:t>
            </a:r>
            <a:r>
              <a:rPr lang="en-US" dirty="0"/>
              <a:t>. Using </a:t>
            </a:r>
            <a:r>
              <a:rPr lang="en-US" dirty="0" err="1"/>
              <a:t>compactification</a:t>
            </a:r>
            <a:r>
              <a:rPr lang="en-US" dirty="0"/>
              <a:t> techniques, future null infinity is included in the evolved region, which enables the unambiguous calculation of the radiation produced by some compact source. A module to calculate the waveforms is constructed and included in the evolution algorithm.</a:t>
            </a:r>
          </a:p>
          <a:p>
            <a:pPr marL="0" indent="0">
              <a:buNone/>
            </a:pPr>
            <a:r>
              <a:rPr lang="en-US" b="1" dirty="0"/>
              <a:t>Results</a:t>
            </a:r>
          </a:p>
          <a:p>
            <a:r>
              <a:rPr lang="en-US" dirty="0"/>
              <a:t>This code is shown to be second-order convergent and to handle highly non-linear </a:t>
            </a:r>
            <a:r>
              <a:rPr lang="en-US" dirty="0" err="1"/>
              <a:t>spacetimes</a:t>
            </a:r>
            <a:r>
              <a:rPr lang="en-US" dirty="0"/>
              <a:t>. In particular, we have shown that the code can handle </a:t>
            </a:r>
            <a:r>
              <a:rPr lang="en-US" dirty="0" err="1"/>
              <a:t>spacetimes</a:t>
            </a:r>
            <a:r>
              <a:rPr lang="en-US" dirty="0"/>
              <a:t> whose radiation is equivalent to a galaxy converting its whole mass into gravitational radiation in one second. We further use the characteristic formulation to treat the region close to the singularity in black hole </a:t>
            </a:r>
            <a:r>
              <a:rPr lang="en-US" dirty="0" err="1"/>
              <a:t>spacetimes</a:t>
            </a:r>
            <a:r>
              <a:rPr lang="en-US" dirty="0"/>
              <a:t>. The code carefully excises a region surrounding the singularity and accurately evolves generic black hole </a:t>
            </a:r>
            <a:r>
              <a:rPr lang="en-US" dirty="0" err="1"/>
              <a:t>spacetimes</a:t>
            </a:r>
            <a:r>
              <a:rPr lang="en-US" dirty="0"/>
              <a:t> with apparently unlimited stability.</a:t>
            </a:r>
          </a:p>
          <a:p>
            <a:pPr marL="0" indent="0">
              <a:buNone/>
            </a:pPr>
            <a:r>
              <a:rPr lang="en-US" b="1" dirty="0"/>
              <a:t>Keywords</a:t>
            </a:r>
          </a:p>
          <a:p>
            <a:r>
              <a:rPr lang="en-US" dirty="0"/>
              <a:t>gravitational radiation (GR)</a:t>
            </a:r>
          </a:p>
          <a:p>
            <a:r>
              <a:rPr lang="en-US" dirty="0" err="1"/>
              <a:t>spacetimes</a:t>
            </a:r>
            <a:endParaRPr lang="en-US" dirty="0"/>
          </a:p>
          <a:p>
            <a:r>
              <a:rPr lang="en-US" dirty="0"/>
              <a:t>black holes</a:t>
            </a:r>
            <a:endParaRPr lang="en-US" dirty="0"/>
          </a:p>
        </p:txBody>
      </p:sp>
    </p:spTree>
    <p:extLst>
      <p:ext uri="{BB962C8B-B14F-4D97-AF65-F5344CB8AC3E}">
        <p14:creationId xmlns:p14="http://schemas.microsoft.com/office/powerpoint/2010/main" val="1426991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Dílčí</a:t>
            </a:r>
            <a:r>
              <a:rPr lang="en-US" dirty="0" smtClean="0"/>
              <a:t> </a:t>
            </a:r>
            <a:r>
              <a:rPr lang="en-US" dirty="0" err="1" smtClean="0"/>
              <a:t>úkol</a:t>
            </a:r>
            <a:r>
              <a:rPr lang="en-US" dirty="0" smtClean="0"/>
              <a:t> II.</a:t>
            </a:r>
            <a:endParaRPr lang="en-US" dirty="0"/>
          </a:p>
        </p:txBody>
      </p:sp>
      <p:sp>
        <p:nvSpPr>
          <p:cNvPr id="3" name="Content Placeholder 2"/>
          <p:cNvSpPr>
            <a:spLocks noGrp="1"/>
          </p:cNvSpPr>
          <p:nvPr>
            <p:ph sz="quarter" idx="1"/>
          </p:nvPr>
        </p:nvSpPr>
        <p:spPr/>
        <p:txBody>
          <a:bodyPr/>
          <a:lstStyle/>
          <a:p>
            <a:r>
              <a:rPr lang="en-US" dirty="0" err="1" smtClean="0"/>
              <a:t>Přepracujte</a:t>
            </a:r>
            <a:r>
              <a:rPr lang="en-US" dirty="0" smtClean="0"/>
              <a:t> </a:t>
            </a:r>
            <a:r>
              <a:rPr lang="en-US" dirty="0" err="1" smtClean="0"/>
              <a:t>abstrakty</a:t>
            </a:r>
            <a:endParaRPr lang="en-US" dirty="0" smtClean="0"/>
          </a:p>
          <a:p>
            <a:r>
              <a:rPr lang="en-US" dirty="0" err="1" smtClean="0"/>
              <a:t>Nahrát</a:t>
            </a:r>
            <a:r>
              <a:rPr lang="en-US" dirty="0" smtClean="0"/>
              <a:t> do </a:t>
            </a:r>
            <a:r>
              <a:rPr lang="en-US" dirty="0" err="1" smtClean="0"/>
              <a:t>odvezávárny</a:t>
            </a:r>
            <a:r>
              <a:rPr lang="en-US" smtClean="0"/>
              <a:t> do 12.3. </a:t>
            </a:r>
            <a:endParaRPr lang="en-US"/>
          </a:p>
        </p:txBody>
      </p:sp>
    </p:spTree>
    <p:extLst>
      <p:ext uri="{BB962C8B-B14F-4D97-AF65-F5344CB8AC3E}">
        <p14:creationId xmlns:p14="http://schemas.microsoft.com/office/powerpoint/2010/main" val="402351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JE PRIMÁRNÍ PRAMEN?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err="1" smtClean="0"/>
              <a:t>Písemné</a:t>
            </a:r>
            <a:r>
              <a:rPr lang="en-US" dirty="0" smtClean="0"/>
              <a:t> </a:t>
            </a:r>
            <a:r>
              <a:rPr lang="en-US" dirty="0" err="1" smtClean="0"/>
              <a:t>prameny</a:t>
            </a:r>
            <a:endParaRPr lang="en-US" dirty="0" smtClean="0"/>
          </a:p>
          <a:p>
            <a:pPr lvl="1"/>
            <a:r>
              <a:rPr lang="en-US" dirty="0" err="1" smtClean="0"/>
              <a:t>Institucionálního</a:t>
            </a:r>
            <a:r>
              <a:rPr lang="en-US" dirty="0" smtClean="0"/>
              <a:t> </a:t>
            </a:r>
            <a:r>
              <a:rPr lang="en-US" dirty="0" err="1" smtClean="0"/>
              <a:t>původu</a:t>
            </a:r>
            <a:endParaRPr lang="en-US" dirty="0" smtClean="0"/>
          </a:p>
          <a:p>
            <a:pPr lvl="2"/>
            <a:r>
              <a:rPr lang="en-US" dirty="0" err="1" smtClean="0"/>
              <a:t>Právní</a:t>
            </a:r>
            <a:r>
              <a:rPr lang="en-US" dirty="0" smtClean="0"/>
              <a:t> </a:t>
            </a:r>
            <a:r>
              <a:rPr lang="en-US" dirty="0" err="1" smtClean="0"/>
              <a:t>dokumenty</a:t>
            </a:r>
            <a:r>
              <a:rPr lang="en-US" dirty="0" smtClean="0"/>
              <a:t>, </a:t>
            </a:r>
            <a:r>
              <a:rPr lang="en-US" dirty="0" err="1" smtClean="0"/>
              <a:t>správní</a:t>
            </a:r>
            <a:r>
              <a:rPr lang="en-US" dirty="0" smtClean="0"/>
              <a:t> a </a:t>
            </a:r>
            <a:r>
              <a:rPr lang="en-US" dirty="0" err="1" smtClean="0"/>
              <a:t>hospodářské</a:t>
            </a:r>
            <a:r>
              <a:rPr lang="en-US" dirty="0" smtClean="0"/>
              <a:t> </a:t>
            </a:r>
            <a:r>
              <a:rPr lang="en-US" dirty="0" err="1" smtClean="0"/>
              <a:t>prameny</a:t>
            </a:r>
            <a:r>
              <a:rPr lang="en-US" dirty="0" smtClean="0"/>
              <a:t>, </a:t>
            </a:r>
            <a:r>
              <a:rPr lang="en-US" dirty="0" err="1" smtClean="0"/>
              <a:t>listiny</a:t>
            </a:r>
            <a:r>
              <a:rPr lang="en-US" dirty="0" smtClean="0"/>
              <a:t>, </a:t>
            </a:r>
            <a:r>
              <a:rPr lang="en-US" dirty="0" err="1" smtClean="0"/>
              <a:t>úřty</a:t>
            </a:r>
            <a:r>
              <a:rPr lang="en-US" dirty="0" smtClean="0"/>
              <a:t>, </a:t>
            </a:r>
            <a:r>
              <a:rPr lang="en-US" dirty="0" err="1" smtClean="0"/>
              <a:t>sepisy</a:t>
            </a:r>
            <a:r>
              <a:rPr lang="en-US" dirty="0" smtClean="0"/>
              <a:t> </a:t>
            </a:r>
            <a:r>
              <a:rPr lang="en-US" dirty="0" err="1" smtClean="0"/>
              <a:t>obyvatelstva</a:t>
            </a:r>
            <a:endParaRPr lang="en-US" dirty="0" smtClean="0"/>
          </a:p>
          <a:p>
            <a:pPr lvl="1"/>
            <a:r>
              <a:rPr lang="en-US" dirty="0" err="1" smtClean="0"/>
              <a:t>Soukromého</a:t>
            </a:r>
            <a:r>
              <a:rPr lang="en-US" dirty="0" smtClean="0"/>
              <a:t> </a:t>
            </a:r>
            <a:r>
              <a:rPr lang="en-US" dirty="0" err="1" smtClean="0"/>
              <a:t>původu</a:t>
            </a:r>
            <a:endParaRPr lang="en-US" dirty="0" smtClean="0"/>
          </a:p>
          <a:p>
            <a:pPr lvl="2"/>
            <a:r>
              <a:rPr lang="en-US" dirty="0" err="1" smtClean="0"/>
              <a:t>Osobní</a:t>
            </a:r>
            <a:r>
              <a:rPr lang="en-US" dirty="0" smtClean="0"/>
              <a:t> </a:t>
            </a:r>
            <a:r>
              <a:rPr lang="en-US" dirty="0" err="1" smtClean="0"/>
              <a:t>korespondence</a:t>
            </a:r>
            <a:r>
              <a:rPr lang="en-US" dirty="0" smtClean="0"/>
              <a:t>, </a:t>
            </a:r>
            <a:r>
              <a:rPr lang="en-US" dirty="0" err="1" smtClean="0"/>
              <a:t>osobní</a:t>
            </a:r>
            <a:r>
              <a:rPr lang="en-US" dirty="0" smtClean="0"/>
              <a:t> </a:t>
            </a:r>
            <a:r>
              <a:rPr lang="en-US" dirty="0" err="1" smtClean="0"/>
              <a:t>deníky</a:t>
            </a:r>
            <a:r>
              <a:rPr lang="en-US" dirty="0" smtClean="0"/>
              <a:t>, </a:t>
            </a:r>
            <a:r>
              <a:rPr lang="en-US" dirty="0" err="1" smtClean="0"/>
              <a:t>literární</a:t>
            </a:r>
            <a:r>
              <a:rPr lang="en-US" dirty="0" smtClean="0"/>
              <a:t> a </a:t>
            </a:r>
            <a:r>
              <a:rPr lang="en-US" dirty="0" err="1" smtClean="0"/>
              <a:t>písemná</a:t>
            </a:r>
            <a:r>
              <a:rPr lang="en-US" dirty="0" smtClean="0"/>
              <a:t> </a:t>
            </a:r>
            <a:r>
              <a:rPr lang="en-US" dirty="0" err="1" smtClean="0"/>
              <a:t>pozůstalost</a:t>
            </a:r>
            <a:endParaRPr lang="en-US" dirty="0" smtClean="0"/>
          </a:p>
          <a:p>
            <a:pPr lvl="1"/>
            <a:r>
              <a:rPr lang="en-US" dirty="0" err="1" smtClean="0"/>
              <a:t>Narativní</a:t>
            </a:r>
            <a:r>
              <a:rPr lang="en-US" dirty="0" smtClean="0"/>
              <a:t> a </a:t>
            </a:r>
            <a:r>
              <a:rPr lang="en-US" dirty="0" err="1" smtClean="0"/>
              <a:t>literární</a:t>
            </a:r>
            <a:endParaRPr lang="en-US" dirty="0" smtClean="0"/>
          </a:p>
          <a:p>
            <a:pPr lvl="2"/>
            <a:r>
              <a:rPr lang="en-US" dirty="0" err="1" smtClean="0"/>
              <a:t>Legendy</a:t>
            </a:r>
            <a:r>
              <a:rPr lang="en-US" dirty="0" smtClean="0"/>
              <a:t>, </a:t>
            </a:r>
            <a:r>
              <a:rPr lang="en-US" dirty="0" err="1" smtClean="0"/>
              <a:t>romány</a:t>
            </a:r>
            <a:r>
              <a:rPr lang="en-US" dirty="0" smtClean="0"/>
              <a:t>, </a:t>
            </a:r>
            <a:r>
              <a:rPr lang="en-US" dirty="0" err="1" smtClean="0"/>
              <a:t>fikce</a:t>
            </a:r>
            <a:r>
              <a:rPr lang="en-US" dirty="0" smtClean="0"/>
              <a:t>, </a:t>
            </a:r>
            <a:r>
              <a:rPr lang="en-US" dirty="0" err="1" smtClean="0"/>
              <a:t>kroniky</a:t>
            </a:r>
            <a:r>
              <a:rPr lang="en-US" dirty="0" smtClean="0"/>
              <a:t>, </a:t>
            </a:r>
            <a:r>
              <a:rPr lang="en-US" dirty="0" err="1" smtClean="0"/>
              <a:t>letopisy</a:t>
            </a:r>
            <a:endParaRPr lang="en-US" dirty="0" smtClean="0"/>
          </a:p>
          <a:p>
            <a:r>
              <a:rPr lang="en-US" dirty="0" err="1" smtClean="0"/>
              <a:t>Nepsané</a:t>
            </a:r>
            <a:r>
              <a:rPr lang="en-US" dirty="0" smtClean="0"/>
              <a:t> </a:t>
            </a:r>
            <a:r>
              <a:rPr lang="en-US" dirty="0" err="1" smtClean="0"/>
              <a:t>prameny</a:t>
            </a:r>
            <a:endParaRPr lang="en-US" dirty="0" smtClean="0"/>
          </a:p>
          <a:p>
            <a:pPr lvl="1"/>
            <a:r>
              <a:rPr lang="en-US" dirty="0" err="1" smtClean="0"/>
              <a:t>Hmotné</a:t>
            </a:r>
            <a:r>
              <a:rPr lang="en-US" dirty="0" smtClean="0"/>
              <a:t> (</a:t>
            </a:r>
            <a:r>
              <a:rPr lang="en-US" dirty="0" err="1" smtClean="0"/>
              <a:t>kostení</a:t>
            </a:r>
            <a:r>
              <a:rPr lang="en-US" dirty="0" smtClean="0"/>
              <a:t> </a:t>
            </a:r>
            <a:r>
              <a:rPr lang="en-US" dirty="0" err="1" smtClean="0"/>
              <a:t>pozástatky</a:t>
            </a:r>
            <a:r>
              <a:rPr lang="en-US" dirty="0" smtClean="0"/>
              <a:t>, </a:t>
            </a:r>
            <a:r>
              <a:rPr lang="en-US" dirty="0" err="1" smtClean="0"/>
              <a:t>archeologické</a:t>
            </a:r>
            <a:r>
              <a:rPr lang="en-US" dirty="0" smtClean="0"/>
              <a:t> </a:t>
            </a:r>
            <a:r>
              <a:rPr lang="en-US" dirty="0" err="1" smtClean="0"/>
              <a:t>nálezy</a:t>
            </a:r>
            <a:r>
              <a:rPr lang="en-US" dirty="0" smtClean="0"/>
              <a:t>)</a:t>
            </a:r>
          </a:p>
          <a:p>
            <a:pPr lvl="1"/>
            <a:r>
              <a:rPr lang="en-US" dirty="0" err="1" smtClean="0"/>
              <a:t>Obrazové</a:t>
            </a:r>
            <a:endParaRPr lang="en-US" dirty="0" smtClean="0"/>
          </a:p>
          <a:p>
            <a:pPr lvl="1"/>
            <a:r>
              <a:rPr lang="en-US" dirty="0" err="1" smtClean="0"/>
              <a:t>Audiovizuální</a:t>
            </a:r>
            <a:endParaRPr lang="en-US" dirty="0" smtClean="0"/>
          </a:p>
          <a:p>
            <a:r>
              <a:rPr lang="en-US" dirty="0" err="1" smtClean="0"/>
              <a:t>Ústní</a:t>
            </a:r>
            <a:r>
              <a:rPr lang="en-US" dirty="0" smtClean="0"/>
              <a:t> </a:t>
            </a:r>
            <a:r>
              <a:rPr lang="en-US" dirty="0" err="1" smtClean="0"/>
              <a:t>prameny</a:t>
            </a:r>
            <a:endParaRPr lang="en-US" dirty="0" smtClean="0"/>
          </a:p>
          <a:p>
            <a:pPr lvl="1"/>
            <a:r>
              <a:rPr lang="en-US" dirty="0" err="1" smtClean="0"/>
              <a:t>Mytologie</a:t>
            </a:r>
            <a:endParaRPr lang="en-US" dirty="0" smtClean="0"/>
          </a:p>
          <a:p>
            <a:pPr lvl="1"/>
            <a:r>
              <a:rPr lang="en-US" dirty="0" err="1" smtClean="0"/>
              <a:t>Orální</a:t>
            </a:r>
            <a:r>
              <a:rPr lang="en-US" dirty="0" smtClean="0"/>
              <a:t> </a:t>
            </a:r>
            <a:r>
              <a:rPr lang="en-US" dirty="0" err="1" smtClean="0"/>
              <a:t>historie</a:t>
            </a:r>
            <a:endParaRPr lang="en-US" dirty="0"/>
          </a:p>
        </p:txBody>
      </p:sp>
    </p:spTree>
    <p:extLst>
      <p:ext uri="{BB962C8B-B14F-4D97-AF65-F5344CB8AC3E}">
        <p14:creationId xmlns:p14="http://schemas.microsoft.com/office/powerpoint/2010/main" val="1613601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ABSTRAKT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t>K </a:t>
            </a:r>
            <a:r>
              <a:rPr lang="en-US" b="1" dirty="0" err="1" smtClean="0"/>
              <a:t>čemu</a:t>
            </a:r>
            <a:r>
              <a:rPr lang="en-US" b="1" dirty="0" smtClean="0"/>
              <a:t> </a:t>
            </a:r>
            <a:r>
              <a:rPr lang="en-US" b="1" dirty="0" err="1" smtClean="0"/>
              <a:t>slouží</a:t>
            </a:r>
            <a:r>
              <a:rPr lang="en-US" b="1" dirty="0" smtClean="0"/>
              <a:t> </a:t>
            </a:r>
            <a:r>
              <a:rPr lang="en-US" b="1" dirty="0" err="1" smtClean="0"/>
              <a:t>abstrakt</a:t>
            </a:r>
            <a:r>
              <a:rPr lang="en-US" b="1" dirty="0" smtClean="0"/>
              <a:t>?</a:t>
            </a:r>
          </a:p>
          <a:p>
            <a:pPr marL="0" indent="0">
              <a:buNone/>
            </a:pPr>
            <a:r>
              <a:rPr lang="en-US" dirty="0" smtClean="0">
                <a:solidFill>
                  <a:schemeClr val="bg1"/>
                </a:solidFill>
              </a:rPr>
              <a:t>Na </a:t>
            </a:r>
            <a:r>
              <a:rPr lang="en-US" dirty="0" err="1" smtClean="0">
                <a:solidFill>
                  <a:schemeClr val="bg1"/>
                </a:solidFill>
              </a:rPr>
              <a:t>první</a:t>
            </a:r>
            <a:r>
              <a:rPr lang="en-US" dirty="0" smtClean="0">
                <a:solidFill>
                  <a:schemeClr val="bg1"/>
                </a:solidFill>
              </a:rPr>
              <a:t> </a:t>
            </a:r>
            <a:r>
              <a:rPr lang="en-US" dirty="0" err="1" smtClean="0">
                <a:solidFill>
                  <a:schemeClr val="bg1"/>
                </a:solidFill>
              </a:rPr>
              <a:t>straně</a:t>
            </a:r>
            <a:r>
              <a:rPr lang="en-US" dirty="0" smtClean="0">
                <a:solidFill>
                  <a:schemeClr val="bg1"/>
                </a:solidFill>
              </a:rPr>
              <a:t>, </a:t>
            </a:r>
            <a:r>
              <a:rPr lang="en-US" dirty="0" err="1" smtClean="0">
                <a:solidFill>
                  <a:schemeClr val="bg1"/>
                </a:solidFill>
              </a:rPr>
              <a:t>slouží</a:t>
            </a:r>
            <a:r>
              <a:rPr lang="en-US" dirty="0" smtClean="0">
                <a:solidFill>
                  <a:schemeClr val="bg1"/>
                </a:solidFill>
              </a:rPr>
              <a:t> </a:t>
            </a:r>
            <a:r>
              <a:rPr lang="en-US" dirty="0" err="1" smtClean="0">
                <a:solidFill>
                  <a:schemeClr val="bg1"/>
                </a:solidFill>
              </a:rPr>
              <a:t>jako</a:t>
            </a:r>
            <a:r>
              <a:rPr lang="en-US" dirty="0" smtClean="0">
                <a:solidFill>
                  <a:schemeClr val="bg1"/>
                </a:solidFill>
              </a:rPr>
              <a:t> </a:t>
            </a:r>
            <a:r>
              <a:rPr lang="en-US" dirty="0" err="1" smtClean="0">
                <a:solidFill>
                  <a:schemeClr val="bg1"/>
                </a:solidFill>
              </a:rPr>
              <a:t>průvodce</a:t>
            </a:r>
            <a:r>
              <a:rPr lang="en-US" dirty="0" smtClean="0">
                <a:solidFill>
                  <a:schemeClr val="bg1"/>
                </a:solidFill>
              </a:rPr>
              <a:t> </a:t>
            </a:r>
            <a:r>
              <a:rPr lang="en-US" dirty="0" err="1" smtClean="0">
                <a:solidFill>
                  <a:schemeClr val="bg1"/>
                </a:solidFill>
              </a:rPr>
              <a:t>čtenáři</a:t>
            </a:r>
            <a:r>
              <a:rPr lang="en-US" dirty="0" smtClean="0">
                <a:solidFill>
                  <a:schemeClr val="bg1"/>
                </a:solidFill>
              </a:rPr>
              <a:t>, </a:t>
            </a:r>
            <a:r>
              <a:rPr lang="en-US" dirty="0" err="1" smtClean="0">
                <a:solidFill>
                  <a:schemeClr val="bg1"/>
                </a:solidFill>
              </a:rPr>
              <a:t>zda</a:t>
            </a:r>
            <a:r>
              <a:rPr lang="en-US" dirty="0" smtClean="0">
                <a:solidFill>
                  <a:schemeClr val="bg1"/>
                </a:solidFill>
              </a:rPr>
              <a:t>-li </a:t>
            </a:r>
            <a:r>
              <a:rPr lang="en-US" dirty="0" err="1" smtClean="0">
                <a:solidFill>
                  <a:schemeClr val="bg1"/>
                </a:solidFill>
              </a:rPr>
              <a:t>práce</a:t>
            </a:r>
            <a:r>
              <a:rPr lang="en-US" dirty="0" smtClean="0">
                <a:solidFill>
                  <a:schemeClr val="bg1"/>
                </a:solidFill>
              </a:rPr>
              <a:t> </a:t>
            </a:r>
            <a:r>
              <a:rPr lang="en-US" dirty="0" err="1" smtClean="0">
                <a:solidFill>
                  <a:schemeClr val="bg1"/>
                </a:solidFill>
              </a:rPr>
              <a:t>obsahuje</a:t>
            </a:r>
            <a:r>
              <a:rPr lang="en-US" dirty="0" smtClean="0">
                <a:solidFill>
                  <a:schemeClr val="bg1"/>
                </a:solidFill>
              </a:rPr>
              <a:t>, to co </a:t>
            </a:r>
            <a:r>
              <a:rPr lang="en-US" dirty="0" err="1" smtClean="0">
                <a:solidFill>
                  <a:schemeClr val="bg1"/>
                </a:solidFill>
              </a:rPr>
              <a:t>hledá</a:t>
            </a:r>
            <a:r>
              <a:rPr lang="en-US" dirty="0" smtClean="0">
                <a:solidFill>
                  <a:schemeClr val="bg1"/>
                </a:solidFill>
              </a:rPr>
              <a:t> – </a:t>
            </a:r>
            <a:r>
              <a:rPr lang="en-US" dirty="0" err="1" smtClean="0">
                <a:solidFill>
                  <a:schemeClr val="bg1"/>
                </a:solidFill>
              </a:rPr>
              <a:t>zda</a:t>
            </a:r>
            <a:r>
              <a:rPr lang="en-US" dirty="0" smtClean="0">
                <a:solidFill>
                  <a:schemeClr val="bg1"/>
                </a:solidFill>
              </a:rPr>
              <a:t> </a:t>
            </a:r>
            <a:r>
              <a:rPr lang="en-US" dirty="0" err="1" smtClean="0">
                <a:solidFill>
                  <a:schemeClr val="bg1"/>
                </a:solidFill>
              </a:rPr>
              <a:t>ji</a:t>
            </a:r>
            <a:r>
              <a:rPr lang="en-US" dirty="0" smtClean="0">
                <a:solidFill>
                  <a:schemeClr val="bg1"/>
                </a:solidFill>
              </a:rPr>
              <a:t> </a:t>
            </a:r>
            <a:r>
              <a:rPr lang="en-US" dirty="0" err="1" smtClean="0">
                <a:solidFill>
                  <a:schemeClr val="bg1"/>
                </a:solidFill>
              </a:rPr>
              <a:t>číst</a:t>
            </a:r>
            <a:r>
              <a:rPr lang="en-US" dirty="0" smtClean="0">
                <a:solidFill>
                  <a:schemeClr val="bg1"/>
                </a:solidFill>
              </a:rPr>
              <a:t>. </a:t>
            </a:r>
            <a:r>
              <a:rPr lang="en-US" dirty="0" err="1" smtClean="0">
                <a:solidFill>
                  <a:schemeClr val="bg1"/>
                </a:solidFill>
              </a:rPr>
              <a:t>Zároveň</a:t>
            </a:r>
            <a:r>
              <a:rPr lang="en-US" dirty="0" smtClean="0">
                <a:solidFill>
                  <a:schemeClr val="bg1"/>
                </a:solidFill>
              </a:rPr>
              <a:t> </a:t>
            </a:r>
            <a:r>
              <a:rPr lang="en-US" dirty="0" err="1" smtClean="0">
                <a:solidFill>
                  <a:schemeClr val="bg1"/>
                </a:solidFill>
              </a:rPr>
              <a:t>poskytuje</a:t>
            </a:r>
            <a:r>
              <a:rPr lang="en-US" dirty="0" smtClean="0">
                <a:solidFill>
                  <a:schemeClr val="bg1"/>
                </a:solidFill>
              </a:rPr>
              <a:t> </a:t>
            </a:r>
            <a:r>
              <a:rPr lang="en-US" dirty="0" err="1" smtClean="0">
                <a:solidFill>
                  <a:schemeClr val="bg1"/>
                </a:solidFill>
              </a:rPr>
              <a:t>první</a:t>
            </a:r>
            <a:r>
              <a:rPr lang="en-US" dirty="0" smtClean="0">
                <a:solidFill>
                  <a:schemeClr val="bg1"/>
                </a:solidFill>
              </a:rPr>
              <a:t> </a:t>
            </a:r>
            <a:r>
              <a:rPr lang="en-US" dirty="0" err="1" smtClean="0">
                <a:solidFill>
                  <a:schemeClr val="bg1"/>
                </a:solidFill>
              </a:rPr>
              <a:t>dojmy</a:t>
            </a:r>
            <a:r>
              <a:rPr lang="en-US" dirty="0" smtClean="0">
                <a:solidFill>
                  <a:schemeClr val="bg1"/>
                </a:solidFill>
              </a:rPr>
              <a:t> z </a:t>
            </a:r>
            <a:r>
              <a:rPr lang="en-US" dirty="0" err="1" smtClean="0">
                <a:solidFill>
                  <a:schemeClr val="bg1"/>
                </a:solidFill>
              </a:rPr>
              <a:t>práce</a:t>
            </a:r>
            <a:r>
              <a:rPr lang="en-US" dirty="0" smtClean="0">
                <a:solidFill>
                  <a:schemeClr val="bg1"/>
                </a:solidFill>
              </a:rPr>
              <a:t> – </a:t>
            </a:r>
            <a:r>
              <a:rPr lang="en-US" dirty="0" err="1" smtClean="0">
                <a:solidFill>
                  <a:schemeClr val="bg1"/>
                </a:solidFill>
              </a:rPr>
              <a:t>kvalita</a:t>
            </a:r>
            <a:r>
              <a:rPr lang="en-US" dirty="0" smtClean="0">
                <a:solidFill>
                  <a:schemeClr val="bg1"/>
                </a:solidFill>
              </a:rPr>
              <a:t>, </a:t>
            </a:r>
            <a:r>
              <a:rPr lang="en-US" dirty="0" err="1" smtClean="0">
                <a:solidFill>
                  <a:schemeClr val="bg1"/>
                </a:solidFill>
              </a:rPr>
              <a:t>ukazuje</a:t>
            </a:r>
            <a:r>
              <a:rPr lang="en-US" dirty="0" smtClean="0">
                <a:solidFill>
                  <a:schemeClr val="bg1"/>
                </a:solidFill>
              </a:rPr>
              <a:t> </a:t>
            </a:r>
            <a:r>
              <a:rPr lang="en-US" dirty="0" err="1" smtClean="0">
                <a:solidFill>
                  <a:schemeClr val="bg1"/>
                </a:solidFill>
              </a:rPr>
              <a:t>znalost</a:t>
            </a:r>
            <a:r>
              <a:rPr lang="en-US" dirty="0" smtClean="0">
                <a:solidFill>
                  <a:schemeClr val="bg1"/>
                </a:solidFill>
              </a:rPr>
              <a:t> </a:t>
            </a:r>
            <a:r>
              <a:rPr lang="en-US" dirty="0" err="1" smtClean="0">
                <a:solidFill>
                  <a:schemeClr val="bg1"/>
                </a:solidFill>
              </a:rPr>
              <a:t>tématu</a:t>
            </a:r>
            <a:r>
              <a:rPr lang="en-US" dirty="0" smtClean="0">
                <a:solidFill>
                  <a:schemeClr val="bg1"/>
                </a:solidFill>
              </a:rPr>
              <a:t>.</a:t>
            </a:r>
          </a:p>
          <a:p>
            <a:pPr marL="0" indent="0">
              <a:buNone/>
            </a:pPr>
            <a:r>
              <a:rPr lang="en-US" dirty="0" err="1" smtClean="0">
                <a:solidFill>
                  <a:schemeClr val="bg1"/>
                </a:solidFill>
              </a:rPr>
              <a:t>Klíčová</a:t>
            </a:r>
            <a:r>
              <a:rPr lang="en-US" dirty="0" smtClean="0">
                <a:solidFill>
                  <a:schemeClr val="bg1"/>
                </a:solidFill>
              </a:rPr>
              <a:t> </a:t>
            </a:r>
            <a:r>
              <a:rPr lang="en-US" dirty="0" err="1" smtClean="0">
                <a:solidFill>
                  <a:schemeClr val="bg1"/>
                </a:solidFill>
              </a:rPr>
              <a:t>slova</a:t>
            </a:r>
            <a:endParaRPr lang="en-US" dirty="0" smtClean="0">
              <a:solidFill>
                <a:schemeClr val="bg1"/>
              </a:solidFill>
            </a:endParaRPr>
          </a:p>
          <a:p>
            <a:pPr marL="0" indent="0">
              <a:buNone/>
            </a:pPr>
            <a:r>
              <a:rPr lang="en-US" dirty="0" err="1" smtClean="0">
                <a:solidFill>
                  <a:schemeClr val="bg1"/>
                </a:solidFill>
              </a:rPr>
              <a:t>Konference</a:t>
            </a:r>
            <a:endParaRPr lang="en-US" dirty="0" smtClean="0">
              <a:solidFill>
                <a:schemeClr val="bg1"/>
              </a:solidFill>
            </a:endParaRPr>
          </a:p>
          <a:p>
            <a:r>
              <a:rPr lang="en-US" b="1" dirty="0" smtClean="0"/>
              <a:t>Co </a:t>
            </a:r>
            <a:r>
              <a:rPr lang="en-US" b="1" dirty="0" err="1" smtClean="0"/>
              <a:t>má</a:t>
            </a:r>
            <a:r>
              <a:rPr lang="en-US" b="1" dirty="0" smtClean="0"/>
              <a:t> </a:t>
            </a:r>
            <a:r>
              <a:rPr lang="en-US" b="1" dirty="0" err="1" smtClean="0"/>
              <a:t>obsahovat</a:t>
            </a:r>
            <a:r>
              <a:rPr lang="en-US" b="1" dirty="0" smtClean="0"/>
              <a:t> </a:t>
            </a:r>
            <a:r>
              <a:rPr lang="en-US" b="1" dirty="0" err="1" smtClean="0"/>
              <a:t>dobrý</a:t>
            </a:r>
            <a:r>
              <a:rPr lang="en-US" b="1" dirty="0" smtClean="0"/>
              <a:t> </a:t>
            </a:r>
            <a:r>
              <a:rPr lang="en-US" b="1" dirty="0" err="1" smtClean="0"/>
              <a:t>abstrakt</a:t>
            </a:r>
            <a:r>
              <a:rPr lang="en-US" b="1" dirty="0" smtClean="0"/>
              <a:t>? </a:t>
            </a:r>
            <a:r>
              <a:rPr lang="en-US" b="1" dirty="0" err="1" smtClean="0">
                <a:solidFill>
                  <a:srgbClr val="FF0000"/>
                </a:solidFill>
                <a:latin typeface="Apple Chancery"/>
                <a:cs typeface="Apple Chancery"/>
              </a:rPr>
              <a:t>Proč</a:t>
            </a:r>
            <a:r>
              <a:rPr lang="en-US" b="1" dirty="0" smtClean="0">
                <a:solidFill>
                  <a:srgbClr val="FF0000"/>
                </a:solidFill>
                <a:latin typeface="Apple Chancery"/>
                <a:cs typeface="Apple Chancery"/>
              </a:rPr>
              <a:t>? </a:t>
            </a:r>
            <a:r>
              <a:rPr lang="en-US" b="1" dirty="0" err="1" smtClean="0">
                <a:solidFill>
                  <a:srgbClr val="FF0000"/>
                </a:solidFill>
                <a:latin typeface="Apple Chancery"/>
                <a:cs typeface="Apple Chancery"/>
              </a:rPr>
              <a:t>jak</a:t>
            </a:r>
            <a:r>
              <a:rPr lang="en-US" b="1" dirty="0" smtClean="0">
                <a:solidFill>
                  <a:srgbClr val="FF0000"/>
                </a:solidFill>
                <a:latin typeface="Apple Chancery"/>
                <a:cs typeface="Apple Chancery"/>
              </a:rPr>
              <a:t>? (</a:t>
            </a:r>
            <a:r>
              <a:rPr lang="en-US" b="1" dirty="0" err="1" smtClean="0">
                <a:solidFill>
                  <a:srgbClr val="FF0000"/>
                </a:solidFill>
                <a:latin typeface="Apple Chancery"/>
                <a:cs typeface="Apple Chancery"/>
              </a:rPr>
              <a:t>nález</a:t>
            </a:r>
            <a:r>
              <a:rPr lang="en-US" b="1" dirty="0" smtClean="0">
                <a:solidFill>
                  <a:srgbClr val="FF0000"/>
                </a:solidFill>
                <a:latin typeface="Apple Chancery"/>
                <a:cs typeface="Apple Chancery"/>
              </a:rPr>
              <a:t>)?</a:t>
            </a:r>
            <a:endParaRPr lang="en-US" b="1" dirty="0" smtClean="0"/>
          </a:p>
          <a:p>
            <a:pPr marL="0" indent="0">
              <a:buNone/>
            </a:pPr>
            <a:r>
              <a:rPr lang="en-US" dirty="0" err="1" smtClean="0">
                <a:solidFill>
                  <a:schemeClr val="bg1"/>
                </a:solidFill>
              </a:rPr>
              <a:t>Cíl</a:t>
            </a:r>
            <a:r>
              <a:rPr lang="en-US" dirty="0">
                <a:solidFill>
                  <a:schemeClr val="bg1"/>
                </a:solidFill>
              </a:rPr>
              <a:t> </a:t>
            </a:r>
            <a:r>
              <a:rPr lang="en-US" dirty="0" smtClean="0">
                <a:solidFill>
                  <a:schemeClr val="bg1"/>
                </a:solidFill>
              </a:rPr>
              <a:t>a </a:t>
            </a:r>
            <a:r>
              <a:rPr lang="en-US" dirty="0" err="1" smtClean="0">
                <a:solidFill>
                  <a:schemeClr val="bg1"/>
                </a:solidFill>
              </a:rPr>
              <a:t>důvod</a:t>
            </a:r>
            <a:r>
              <a:rPr lang="en-US" dirty="0" smtClean="0">
                <a:solidFill>
                  <a:schemeClr val="bg1"/>
                </a:solidFill>
              </a:rPr>
              <a:t> </a:t>
            </a:r>
            <a:r>
              <a:rPr lang="en-US" dirty="0" err="1" smtClean="0">
                <a:solidFill>
                  <a:schemeClr val="bg1"/>
                </a:solidFill>
              </a:rPr>
              <a:t>práce</a:t>
            </a:r>
            <a:r>
              <a:rPr lang="en-US" dirty="0" smtClean="0">
                <a:solidFill>
                  <a:schemeClr val="bg1"/>
                </a:solidFill>
              </a:rPr>
              <a:t>. </a:t>
            </a:r>
            <a:r>
              <a:rPr lang="en-US" dirty="0" err="1" smtClean="0">
                <a:solidFill>
                  <a:schemeClr val="bg1"/>
                </a:solidFill>
              </a:rPr>
              <a:t>Metoda</a:t>
            </a:r>
            <a:r>
              <a:rPr lang="en-US" dirty="0" smtClean="0">
                <a:solidFill>
                  <a:schemeClr val="bg1"/>
                </a:solidFill>
              </a:rPr>
              <a:t>. </a:t>
            </a:r>
            <a:r>
              <a:rPr lang="en-US" dirty="0" err="1" smtClean="0">
                <a:solidFill>
                  <a:schemeClr val="bg1"/>
                </a:solidFill>
              </a:rPr>
              <a:t>Někdy</a:t>
            </a:r>
            <a:r>
              <a:rPr lang="en-US" dirty="0" smtClean="0">
                <a:solidFill>
                  <a:schemeClr val="bg1"/>
                </a:solidFill>
              </a:rPr>
              <a:t> </a:t>
            </a:r>
            <a:r>
              <a:rPr lang="en-US" dirty="0" err="1" smtClean="0">
                <a:solidFill>
                  <a:schemeClr val="bg1"/>
                </a:solidFill>
              </a:rPr>
              <a:t>výsledek</a:t>
            </a:r>
            <a:r>
              <a:rPr lang="en-US" dirty="0" smtClean="0">
                <a:solidFill>
                  <a:schemeClr val="bg1"/>
                </a:solidFill>
              </a:rPr>
              <a:t> </a:t>
            </a:r>
          </a:p>
          <a:p>
            <a:r>
              <a:rPr lang="en-US" b="1" dirty="0" smtClean="0"/>
              <a:t>Co ne?</a:t>
            </a:r>
          </a:p>
          <a:p>
            <a:pPr marL="0" indent="0">
              <a:buNone/>
            </a:pPr>
            <a:r>
              <a:rPr lang="en-US" dirty="0" err="1" smtClean="0">
                <a:solidFill>
                  <a:srgbClr val="000000"/>
                </a:solidFill>
              </a:rPr>
              <a:t>Úvod</a:t>
            </a:r>
            <a:r>
              <a:rPr lang="en-US" dirty="0" smtClean="0">
                <a:solidFill>
                  <a:srgbClr val="000000"/>
                </a:solidFill>
              </a:rPr>
              <a:t> do </a:t>
            </a:r>
            <a:r>
              <a:rPr lang="en-US" dirty="0" err="1" smtClean="0">
                <a:solidFill>
                  <a:srgbClr val="000000"/>
                </a:solidFill>
              </a:rPr>
              <a:t>problematiky</a:t>
            </a:r>
            <a:r>
              <a:rPr lang="en-US" dirty="0" smtClean="0">
                <a:solidFill>
                  <a:srgbClr val="000000"/>
                </a:solidFill>
              </a:rPr>
              <a:t>, </a:t>
            </a:r>
            <a:r>
              <a:rPr lang="en-US" dirty="0" err="1" smtClean="0">
                <a:solidFill>
                  <a:srgbClr val="000000"/>
                </a:solidFill>
              </a:rPr>
              <a:t>strukturu</a:t>
            </a:r>
            <a:r>
              <a:rPr lang="en-US" dirty="0" smtClean="0">
                <a:solidFill>
                  <a:srgbClr val="000000"/>
                </a:solidFill>
              </a:rPr>
              <a:t> </a:t>
            </a:r>
            <a:r>
              <a:rPr lang="en-US" dirty="0" err="1" smtClean="0">
                <a:solidFill>
                  <a:srgbClr val="000000"/>
                </a:solidFill>
              </a:rPr>
              <a:t>práce</a:t>
            </a:r>
            <a:r>
              <a:rPr lang="en-US" dirty="0">
                <a:solidFill>
                  <a:srgbClr val="000000"/>
                </a:solidFill>
              </a:rPr>
              <a:t>.</a:t>
            </a:r>
            <a:r>
              <a:rPr lang="en-US" dirty="0" smtClean="0">
                <a:solidFill>
                  <a:srgbClr val="000000"/>
                </a:solidFill>
              </a:rPr>
              <a:t> </a:t>
            </a:r>
          </a:p>
          <a:p>
            <a:r>
              <a:rPr lang="en-US" b="1" dirty="0" err="1" smtClean="0"/>
              <a:t>Jak</a:t>
            </a:r>
            <a:r>
              <a:rPr lang="en-US" b="1" dirty="0" smtClean="0"/>
              <a:t> </a:t>
            </a:r>
            <a:r>
              <a:rPr lang="en-US" b="1" dirty="0" err="1" smtClean="0"/>
              <a:t>dlouhý</a:t>
            </a:r>
            <a:r>
              <a:rPr lang="en-US" b="1" dirty="0" smtClean="0"/>
              <a:t> </a:t>
            </a:r>
            <a:r>
              <a:rPr lang="en-US" b="1" dirty="0" err="1" smtClean="0"/>
              <a:t>má</a:t>
            </a:r>
            <a:r>
              <a:rPr lang="en-US" b="1" dirty="0" smtClean="0"/>
              <a:t> </a:t>
            </a:r>
            <a:r>
              <a:rPr lang="en-US" b="1" dirty="0" err="1" smtClean="0"/>
              <a:t>být</a:t>
            </a:r>
            <a:r>
              <a:rPr lang="en-US" b="1" dirty="0" smtClean="0"/>
              <a:t>?</a:t>
            </a:r>
          </a:p>
          <a:p>
            <a:pPr marL="0" indent="0">
              <a:buNone/>
            </a:pPr>
            <a:r>
              <a:rPr lang="en-US" dirty="0" err="1" smtClean="0">
                <a:solidFill>
                  <a:schemeClr val="bg1"/>
                </a:solidFill>
              </a:rPr>
              <a:t>Obvykle</a:t>
            </a:r>
            <a:r>
              <a:rPr lang="en-US" dirty="0" smtClean="0">
                <a:solidFill>
                  <a:schemeClr val="bg1"/>
                </a:solidFill>
              </a:rPr>
              <a:t> </a:t>
            </a:r>
            <a:r>
              <a:rPr lang="en-US" dirty="0" err="1" smtClean="0">
                <a:solidFill>
                  <a:schemeClr val="bg1"/>
                </a:solidFill>
              </a:rPr>
              <a:t>cca</a:t>
            </a:r>
            <a:r>
              <a:rPr lang="en-US" dirty="0" smtClean="0">
                <a:solidFill>
                  <a:schemeClr val="bg1"/>
                </a:solidFill>
              </a:rPr>
              <a:t> 200 </a:t>
            </a:r>
            <a:r>
              <a:rPr lang="en-US" dirty="0" err="1" smtClean="0">
                <a:solidFill>
                  <a:schemeClr val="bg1"/>
                </a:solidFill>
              </a:rPr>
              <a:t>slov</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865377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Třídění</a:t>
            </a:r>
            <a:r>
              <a:rPr lang="en-US" dirty="0" smtClean="0"/>
              <a:t> </a:t>
            </a:r>
            <a:r>
              <a:rPr lang="en-US" dirty="0" err="1" smtClean="0"/>
              <a:t>pramenů</a:t>
            </a:r>
            <a:endParaRPr lang="en-US" dirty="0"/>
          </a:p>
        </p:txBody>
      </p:sp>
      <p:sp>
        <p:nvSpPr>
          <p:cNvPr id="3" name="Content Placeholder 2"/>
          <p:cNvSpPr>
            <a:spLocks noGrp="1"/>
          </p:cNvSpPr>
          <p:nvPr>
            <p:ph sz="quarter" idx="1"/>
          </p:nvPr>
        </p:nvSpPr>
        <p:spPr>
          <a:xfrm>
            <a:off x="0" y="1527047"/>
            <a:ext cx="8805672" cy="5190993"/>
          </a:xfrm>
        </p:spPr>
        <p:txBody>
          <a:bodyPr>
            <a:normAutofit fontScale="62500" lnSpcReduction="20000"/>
          </a:bodyPr>
          <a:lstStyle/>
          <a:p>
            <a:r>
              <a:rPr lang="en-US" dirty="0" err="1">
                <a:solidFill>
                  <a:schemeClr val="bg1"/>
                </a:solidFill>
              </a:rPr>
              <a:t>Rozlišujeme</a:t>
            </a:r>
            <a:r>
              <a:rPr lang="en-US" dirty="0">
                <a:solidFill>
                  <a:schemeClr val="bg1"/>
                </a:solidFill>
              </a:rPr>
              <a:t> </a:t>
            </a:r>
            <a:r>
              <a:rPr lang="en-US" dirty="0" err="1">
                <a:solidFill>
                  <a:schemeClr val="bg1"/>
                </a:solidFill>
              </a:rPr>
              <a:t>různé</a:t>
            </a:r>
            <a:r>
              <a:rPr lang="en-US" dirty="0">
                <a:solidFill>
                  <a:schemeClr val="bg1"/>
                </a:solidFill>
              </a:rPr>
              <a:t> </a:t>
            </a:r>
            <a:r>
              <a:rPr lang="en-US" dirty="0" err="1">
                <a:solidFill>
                  <a:schemeClr val="bg1"/>
                </a:solidFill>
              </a:rPr>
              <a:t>druhy</a:t>
            </a:r>
            <a:r>
              <a:rPr lang="en-US" dirty="0">
                <a:solidFill>
                  <a:schemeClr val="bg1"/>
                </a:solidFill>
              </a:rPr>
              <a:t> </a:t>
            </a:r>
            <a:r>
              <a:rPr lang="en-US" dirty="0" err="1">
                <a:solidFill>
                  <a:schemeClr val="bg1"/>
                </a:solidFill>
              </a:rPr>
              <a:t>informačních</a:t>
            </a:r>
            <a:r>
              <a:rPr lang="en-US" dirty="0">
                <a:solidFill>
                  <a:schemeClr val="bg1"/>
                </a:solidFill>
              </a:rPr>
              <a:t> </a:t>
            </a:r>
            <a:r>
              <a:rPr lang="en-US" dirty="0" err="1">
                <a:solidFill>
                  <a:schemeClr val="bg1"/>
                </a:solidFill>
              </a:rPr>
              <a:t>pramenů</a:t>
            </a:r>
            <a:r>
              <a:rPr lang="en-US" dirty="0">
                <a:solidFill>
                  <a:schemeClr val="bg1"/>
                </a:solidFill>
              </a:rPr>
              <a:t>, </a:t>
            </a:r>
            <a:r>
              <a:rPr lang="en-US" dirty="0" err="1">
                <a:solidFill>
                  <a:schemeClr val="bg1"/>
                </a:solidFill>
              </a:rPr>
              <a:t>které</a:t>
            </a:r>
            <a:r>
              <a:rPr lang="en-US" dirty="0">
                <a:solidFill>
                  <a:schemeClr val="bg1"/>
                </a:solidFill>
              </a:rPr>
              <a:t> </a:t>
            </a:r>
            <a:r>
              <a:rPr lang="en-US" dirty="0" err="1">
                <a:solidFill>
                  <a:schemeClr val="bg1"/>
                </a:solidFill>
              </a:rPr>
              <a:t>jsou</a:t>
            </a:r>
            <a:r>
              <a:rPr lang="en-US" dirty="0">
                <a:solidFill>
                  <a:schemeClr val="bg1"/>
                </a:solidFill>
              </a:rPr>
              <a:t> </a:t>
            </a:r>
            <a:r>
              <a:rPr lang="en-US" dirty="0" err="1">
                <a:solidFill>
                  <a:schemeClr val="bg1"/>
                </a:solidFill>
              </a:rPr>
              <a:t>tříděny</a:t>
            </a:r>
            <a:r>
              <a:rPr lang="en-US" dirty="0">
                <a:solidFill>
                  <a:schemeClr val="bg1"/>
                </a:solidFill>
              </a:rPr>
              <a:t> </a:t>
            </a:r>
            <a:r>
              <a:rPr lang="en-US" dirty="0" err="1">
                <a:solidFill>
                  <a:schemeClr val="bg1"/>
                </a:solidFill>
              </a:rPr>
              <a:t>podle</a:t>
            </a:r>
            <a:r>
              <a:rPr lang="en-US" dirty="0">
                <a:solidFill>
                  <a:schemeClr val="bg1"/>
                </a:solidFill>
              </a:rPr>
              <a:t> </a:t>
            </a:r>
            <a:r>
              <a:rPr lang="en-US" dirty="0" err="1">
                <a:solidFill>
                  <a:schemeClr val="bg1"/>
                </a:solidFill>
              </a:rPr>
              <a:t>různých</a:t>
            </a:r>
            <a:r>
              <a:rPr lang="en-US" dirty="0">
                <a:solidFill>
                  <a:schemeClr val="bg1"/>
                </a:solidFill>
              </a:rPr>
              <a:t> </a:t>
            </a:r>
            <a:r>
              <a:rPr lang="en-US" dirty="0" err="1">
                <a:solidFill>
                  <a:schemeClr val="bg1"/>
                </a:solidFill>
              </a:rPr>
              <a:t>hledisek</a:t>
            </a:r>
            <a:r>
              <a:rPr lang="en-US" dirty="0">
                <a:solidFill>
                  <a:schemeClr val="bg1"/>
                </a:solidFill>
              </a:rPr>
              <a:t>. </a:t>
            </a:r>
            <a:r>
              <a:rPr lang="en-US" dirty="0" err="1">
                <a:solidFill>
                  <a:schemeClr val="bg1"/>
                </a:solidFill>
              </a:rPr>
              <a:t>Nejzákladnější</a:t>
            </a:r>
            <a:r>
              <a:rPr lang="en-US" dirty="0">
                <a:solidFill>
                  <a:schemeClr val="bg1"/>
                </a:solidFill>
              </a:rPr>
              <a:t> je </a:t>
            </a:r>
            <a:r>
              <a:rPr lang="en-US" dirty="0" err="1">
                <a:solidFill>
                  <a:schemeClr val="bg1"/>
                </a:solidFill>
              </a:rPr>
              <a:t>dělení</a:t>
            </a:r>
            <a:r>
              <a:rPr lang="en-US" dirty="0">
                <a:solidFill>
                  <a:schemeClr val="bg1"/>
                </a:solidFill>
              </a:rPr>
              <a:t> </a:t>
            </a:r>
            <a:r>
              <a:rPr lang="en-US" dirty="0" err="1">
                <a:solidFill>
                  <a:schemeClr val="bg1"/>
                </a:solidFill>
              </a:rPr>
              <a:t>pramenů</a:t>
            </a:r>
            <a:r>
              <a:rPr lang="en-US" dirty="0">
                <a:solidFill>
                  <a:schemeClr val="bg1"/>
                </a:solidFill>
              </a:rPr>
              <a:t> </a:t>
            </a:r>
            <a:r>
              <a:rPr lang="en-US" dirty="0" err="1">
                <a:solidFill>
                  <a:schemeClr val="bg1"/>
                </a:solidFill>
              </a:rPr>
              <a:t>podle</a:t>
            </a:r>
            <a:r>
              <a:rPr lang="en-US" dirty="0">
                <a:solidFill>
                  <a:schemeClr val="bg1"/>
                </a:solidFill>
              </a:rPr>
              <a:t> </a:t>
            </a:r>
            <a:r>
              <a:rPr lang="en-US" dirty="0" err="1">
                <a:solidFill>
                  <a:schemeClr val="bg1"/>
                </a:solidFill>
              </a:rPr>
              <a:t>míry</a:t>
            </a:r>
            <a:r>
              <a:rPr lang="en-US" dirty="0">
                <a:solidFill>
                  <a:schemeClr val="bg1"/>
                </a:solidFill>
              </a:rPr>
              <a:t> </a:t>
            </a:r>
            <a:r>
              <a:rPr lang="en-US" dirty="0" err="1">
                <a:solidFill>
                  <a:schemeClr val="bg1"/>
                </a:solidFill>
              </a:rPr>
              <a:t>původnosti</a:t>
            </a:r>
            <a:r>
              <a:rPr lang="en-US" dirty="0">
                <a:solidFill>
                  <a:schemeClr val="bg1"/>
                </a:solidFill>
              </a:rPr>
              <a:t> </a:t>
            </a:r>
            <a:r>
              <a:rPr lang="en-US" dirty="0" err="1">
                <a:solidFill>
                  <a:schemeClr val="bg1"/>
                </a:solidFill>
              </a:rPr>
              <a:t>jejich</a:t>
            </a:r>
            <a:r>
              <a:rPr lang="en-US" dirty="0">
                <a:solidFill>
                  <a:schemeClr val="bg1"/>
                </a:solidFill>
              </a:rPr>
              <a:t> </a:t>
            </a:r>
            <a:r>
              <a:rPr lang="en-US" dirty="0" err="1">
                <a:solidFill>
                  <a:schemeClr val="bg1"/>
                </a:solidFill>
              </a:rPr>
              <a:t>obsahu</a:t>
            </a:r>
            <a:r>
              <a:rPr lang="en-US" dirty="0">
                <a:solidFill>
                  <a:schemeClr val="bg1"/>
                </a:solidFill>
              </a:rPr>
              <a:t>. </a:t>
            </a:r>
            <a:r>
              <a:rPr lang="en-US" dirty="0" err="1">
                <a:solidFill>
                  <a:schemeClr val="bg1"/>
                </a:solidFill>
              </a:rPr>
              <a:t>Dělíme</a:t>
            </a:r>
            <a:r>
              <a:rPr lang="en-US" dirty="0">
                <a:solidFill>
                  <a:schemeClr val="bg1"/>
                </a:solidFill>
              </a:rPr>
              <a:t> je </a:t>
            </a:r>
            <a:r>
              <a:rPr lang="en-US" dirty="0" err="1">
                <a:solidFill>
                  <a:schemeClr val="bg1"/>
                </a:solidFill>
              </a:rPr>
              <a:t>na</a:t>
            </a:r>
            <a:r>
              <a:rPr lang="en-US" dirty="0">
                <a:solidFill>
                  <a:schemeClr val="bg1"/>
                </a:solidFill>
              </a:rPr>
              <a:t> </a:t>
            </a:r>
            <a:r>
              <a:rPr lang="en-US" dirty="0" err="1">
                <a:solidFill>
                  <a:schemeClr val="bg1"/>
                </a:solidFill>
              </a:rPr>
              <a:t>primární</a:t>
            </a:r>
            <a:r>
              <a:rPr lang="en-US" dirty="0">
                <a:solidFill>
                  <a:schemeClr val="bg1"/>
                </a:solidFill>
              </a:rPr>
              <a:t>, </a:t>
            </a:r>
            <a:r>
              <a:rPr lang="en-US" dirty="0" err="1">
                <a:solidFill>
                  <a:schemeClr val="bg1"/>
                </a:solidFill>
              </a:rPr>
              <a:t>sekundární</a:t>
            </a:r>
            <a:r>
              <a:rPr lang="en-US" dirty="0">
                <a:solidFill>
                  <a:schemeClr val="bg1"/>
                </a:solidFill>
              </a:rPr>
              <a:t> a </a:t>
            </a:r>
            <a:r>
              <a:rPr lang="en-US" dirty="0" err="1">
                <a:solidFill>
                  <a:schemeClr val="bg1"/>
                </a:solidFill>
              </a:rPr>
              <a:t>terciální</a:t>
            </a:r>
            <a:r>
              <a:rPr lang="en-US" dirty="0">
                <a:solidFill>
                  <a:schemeClr val="bg1"/>
                </a:solidFill>
              </a:rPr>
              <a:t> </a:t>
            </a:r>
            <a:r>
              <a:rPr lang="en-US" dirty="0" err="1">
                <a:solidFill>
                  <a:schemeClr val="bg1"/>
                </a:solidFill>
              </a:rPr>
              <a:t>prameny</a:t>
            </a:r>
            <a:r>
              <a:rPr lang="en-US" dirty="0">
                <a:solidFill>
                  <a:schemeClr val="bg1"/>
                </a:solidFill>
              </a:rPr>
              <a:t>.</a:t>
            </a:r>
          </a:p>
          <a:p>
            <a:pPr lvl="0"/>
            <a:r>
              <a:rPr lang="en-US" b="1" dirty="0" err="1">
                <a:solidFill>
                  <a:schemeClr val="bg1"/>
                </a:solidFill>
              </a:rPr>
              <a:t>Primární</a:t>
            </a:r>
            <a:r>
              <a:rPr lang="en-US" b="1" dirty="0">
                <a:solidFill>
                  <a:schemeClr val="bg1"/>
                </a:solidFill>
              </a:rPr>
              <a:t> </a:t>
            </a:r>
            <a:r>
              <a:rPr lang="en-US" b="1" dirty="0" err="1">
                <a:solidFill>
                  <a:schemeClr val="bg1"/>
                </a:solidFill>
              </a:rPr>
              <a:t>informační</a:t>
            </a:r>
            <a:r>
              <a:rPr lang="en-US" b="1" dirty="0">
                <a:solidFill>
                  <a:schemeClr val="bg1"/>
                </a:solidFill>
              </a:rPr>
              <a:t> </a:t>
            </a:r>
            <a:r>
              <a:rPr lang="en-US" b="1" dirty="0" err="1">
                <a:solidFill>
                  <a:schemeClr val="bg1"/>
                </a:solidFill>
              </a:rPr>
              <a:t>prameny</a:t>
            </a:r>
            <a:r>
              <a:rPr lang="en-US" dirty="0">
                <a:solidFill>
                  <a:schemeClr val="bg1"/>
                </a:solidFill>
              </a:rPr>
              <a:t> – </a:t>
            </a:r>
            <a:r>
              <a:rPr lang="en-US" dirty="0" err="1">
                <a:solidFill>
                  <a:schemeClr val="bg1"/>
                </a:solidFill>
              </a:rPr>
              <a:t>přináší</a:t>
            </a:r>
            <a:r>
              <a:rPr lang="en-US" dirty="0">
                <a:solidFill>
                  <a:schemeClr val="bg1"/>
                </a:solidFill>
              </a:rPr>
              <a:t> </a:t>
            </a:r>
            <a:r>
              <a:rPr lang="en-US" dirty="0" err="1">
                <a:solidFill>
                  <a:schemeClr val="bg1"/>
                </a:solidFill>
              </a:rPr>
              <a:t>původní</a:t>
            </a:r>
            <a:r>
              <a:rPr lang="en-US" dirty="0">
                <a:solidFill>
                  <a:schemeClr val="bg1"/>
                </a:solidFill>
              </a:rPr>
              <a:t>, </a:t>
            </a:r>
            <a:r>
              <a:rPr lang="en-US" dirty="0" err="1">
                <a:solidFill>
                  <a:schemeClr val="bg1"/>
                </a:solidFill>
              </a:rPr>
              <a:t>nové</a:t>
            </a:r>
            <a:r>
              <a:rPr lang="en-US" dirty="0">
                <a:solidFill>
                  <a:schemeClr val="bg1"/>
                </a:solidFill>
              </a:rPr>
              <a:t> </a:t>
            </a:r>
            <a:r>
              <a:rPr lang="en-US" dirty="0" err="1">
                <a:solidFill>
                  <a:schemeClr val="bg1"/>
                </a:solidFill>
              </a:rPr>
              <a:t>informace</a:t>
            </a:r>
            <a:r>
              <a:rPr lang="en-US" dirty="0">
                <a:solidFill>
                  <a:schemeClr val="bg1"/>
                </a:solidFill>
              </a:rPr>
              <a:t>. </a:t>
            </a:r>
            <a:r>
              <a:rPr lang="en-US" dirty="0" err="1">
                <a:solidFill>
                  <a:schemeClr val="bg1"/>
                </a:solidFill>
              </a:rPr>
              <a:t>Jsou</a:t>
            </a:r>
            <a:r>
              <a:rPr lang="en-US" dirty="0">
                <a:solidFill>
                  <a:schemeClr val="bg1"/>
                </a:solidFill>
              </a:rPr>
              <a:t> to </a:t>
            </a:r>
            <a:r>
              <a:rPr lang="en-US" dirty="0" err="1">
                <a:solidFill>
                  <a:schemeClr val="bg1"/>
                </a:solidFill>
              </a:rPr>
              <a:t>původní</a:t>
            </a:r>
            <a:r>
              <a:rPr lang="en-US" dirty="0">
                <a:solidFill>
                  <a:schemeClr val="bg1"/>
                </a:solidFill>
              </a:rPr>
              <a:t> </a:t>
            </a:r>
            <a:r>
              <a:rPr lang="en-US" dirty="0" err="1">
                <a:solidFill>
                  <a:schemeClr val="bg1"/>
                </a:solidFill>
              </a:rPr>
              <a:t>tvůrčí</a:t>
            </a:r>
            <a:r>
              <a:rPr lang="en-US" dirty="0">
                <a:solidFill>
                  <a:schemeClr val="bg1"/>
                </a:solidFill>
              </a:rPr>
              <a:t> </a:t>
            </a:r>
            <a:r>
              <a:rPr lang="en-US" dirty="0" err="1">
                <a:solidFill>
                  <a:schemeClr val="bg1"/>
                </a:solidFill>
              </a:rPr>
              <a:t>díla</a:t>
            </a:r>
            <a:r>
              <a:rPr lang="en-US" dirty="0">
                <a:solidFill>
                  <a:schemeClr val="bg1"/>
                </a:solidFill>
              </a:rPr>
              <a:t>, </a:t>
            </a:r>
            <a:r>
              <a:rPr lang="en-US" dirty="0" err="1">
                <a:solidFill>
                  <a:schemeClr val="bg1"/>
                </a:solidFill>
              </a:rPr>
              <a:t>umělecká</a:t>
            </a:r>
            <a:r>
              <a:rPr lang="en-US" dirty="0">
                <a:solidFill>
                  <a:schemeClr val="bg1"/>
                </a:solidFill>
              </a:rPr>
              <a:t> </a:t>
            </a:r>
            <a:r>
              <a:rPr lang="en-US" dirty="0" err="1">
                <a:solidFill>
                  <a:schemeClr val="bg1"/>
                </a:solidFill>
              </a:rPr>
              <a:t>nebo</a:t>
            </a:r>
            <a:r>
              <a:rPr lang="en-US" dirty="0">
                <a:solidFill>
                  <a:schemeClr val="bg1"/>
                </a:solidFill>
              </a:rPr>
              <a:t> </a:t>
            </a:r>
            <a:r>
              <a:rPr lang="en-US" dirty="0" err="1">
                <a:solidFill>
                  <a:schemeClr val="bg1"/>
                </a:solidFill>
              </a:rPr>
              <a:t>literární</a:t>
            </a:r>
            <a:r>
              <a:rPr lang="en-US" dirty="0">
                <a:solidFill>
                  <a:schemeClr val="bg1"/>
                </a:solidFill>
              </a:rPr>
              <a:t>; </a:t>
            </a:r>
            <a:r>
              <a:rPr lang="en-US" dirty="0" err="1">
                <a:solidFill>
                  <a:schemeClr val="bg1"/>
                </a:solidFill>
              </a:rPr>
              <a:t>původní</a:t>
            </a:r>
            <a:r>
              <a:rPr lang="en-US" dirty="0">
                <a:solidFill>
                  <a:schemeClr val="bg1"/>
                </a:solidFill>
              </a:rPr>
              <a:t> </a:t>
            </a:r>
            <a:r>
              <a:rPr lang="en-US" dirty="0" err="1">
                <a:solidFill>
                  <a:schemeClr val="bg1"/>
                </a:solidFill>
              </a:rPr>
              <a:t>zprávy</a:t>
            </a:r>
            <a:r>
              <a:rPr lang="en-US" dirty="0">
                <a:solidFill>
                  <a:schemeClr val="bg1"/>
                </a:solidFill>
              </a:rPr>
              <a:t> o </a:t>
            </a:r>
            <a:r>
              <a:rPr lang="en-US" dirty="0" err="1">
                <a:solidFill>
                  <a:schemeClr val="bg1"/>
                </a:solidFill>
              </a:rPr>
              <a:t>nějaké</a:t>
            </a:r>
            <a:r>
              <a:rPr lang="en-US" dirty="0">
                <a:solidFill>
                  <a:schemeClr val="bg1"/>
                </a:solidFill>
              </a:rPr>
              <a:t> </a:t>
            </a:r>
            <a:r>
              <a:rPr lang="en-US" dirty="0" err="1">
                <a:solidFill>
                  <a:schemeClr val="bg1"/>
                </a:solidFill>
              </a:rPr>
              <a:t>události</a:t>
            </a:r>
            <a:r>
              <a:rPr lang="en-US" dirty="0">
                <a:solidFill>
                  <a:schemeClr val="bg1"/>
                </a:solidFill>
              </a:rPr>
              <a:t> </a:t>
            </a:r>
            <a:r>
              <a:rPr lang="en-US" dirty="0" err="1">
                <a:solidFill>
                  <a:schemeClr val="bg1"/>
                </a:solidFill>
              </a:rPr>
              <a:t>nebo</a:t>
            </a:r>
            <a:r>
              <a:rPr lang="en-US" dirty="0">
                <a:solidFill>
                  <a:schemeClr val="bg1"/>
                </a:solidFill>
              </a:rPr>
              <a:t> </a:t>
            </a:r>
            <a:r>
              <a:rPr lang="en-US" dirty="0" err="1">
                <a:solidFill>
                  <a:schemeClr val="bg1"/>
                </a:solidFill>
              </a:rPr>
              <a:t>časovém</a:t>
            </a:r>
            <a:r>
              <a:rPr lang="en-US" dirty="0">
                <a:solidFill>
                  <a:schemeClr val="bg1"/>
                </a:solidFill>
              </a:rPr>
              <a:t> </a:t>
            </a:r>
            <a:r>
              <a:rPr lang="en-US" dirty="0" err="1">
                <a:solidFill>
                  <a:schemeClr val="bg1"/>
                </a:solidFill>
              </a:rPr>
              <a:t>období</a:t>
            </a:r>
            <a:r>
              <a:rPr lang="en-US" dirty="0">
                <a:solidFill>
                  <a:schemeClr val="bg1"/>
                </a:solidFill>
              </a:rPr>
              <a:t>, </a:t>
            </a:r>
            <a:r>
              <a:rPr lang="en-US" dirty="0" err="1">
                <a:solidFill>
                  <a:schemeClr val="bg1"/>
                </a:solidFill>
              </a:rPr>
              <a:t>které</a:t>
            </a:r>
            <a:r>
              <a:rPr lang="en-US" dirty="0">
                <a:solidFill>
                  <a:schemeClr val="bg1"/>
                </a:solidFill>
              </a:rPr>
              <a:t> </a:t>
            </a:r>
            <a:r>
              <a:rPr lang="en-US" dirty="0" err="1">
                <a:solidFill>
                  <a:schemeClr val="bg1"/>
                </a:solidFill>
              </a:rPr>
              <a:t>vznikly</a:t>
            </a:r>
            <a:r>
              <a:rPr lang="en-US" dirty="0">
                <a:solidFill>
                  <a:schemeClr val="bg1"/>
                </a:solidFill>
              </a:rPr>
              <a:t> </a:t>
            </a:r>
            <a:r>
              <a:rPr lang="en-US" dirty="0" err="1">
                <a:solidFill>
                  <a:schemeClr val="bg1"/>
                </a:solidFill>
              </a:rPr>
              <a:t>během</a:t>
            </a:r>
            <a:r>
              <a:rPr lang="en-US" dirty="0">
                <a:solidFill>
                  <a:schemeClr val="bg1"/>
                </a:solidFill>
              </a:rPr>
              <a:t> </a:t>
            </a:r>
            <a:r>
              <a:rPr lang="en-US" dirty="0" err="1">
                <a:solidFill>
                  <a:schemeClr val="bg1"/>
                </a:solidFill>
              </a:rPr>
              <a:t>události</a:t>
            </a:r>
            <a:r>
              <a:rPr lang="en-US" dirty="0">
                <a:solidFill>
                  <a:schemeClr val="bg1"/>
                </a:solidFill>
              </a:rPr>
              <a:t> </a:t>
            </a:r>
            <a:r>
              <a:rPr lang="en-US" dirty="0" err="1">
                <a:solidFill>
                  <a:schemeClr val="bg1"/>
                </a:solidFill>
              </a:rPr>
              <a:t>nebo</a:t>
            </a:r>
            <a:r>
              <a:rPr lang="en-US" dirty="0">
                <a:solidFill>
                  <a:schemeClr val="bg1"/>
                </a:solidFill>
              </a:rPr>
              <a:t> v </a:t>
            </a:r>
            <a:r>
              <a:rPr lang="en-US" dirty="0" err="1">
                <a:solidFill>
                  <a:schemeClr val="bg1"/>
                </a:solidFill>
              </a:rPr>
              <a:t>určitém</a:t>
            </a:r>
            <a:r>
              <a:rPr lang="en-US" dirty="0">
                <a:solidFill>
                  <a:schemeClr val="bg1"/>
                </a:solidFill>
              </a:rPr>
              <a:t> </a:t>
            </a:r>
            <a:r>
              <a:rPr lang="en-US" dirty="0" err="1">
                <a:solidFill>
                  <a:schemeClr val="bg1"/>
                </a:solidFill>
              </a:rPr>
              <a:t>časovém</a:t>
            </a:r>
            <a:r>
              <a:rPr lang="en-US" dirty="0">
                <a:solidFill>
                  <a:schemeClr val="bg1"/>
                </a:solidFill>
              </a:rPr>
              <a:t> </a:t>
            </a:r>
            <a:r>
              <a:rPr lang="en-US" dirty="0" err="1">
                <a:solidFill>
                  <a:schemeClr val="bg1"/>
                </a:solidFill>
              </a:rPr>
              <a:t>období</a:t>
            </a:r>
            <a:r>
              <a:rPr lang="en-US" dirty="0">
                <a:solidFill>
                  <a:schemeClr val="bg1"/>
                </a:solidFill>
              </a:rPr>
              <a:t>. </a:t>
            </a:r>
            <a:r>
              <a:rPr lang="en-US" dirty="0" err="1">
                <a:solidFill>
                  <a:schemeClr val="bg1"/>
                </a:solidFill>
              </a:rPr>
              <a:t>Obsahují</a:t>
            </a:r>
            <a:r>
              <a:rPr lang="en-US" dirty="0">
                <a:solidFill>
                  <a:schemeClr val="bg1"/>
                </a:solidFill>
              </a:rPr>
              <a:t> </a:t>
            </a:r>
            <a:r>
              <a:rPr lang="en-US" dirty="0" err="1">
                <a:solidFill>
                  <a:schemeClr val="bg1"/>
                </a:solidFill>
              </a:rPr>
              <a:t>fakta</a:t>
            </a:r>
            <a:r>
              <a:rPr lang="en-US" dirty="0">
                <a:solidFill>
                  <a:schemeClr val="bg1"/>
                </a:solidFill>
              </a:rPr>
              <a:t>, </a:t>
            </a:r>
            <a:r>
              <a:rPr lang="en-US" dirty="0" err="1">
                <a:solidFill>
                  <a:schemeClr val="bg1"/>
                </a:solidFill>
              </a:rPr>
              <a:t>nikoli</a:t>
            </a:r>
            <a:r>
              <a:rPr lang="en-US" dirty="0">
                <a:solidFill>
                  <a:schemeClr val="bg1"/>
                </a:solidFill>
              </a:rPr>
              <a:t> </a:t>
            </a:r>
            <a:r>
              <a:rPr lang="en-US" dirty="0" err="1">
                <a:solidFill>
                  <a:schemeClr val="bg1"/>
                </a:solidFill>
              </a:rPr>
              <a:t>různé</a:t>
            </a:r>
            <a:r>
              <a:rPr lang="en-US" dirty="0">
                <a:solidFill>
                  <a:schemeClr val="bg1"/>
                </a:solidFill>
              </a:rPr>
              <a:t> </a:t>
            </a:r>
            <a:r>
              <a:rPr lang="en-US" dirty="0" err="1">
                <a:solidFill>
                  <a:schemeClr val="bg1"/>
                </a:solidFill>
              </a:rPr>
              <a:t>interpretace</a:t>
            </a:r>
            <a:r>
              <a:rPr lang="en-US" dirty="0">
                <a:solidFill>
                  <a:schemeClr val="bg1"/>
                </a:solidFill>
              </a:rPr>
              <a:t>. </a:t>
            </a:r>
            <a:r>
              <a:rPr lang="en-US" dirty="0" err="1">
                <a:solidFill>
                  <a:schemeClr val="bg1"/>
                </a:solidFill>
              </a:rPr>
              <a:t>Primárními</a:t>
            </a:r>
            <a:r>
              <a:rPr lang="en-US" dirty="0">
                <a:solidFill>
                  <a:schemeClr val="bg1"/>
                </a:solidFill>
              </a:rPr>
              <a:t> </a:t>
            </a:r>
            <a:r>
              <a:rPr lang="en-US" dirty="0" err="1">
                <a:solidFill>
                  <a:schemeClr val="bg1"/>
                </a:solidFill>
              </a:rPr>
              <a:t>prameny</a:t>
            </a:r>
            <a:r>
              <a:rPr lang="en-US" dirty="0">
                <a:solidFill>
                  <a:schemeClr val="bg1"/>
                </a:solidFill>
              </a:rPr>
              <a:t> </a:t>
            </a:r>
            <a:r>
              <a:rPr lang="en-US" dirty="0" err="1">
                <a:solidFill>
                  <a:schemeClr val="bg1"/>
                </a:solidFill>
              </a:rPr>
              <a:t>jsou</a:t>
            </a:r>
            <a:r>
              <a:rPr lang="en-US" dirty="0">
                <a:solidFill>
                  <a:schemeClr val="bg1"/>
                </a:solidFill>
              </a:rPr>
              <a:t> </a:t>
            </a:r>
            <a:r>
              <a:rPr lang="en-US" dirty="0" err="1">
                <a:solidFill>
                  <a:schemeClr val="bg1"/>
                </a:solidFill>
              </a:rPr>
              <a:t>knihy</a:t>
            </a:r>
            <a:r>
              <a:rPr lang="en-US" dirty="0">
                <a:solidFill>
                  <a:schemeClr val="bg1"/>
                </a:solidFill>
              </a:rPr>
              <a:t>, </a:t>
            </a:r>
            <a:r>
              <a:rPr lang="en-US" dirty="0" err="1">
                <a:solidFill>
                  <a:schemeClr val="bg1"/>
                </a:solidFill>
              </a:rPr>
              <a:t>časopisy</a:t>
            </a:r>
            <a:r>
              <a:rPr lang="en-US" dirty="0">
                <a:solidFill>
                  <a:schemeClr val="bg1"/>
                </a:solidFill>
              </a:rPr>
              <a:t>, </a:t>
            </a:r>
            <a:r>
              <a:rPr lang="en-US" dirty="0" err="1">
                <a:solidFill>
                  <a:schemeClr val="bg1"/>
                </a:solidFill>
              </a:rPr>
              <a:t>noviny</a:t>
            </a:r>
            <a:r>
              <a:rPr lang="en-US" dirty="0">
                <a:solidFill>
                  <a:schemeClr val="bg1"/>
                </a:solidFill>
              </a:rPr>
              <a:t>, </a:t>
            </a:r>
            <a:r>
              <a:rPr lang="en-US" dirty="0" err="1">
                <a:solidFill>
                  <a:schemeClr val="bg1"/>
                </a:solidFill>
              </a:rPr>
              <a:t>písně</a:t>
            </a:r>
            <a:r>
              <a:rPr lang="en-US" dirty="0">
                <a:solidFill>
                  <a:schemeClr val="bg1"/>
                </a:solidFill>
              </a:rPr>
              <a:t>, </a:t>
            </a:r>
            <a:r>
              <a:rPr lang="en-US" dirty="0" err="1">
                <a:solidFill>
                  <a:schemeClr val="bg1"/>
                </a:solidFill>
              </a:rPr>
              <a:t>obrazy</a:t>
            </a:r>
            <a:r>
              <a:rPr lang="en-US" dirty="0">
                <a:solidFill>
                  <a:schemeClr val="bg1"/>
                </a:solidFill>
              </a:rPr>
              <a:t>, </a:t>
            </a:r>
            <a:r>
              <a:rPr lang="en-US" dirty="0" err="1">
                <a:solidFill>
                  <a:schemeClr val="bg1"/>
                </a:solidFill>
              </a:rPr>
              <a:t>sochy</a:t>
            </a:r>
            <a:r>
              <a:rPr lang="en-US" dirty="0">
                <a:solidFill>
                  <a:schemeClr val="bg1"/>
                </a:solidFill>
              </a:rPr>
              <a:t>, </a:t>
            </a:r>
            <a:r>
              <a:rPr lang="en-US" dirty="0" err="1">
                <a:solidFill>
                  <a:schemeClr val="bg1"/>
                </a:solidFill>
              </a:rPr>
              <a:t>publikované</a:t>
            </a:r>
            <a:r>
              <a:rPr lang="en-US" dirty="0">
                <a:solidFill>
                  <a:schemeClr val="bg1"/>
                </a:solidFill>
              </a:rPr>
              <a:t> </a:t>
            </a:r>
            <a:r>
              <a:rPr lang="en-US" dirty="0" err="1">
                <a:solidFill>
                  <a:schemeClr val="bg1"/>
                </a:solidFill>
              </a:rPr>
              <a:t>výsledky</a:t>
            </a:r>
            <a:r>
              <a:rPr lang="en-US" dirty="0">
                <a:solidFill>
                  <a:schemeClr val="bg1"/>
                </a:solidFill>
              </a:rPr>
              <a:t> </a:t>
            </a:r>
            <a:r>
              <a:rPr lang="en-US" dirty="0" err="1">
                <a:solidFill>
                  <a:schemeClr val="bg1"/>
                </a:solidFill>
              </a:rPr>
              <a:t>vědeckých</a:t>
            </a:r>
            <a:r>
              <a:rPr lang="en-US" dirty="0">
                <a:solidFill>
                  <a:schemeClr val="bg1"/>
                </a:solidFill>
              </a:rPr>
              <a:t> </a:t>
            </a:r>
            <a:r>
              <a:rPr lang="en-US" dirty="0" err="1">
                <a:solidFill>
                  <a:schemeClr val="bg1"/>
                </a:solidFill>
              </a:rPr>
              <a:t>studií</a:t>
            </a:r>
            <a:r>
              <a:rPr lang="en-US" dirty="0">
                <a:solidFill>
                  <a:schemeClr val="bg1"/>
                </a:solidFill>
              </a:rPr>
              <a:t>, </a:t>
            </a:r>
            <a:r>
              <a:rPr lang="en-US" dirty="0" err="1">
                <a:solidFill>
                  <a:schemeClr val="bg1"/>
                </a:solidFill>
              </a:rPr>
              <a:t>sborníky</a:t>
            </a:r>
            <a:r>
              <a:rPr lang="en-US" dirty="0">
                <a:solidFill>
                  <a:schemeClr val="bg1"/>
                </a:solidFill>
              </a:rPr>
              <a:t> z </a:t>
            </a:r>
            <a:r>
              <a:rPr lang="en-US" dirty="0" err="1">
                <a:solidFill>
                  <a:schemeClr val="bg1"/>
                </a:solidFill>
              </a:rPr>
              <a:t>konferencí</a:t>
            </a:r>
            <a:r>
              <a:rPr lang="en-US" dirty="0">
                <a:solidFill>
                  <a:schemeClr val="bg1"/>
                </a:solidFill>
              </a:rPr>
              <a:t>…</a:t>
            </a:r>
          </a:p>
          <a:p>
            <a:pPr lvl="0"/>
            <a:r>
              <a:rPr lang="en-US" b="1" dirty="0" err="1">
                <a:solidFill>
                  <a:schemeClr val="bg1"/>
                </a:solidFill>
              </a:rPr>
              <a:t>Sekundární</a:t>
            </a:r>
            <a:r>
              <a:rPr lang="en-US" b="1" dirty="0">
                <a:solidFill>
                  <a:schemeClr val="bg1"/>
                </a:solidFill>
              </a:rPr>
              <a:t> </a:t>
            </a:r>
            <a:r>
              <a:rPr lang="en-US" b="1" dirty="0" err="1">
                <a:solidFill>
                  <a:schemeClr val="bg1"/>
                </a:solidFill>
              </a:rPr>
              <a:t>informační</a:t>
            </a:r>
            <a:r>
              <a:rPr lang="en-US" b="1" dirty="0">
                <a:solidFill>
                  <a:schemeClr val="bg1"/>
                </a:solidFill>
              </a:rPr>
              <a:t> </a:t>
            </a:r>
            <a:r>
              <a:rPr lang="en-US" b="1" dirty="0" err="1">
                <a:solidFill>
                  <a:schemeClr val="bg1"/>
                </a:solidFill>
              </a:rPr>
              <a:t>prameny</a:t>
            </a:r>
            <a:r>
              <a:rPr lang="en-US" dirty="0">
                <a:solidFill>
                  <a:schemeClr val="bg1"/>
                </a:solidFill>
              </a:rPr>
              <a:t> – </a:t>
            </a:r>
            <a:r>
              <a:rPr lang="en-US" dirty="0" err="1">
                <a:solidFill>
                  <a:schemeClr val="bg1"/>
                </a:solidFill>
              </a:rPr>
              <a:t>jsou</a:t>
            </a:r>
            <a:r>
              <a:rPr lang="en-US" dirty="0">
                <a:solidFill>
                  <a:schemeClr val="bg1"/>
                </a:solidFill>
              </a:rPr>
              <a:t> to </a:t>
            </a:r>
            <a:r>
              <a:rPr lang="en-US" dirty="0" err="1">
                <a:solidFill>
                  <a:schemeClr val="bg1"/>
                </a:solidFill>
              </a:rPr>
              <a:t>prameny</a:t>
            </a:r>
            <a:r>
              <a:rPr lang="en-US" dirty="0">
                <a:solidFill>
                  <a:schemeClr val="bg1"/>
                </a:solidFill>
              </a:rPr>
              <a:t>, </a:t>
            </a:r>
            <a:r>
              <a:rPr lang="en-US" dirty="0" err="1">
                <a:solidFill>
                  <a:schemeClr val="bg1"/>
                </a:solidFill>
              </a:rPr>
              <a:t>které</a:t>
            </a:r>
            <a:r>
              <a:rPr lang="en-US" dirty="0">
                <a:solidFill>
                  <a:schemeClr val="bg1"/>
                </a:solidFill>
              </a:rPr>
              <a:t> </a:t>
            </a:r>
            <a:r>
              <a:rPr lang="en-US" dirty="0" err="1">
                <a:solidFill>
                  <a:schemeClr val="bg1"/>
                </a:solidFill>
              </a:rPr>
              <a:t>informují</a:t>
            </a:r>
            <a:r>
              <a:rPr lang="en-US" dirty="0">
                <a:solidFill>
                  <a:schemeClr val="bg1"/>
                </a:solidFill>
              </a:rPr>
              <a:t> o </a:t>
            </a:r>
            <a:r>
              <a:rPr lang="en-US" dirty="0" err="1">
                <a:solidFill>
                  <a:schemeClr val="bg1"/>
                </a:solidFill>
              </a:rPr>
              <a:t>existenci</a:t>
            </a:r>
            <a:r>
              <a:rPr lang="en-US" dirty="0">
                <a:solidFill>
                  <a:schemeClr val="bg1"/>
                </a:solidFill>
              </a:rPr>
              <a:t> </a:t>
            </a:r>
            <a:r>
              <a:rPr lang="en-US" dirty="0" err="1">
                <a:solidFill>
                  <a:schemeClr val="bg1"/>
                </a:solidFill>
              </a:rPr>
              <a:t>primárních</a:t>
            </a:r>
            <a:r>
              <a:rPr lang="en-US" dirty="0">
                <a:solidFill>
                  <a:schemeClr val="bg1"/>
                </a:solidFill>
              </a:rPr>
              <a:t> </a:t>
            </a:r>
            <a:r>
              <a:rPr lang="en-US" dirty="0" err="1">
                <a:solidFill>
                  <a:schemeClr val="bg1"/>
                </a:solidFill>
              </a:rPr>
              <a:t>pramenů</a:t>
            </a:r>
            <a:r>
              <a:rPr lang="en-US" dirty="0">
                <a:solidFill>
                  <a:schemeClr val="bg1"/>
                </a:solidFill>
              </a:rPr>
              <a:t> a </a:t>
            </a:r>
            <a:r>
              <a:rPr lang="en-US" dirty="0" err="1">
                <a:solidFill>
                  <a:schemeClr val="bg1"/>
                </a:solidFill>
              </a:rPr>
              <a:t>odkazují</a:t>
            </a:r>
            <a:r>
              <a:rPr lang="en-US" dirty="0">
                <a:solidFill>
                  <a:schemeClr val="bg1"/>
                </a:solidFill>
              </a:rPr>
              <a:t> </a:t>
            </a:r>
            <a:r>
              <a:rPr lang="en-US" dirty="0" err="1">
                <a:solidFill>
                  <a:schemeClr val="bg1"/>
                </a:solidFill>
              </a:rPr>
              <a:t>na</a:t>
            </a:r>
            <a:r>
              <a:rPr lang="en-US" dirty="0">
                <a:solidFill>
                  <a:schemeClr val="bg1"/>
                </a:solidFill>
              </a:rPr>
              <a:t> </a:t>
            </a:r>
            <a:r>
              <a:rPr lang="en-US" dirty="0" err="1">
                <a:solidFill>
                  <a:schemeClr val="bg1"/>
                </a:solidFill>
              </a:rPr>
              <a:t>ně</a:t>
            </a:r>
            <a:r>
              <a:rPr lang="en-US" dirty="0">
                <a:solidFill>
                  <a:schemeClr val="bg1"/>
                </a:solidFill>
              </a:rPr>
              <a:t>. </a:t>
            </a:r>
            <a:r>
              <a:rPr lang="en-US" dirty="0" err="1">
                <a:solidFill>
                  <a:schemeClr val="bg1"/>
                </a:solidFill>
              </a:rPr>
              <a:t>Většinou</a:t>
            </a:r>
            <a:r>
              <a:rPr lang="en-US" dirty="0">
                <a:solidFill>
                  <a:schemeClr val="bg1"/>
                </a:solidFill>
              </a:rPr>
              <a:t> </a:t>
            </a:r>
            <a:r>
              <a:rPr lang="en-US" dirty="0" err="1">
                <a:solidFill>
                  <a:schemeClr val="bg1"/>
                </a:solidFill>
              </a:rPr>
              <a:t>mají</a:t>
            </a:r>
            <a:r>
              <a:rPr lang="en-US" dirty="0">
                <a:solidFill>
                  <a:schemeClr val="bg1"/>
                </a:solidFill>
              </a:rPr>
              <a:t> </a:t>
            </a:r>
            <a:r>
              <a:rPr lang="en-US" dirty="0" err="1">
                <a:solidFill>
                  <a:schemeClr val="bg1"/>
                </a:solidFill>
              </a:rPr>
              <a:t>formu</a:t>
            </a:r>
            <a:r>
              <a:rPr lang="en-US" dirty="0">
                <a:solidFill>
                  <a:schemeClr val="bg1"/>
                </a:solidFill>
              </a:rPr>
              <a:t> </a:t>
            </a:r>
            <a:r>
              <a:rPr lang="en-US" dirty="0" err="1">
                <a:solidFill>
                  <a:schemeClr val="bg1"/>
                </a:solidFill>
              </a:rPr>
              <a:t>seznamů</a:t>
            </a:r>
            <a:r>
              <a:rPr lang="en-US" dirty="0">
                <a:solidFill>
                  <a:schemeClr val="bg1"/>
                </a:solidFill>
              </a:rPr>
              <a:t> </a:t>
            </a:r>
            <a:r>
              <a:rPr lang="en-US" dirty="0" err="1">
                <a:solidFill>
                  <a:schemeClr val="bg1"/>
                </a:solidFill>
              </a:rPr>
              <a:t>utříděných</a:t>
            </a:r>
            <a:r>
              <a:rPr lang="en-US" dirty="0">
                <a:solidFill>
                  <a:schemeClr val="bg1"/>
                </a:solidFill>
              </a:rPr>
              <a:t> </a:t>
            </a:r>
            <a:r>
              <a:rPr lang="en-US" dirty="0" err="1">
                <a:solidFill>
                  <a:schemeClr val="bg1"/>
                </a:solidFill>
              </a:rPr>
              <a:t>podle</a:t>
            </a:r>
            <a:r>
              <a:rPr lang="en-US" dirty="0">
                <a:solidFill>
                  <a:schemeClr val="bg1"/>
                </a:solidFill>
              </a:rPr>
              <a:t> </a:t>
            </a:r>
            <a:r>
              <a:rPr lang="en-US" dirty="0" err="1">
                <a:solidFill>
                  <a:schemeClr val="bg1"/>
                </a:solidFill>
              </a:rPr>
              <a:t>určitých</a:t>
            </a:r>
            <a:r>
              <a:rPr lang="en-US" dirty="0">
                <a:solidFill>
                  <a:schemeClr val="bg1"/>
                </a:solidFill>
              </a:rPr>
              <a:t> </a:t>
            </a:r>
            <a:r>
              <a:rPr lang="en-US" dirty="0" err="1">
                <a:solidFill>
                  <a:schemeClr val="bg1"/>
                </a:solidFill>
              </a:rPr>
              <a:t>aspektů</a:t>
            </a:r>
            <a:r>
              <a:rPr lang="en-US" dirty="0">
                <a:solidFill>
                  <a:schemeClr val="bg1"/>
                </a:solidFill>
              </a:rPr>
              <a:t>. </a:t>
            </a:r>
            <a:r>
              <a:rPr lang="en-US" dirty="0" err="1">
                <a:solidFill>
                  <a:schemeClr val="bg1"/>
                </a:solidFill>
              </a:rPr>
              <a:t>Jsou</a:t>
            </a:r>
            <a:r>
              <a:rPr lang="en-US" dirty="0">
                <a:solidFill>
                  <a:schemeClr val="bg1"/>
                </a:solidFill>
              </a:rPr>
              <a:t> </a:t>
            </a:r>
            <a:r>
              <a:rPr lang="en-US" dirty="0" err="1">
                <a:solidFill>
                  <a:schemeClr val="bg1"/>
                </a:solidFill>
              </a:rPr>
              <a:t>nezbytné</a:t>
            </a:r>
            <a:r>
              <a:rPr lang="en-US" dirty="0">
                <a:solidFill>
                  <a:schemeClr val="bg1"/>
                </a:solidFill>
              </a:rPr>
              <a:t> pro </a:t>
            </a:r>
            <a:r>
              <a:rPr lang="en-US" dirty="0" err="1">
                <a:solidFill>
                  <a:schemeClr val="bg1"/>
                </a:solidFill>
              </a:rPr>
              <a:t>vyhledávání</a:t>
            </a:r>
            <a:r>
              <a:rPr lang="en-US" dirty="0">
                <a:solidFill>
                  <a:schemeClr val="bg1"/>
                </a:solidFill>
              </a:rPr>
              <a:t> </a:t>
            </a:r>
            <a:r>
              <a:rPr lang="en-US" dirty="0" err="1">
                <a:solidFill>
                  <a:schemeClr val="bg1"/>
                </a:solidFill>
              </a:rPr>
              <a:t>potřebných</a:t>
            </a:r>
            <a:r>
              <a:rPr lang="en-US" dirty="0">
                <a:solidFill>
                  <a:schemeClr val="bg1"/>
                </a:solidFill>
              </a:rPr>
              <a:t> </a:t>
            </a:r>
            <a:r>
              <a:rPr lang="en-US" dirty="0" err="1">
                <a:solidFill>
                  <a:schemeClr val="bg1"/>
                </a:solidFill>
              </a:rPr>
              <a:t>dokumentů</a:t>
            </a:r>
            <a:r>
              <a:rPr lang="en-US" dirty="0">
                <a:solidFill>
                  <a:schemeClr val="bg1"/>
                </a:solidFill>
              </a:rPr>
              <a:t> a pro </a:t>
            </a:r>
            <a:r>
              <a:rPr lang="en-US" dirty="0" err="1">
                <a:solidFill>
                  <a:schemeClr val="bg1"/>
                </a:solidFill>
              </a:rPr>
              <a:t>odbornou</a:t>
            </a:r>
            <a:r>
              <a:rPr lang="en-US" dirty="0">
                <a:solidFill>
                  <a:schemeClr val="bg1"/>
                </a:solidFill>
              </a:rPr>
              <a:t> </a:t>
            </a:r>
            <a:r>
              <a:rPr lang="en-US" dirty="0" err="1">
                <a:solidFill>
                  <a:schemeClr val="bg1"/>
                </a:solidFill>
              </a:rPr>
              <a:t>práci</a:t>
            </a:r>
            <a:r>
              <a:rPr lang="en-US" dirty="0">
                <a:solidFill>
                  <a:schemeClr val="bg1"/>
                </a:solidFill>
              </a:rPr>
              <a:t> s </a:t>
            </a:r>
            <a:r>
              <a:rPr lang="en-US" dirty="0" err="1">
                <a:solidFill>
                  <a:schemeClr val="bg1"/>
                </a:solidFill>
              </a:rPr>
              <a:t>informacemi</a:t>
            </a:r>
            <a:r>
              <a:rPr lang="en-US" dirty="0">
                <a:solidFill>
                  <a:schemeClr val="bg1"/>
                </a:solidFill>
              </a:rPr>
              <a:t>. </a:t>
            </a:r>
            <a:r>
              <a:rPr lang="en-US" dirty="0" err="1">
                <a:solidFill>
                  <a:schemeClr val="bg1"/>
                </a:solidFill>
              </a:rPr>
              <a:t>Mezi</a:t>
            </a:r>
            <a:r>
              <a:rPr lang="en-US" dirty="0">
                <a:solidFill>
                  <a:schemeClr val="bg1"/>
                </a:solidFill>
              </a:rPr>
              <a:t> </a:t>
            </a:r>
            <a:r>
              <a:rPr lang="en-US" dirty="0" err="1">
                <a:solidFill>
                  <a:schemeClr val="bg1"/>
                </a:solidFill>
              </a:rPr>
              <a:t>tento</a:t>
            </a:r>
            <a:r>
              <a:rPr lang="en-US" dirty="0">
                <a:solidFill>
                  <a:schemeClr val="bg1"/>
                </a:solidFill>
              </a:rPr>
              <a:t> </a:t>
            </a:r>
            <a:r>
              <a:rPr lang="en-US" dirty="0" err="1">
                <a:solidFill>
                  <a:schemeClr val="bg1"/>
                </a:solidFill>
              </a:rPr>
              <a:t>druh</a:t>
            </a:r>
            <a:r>
              <a:rPr lang="en-US" dirty="0">
                <a:solidFill>
                  <a:schemeClr val="bg1"/>
                </a:solidFill>
              </a:rPr>
              <a:t> </a:t>
            </a:r>
            <a:r>
              <a:rPr lang="en-US" dirty="0" err="1">
                <a:solidFill>
                  <a:schemeClr val="bg1"/>
                </a:solidFill>
              </a:rPr>
              <a:t>pramenů</a:t>
            </a:r>
            <a:r>
              <a:rPr lang="en-US" dirty="0">
                <a:solidFill>
                  <a:schemeClr val="bg1"/>
                </a:solidFill>
              </a:rPr>
              <a:t> </a:t>
            </a:r>
            <a:r>
              <a:rPr lang="en-US" dirty="0" err="1">
                <a:solidFill>
                  <a:schemeClr val="bg1"/>
                </a:solidFill>
              </a:rPr>
              <a:t>patří</a:t>
            </a:r>
            <a:r>
              <a:rPr lang="en-US" dirty="0">
                <a:solidFill>
                  <a:schemeClr val="bg1"/>
                </a:solidFill>
              </a:rPr>
              <a:t> </a:t>
            </a:r>
            <a:r>
              <a:rPr lang="en-US" dirty="0" err="1">
                <a:solidFill>
                  <a:schemeClr val="bg1"/>
                </a:solidFill>
              </a:rPr>
              <a:t>bibliografie</a:t>
            </a:r>
            <a:r>
              <a:rPr lang="en-US" dirty="0">
                <a:solidFill>
                  <a:schemeClr val="bg1"/>
                </a:solidFill>
              </a:rPr>
              <a:t>, </a:t>
            </a:r>
            <a:r>
              <a:rPr lang="en-US" dirty="0" err="1">
                <a:solidFill>
                  <a:schemeClr val="bg1"/>
                </a:solidFill>
              </a:rPr>
              <a:t>obsahová</a:t>
            </a:r>
            <a:r>
              <a:rPr lang="en-US" dirty="0">
                <a:solidFill>
                  <a:schemeClr val="bg1"/>
                </a:solidFill>
              </a:rPr>
              <a:t> </a:t>
            </a:r>
            <a:r>
              <a:rPr lang="en-US" dirty="0" err="1">
                <a:solidFill>
                  <a:schemeClr val="bg1"/>
                </a:solidFill>
              </a:rPr>
              <a:t>periodika</a:t>
            </a:r>
            <a:r>
              <a:rPr lang="en-US" dirty="0">
                <a:solidFill>
                  <a:schemeClr val="bg1"/>
                </a:solidFill>
              </a:rPr>
              <a:t>, </a:t>
            </a:r>
            <a:r>
              <a:rPr lang="en-US" dirty="0" err="1">
                <a:solidFill>
                  <a:schemeClr val="bg1"/>
                </a:solidFill>
              </a:rPr>
              <a:t>rejstříky</a:t>
            </a:r>
            <a:r>
              <a:rPr lang="en-US" dirty="0">
                <a:solidFill>
                  <a:schemeClr val="bg1"/>
                </a:solidFill>
              </a:rPr>
              <a:t>, </a:t>
            </a:r>
            <a:r>
              <a:rPr lang="en-US" dirty="0" err="1">
                <a:solidFill>
                  <a:schemeClr val="bg1"/>
                </a:solidFill>
              </a:rPr>
              <a:t>indexy</a:t>
            </a:r>
            <a:r>
              <a:rPr lang="en-US" dirty="0">
                <a:solidFill>
                  <a:schemeClr val="bg1"/>
                </a:solidFill>
              </a:rPr>
              <a:t> a </a:t>
            </a:r>
            <a:r>
              <a:rPr lang="en-US" dirty="0" err="1">
                <a:solidFill>
                  <a:schemeClr val="bg1"/>
                </a:solidFill>
              </a:rPr>
              <a:t>knihovní</a:t>
            </a:r>
            <a:r>
              <a:rPr lang="en-US" dirty="0">
                <a:solidFill>
                  <a:schemeClr val="bg1"/>
                </a:solidFill>
              </a:rPr>
              <a:t> </a:t>
            </a:r>
            <a:r>
              <a:rPr lang="en-US" dirty="0" err="1">
                <a:solidFill>
                  <a:schemeClr val="bg1"/>
                </a:solidFill>
              </a:rPr>
              <a:t>katalogy</a:t>
            </a:r>
            <a:r>
              <a:rPr lang="en-US" dirty="0">
                <a:solidFill>
                  <a:schemeClr val="bg1"/>
                </a:solidFill>
              </a:rPr>
              <a:t>. </a:t>
            </a:r>
            <a:r>
              <a:rPr lang="en-US" dirty="0" err="1">
                <a:solidFill>
                  <a:schemeClr val="bg1"/>
                </a:solidFill>
              </a:rPr>
              <a:t>Sekundárními</a:t>
            </a:r>
            <a:r>
              <a:rPr lang="en-US" dirty="0">
                <a:solidFill>
                  <a:schemeClr val="bg1"/>
                </a:solidFill>
              </a:rPr>
              <a:t> </a:t>
            </a:r>
            <a:r>
              <a:rPr lang="en-US" dirty="0" err="1">
                <a:solidFill>
                  <a:schemeClr val="bg1"/>
                </a:solidFill>
              </a:rPr>
              <a:t>prameny</a:t>
            </a:r>
            <a:r>
              <a:rPr lang="en-US" dirty="0">
                <a:solidFill>
                  <a:schemeClr val="bg1"/>
                </a:solidFill>
              </a:rPr>
              <a:t> </a:t>
            </a:r>
            <a:r>
              <a:rPr lang="en-US" dirty="0" err="1">
                <a:solidFill>
                  <a:schemeClr val="bg1"/>
                </a:solidFill>
              </a:rPr>
              <a:t>jsou</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dokumenty</a:t>
            </a:r>
            <a:r>
              <a:rPr lang="en-US" dirty="0">
                <a:solidFill>
                  <a:schemeClr val="bg1"/>
                </a:solidFill>
              </a:rPr>
              <a:t>, </a:t>
            </a:r>
            <a:r>
              <a:rPr lang="en-US" dirty="0" err="1">
                <a:solidFill>
                  <a:schemeClr val="bg1"/>
                </a:solidFill>
              </a:rPr>
              <a:t>které</a:t>
            </a:r>
            <a:r>
              <a:rPr lang="en-US" dirty="0">
                <a:solidFill>
                  <a:schemeClr val="bg1"/>
                </a:solidFill>
              </a:rPr>
              <a:t> </a:t>
            </a:r>
            <a:r>
              <a:rPr lang="en-US" dirty="0" err="1">
                <a:solidFill>
                  <a:schemeClr val="bg1"/>
                </a:solidFill>
              </a:rPr>
              <a:t>vycházejí</a:t>
            </a:r>
            <a:r>
              <a:rPr lang="en-US" dirty="0">
                <a:solidFill>
                  <a:schemeClr val="bg1"/>
                </a:solidFill>
              </a:rPr>
              <a:t> z </a:t>
            </a:r>
            <a:r>
              <a:rPr lang="en-US" dirty="0" err="1">
                <a:solidFill>
                  <a:schemeClr val="bg1"/>
                </a:solidFill>
              </a:rPr>
              <a:t>primárních</a:t>
            </a:r>
            <a:r>
              <a:rPr lang="en-US" dirty="0">
                <a:solidFill>
                  <a:schemeClr val="bg1"/>
                </a:solidFill>
              </a:rPr>
              <a:t> </a:t>
            </a:r>
            <a:r>
              <a:rPr lang="en-US" dirty="0" err="1">
                <a:solidFill>
                  <a:schemeClr val="bg1"/>
                </a:solidFill>
              </a:rPr>
              <a:t>pramenů</a:t>
            </a:r>
            <a:r>
              <a:rPr lang="en-US" dirty="0">
                <a:solidFill>
                  <a:schemeClr val="bg1"/>
                </a:solidFill>
              </a:rPr>
              <a:t> a </a:t>
            </a:r>
            <a:r>
              <a:rPr lang="en-US" dirty="0" err="1">
                <a:solidFill>
                  <a:schemeClr val="bg1"/>
                </a:solidFill>
              </a:rPr>
              <a:t>které</a:t>
            </a:r>
            <a:r>
              <a:rPr lang="en-US" dirty="0">
                <a:solidFill>
                  <a:schemeClr val="bg1"/>
                </a:solidFill>
              </a:rPr>
              <a:t> </a:t>
            </a:r>
            <a:r>
              <a:rPr lang="en-US" dirty="0" err="1">
                <a:solidFill>
                  <a:schemeClr val="bg1"/>
                </a:solidFill>
              </a:rPr>
              <a:t>analyzují</a:t>
            </a:r>
            <a:r>
              <a:rPr lang="en-US" dirty="0">
                <a:solidFill>
                  <a:schemeClr val="bg1"/>
                </a:solidFill>
              </a:rPr>
              <a:t> a </a:t>
            </a:r>
            <a:r>
              <a:rPr lang="en-US" dirty="0" err="1">
                <a:solidFill>
                  <a:schemeClr val="bg1"/>
                </a:solidFill>
              </a:rPr>
              <a:t>interpretují</a:t>
            </a:r>
            <a:r>
              <a:rPr lang="en-US" dirty="0">
                <a:solidFill>
                  <a:schemeClr val="bg1"/>
                </a:solidFill>
              </a:rPr>
              <a:t> </a:t>
            </a:r>
            <a:r>
              <a:rPr lang="en-US" dirty="0" err="1">
                <a:solidFill>
                  <a:schemeClr val="bg1"/>
                </a:solidFill>
              </a:rPr>
              <a:t>původní</a:t>
            </a:r>
            <a:r>
              <a:rPr lang="en-US" dirty="0">
                <a:solidFill>
                  <a:schemeClr val="bg1"/>
                </a:solidFill>
              </a:rPr>
              <a:t> </a:t>
            </a:r>
            <a:r>
              <a:rPr lang="en-US" dirty="0" err="1">
                <a:solidFill>
                  <a:schemeClr val="bg1"/>
                </a:solidFill>
              </a:rPr>
              <a:t>informace</a:t>
            </a:r>
            <a:r>
              <a:rPr lang="en-US" dirty="0">
                <a:solidFill>
                  <a:schemeClr val="bg1"/>
                </a:solidFill>
              </a:rPr>
              <a:t>. </a:t>
            </a:r>
            <a:r>
              <a:rPr lang="en-US" dirty="0" err="1">
                <a:solidFill>
                  <a:schemeClr val="bg1"/>
                </a:solidFill>
              </a:rPr>
              <a:t>Mohou</a:t>
            </a:r>
            <a:r>
              <a:rPr lang="en-US" dirty="0">
                <a:solidFill>
                  <a:schemeClr val="bg1"/>
                </a:solidFill>
              </a:rPr>
              <a:t> to </a:t>
            </a:r>
            <a:r>
              <a:rPr lang="en-US" dirty="0" err="1">
                <a:solidFill>
                  <a:schemeClr val="bg1"/>
                </a:solidFill>
              </a:rPr>
              <a:t>být</a:t>
            </a:r>
            <a:r>
              <a:rPr lang="en-US" dirty="0">
                <a:solidFill>
                  <a:schemeClr val="bg1"/>
                </a:solidFill>
              </a:rPr>
              <a:t> </a:t>
            </a:r>
            <a:r>
              <a:rPr lang="en-US" dirty="0" err="1">
                <a:solidFill>
                  <a:schemeClr val="bg1"/>
                </a:solidFill>
              </a:rPr>
              <a:t>přehledové</a:t>
            </a:r>
            <a:r>
              <a:rPr lang="en-US" dirty="0">
                <a:solidFill>
                  <a:schemeClr val="bg1"/>
                </a:solidFill>
              </a:rPr>
              <a:t> </a:t>
            </a:r>
            <a:r>
              <a:rPr lang="en-US" dirty="0" err="1">
                <a:solidFill>
                  <a:schemeClr val="bg1"/>
                </a:solidFill>
              </a:rPr>
              <a:t>biografie</a:t>
            </a:r>
            <a:r>
              <a:rPr lang="en-US" dirty="0">
                <a:solidFill>
                  <a:schemeClr val="bg1"/>
                </a:solidFill>
              </a:rPr>
              <a:t>, </a:t>
            </a:r>
            <a:r>
              <a:rPr lang="en-US" dirty="0" err="1">
                <a:solidFill>
                  <a:schemeClr val="bg1"/>
                </a:solidFill>
              </a:rPr>
              <a:t>slovníky</a:t>
            </a:r>
            <a:r>
              <a:rPr lang="en-US" dirty="0">
                <a:solidFill>
                  <a:schemeClr val="bg1"/>
                </a:solidFill>
              </a:rPr>
              <a:t>, </a:t>
            </a:r>
            <a:r>
              <a:rPr lang="en-US" dirty="0" err="1">
                <a:solidFill>
                  <a:schemeClr val="bg1"/>
                </a:solidFill>
              </a:rPr>
              <a:t>encyklopedie</a:t>
            </a:r>
            <a:r>
              <a:rPr lang="en-US" dirty="0">
                <a:solidFill>
                  <a:schemeClr val="bg1"/>
                </a:solidFill>
              </a:rPr>
              <a:t>, </a:t>
            </a:r>
            <a:r>
              <a:rPr lang="en-US" dirty="0" err="1">
                <a:solidFill>
                  <a:schemeClr val="bg1"/>
                </a:solidFill>
              </a:rPr>
              <a:t>biografie</a:t>
            </a:r>
            <a:r>
              <a:rPr lang="en-US" dirty="0">
                <a:solidFill>
                  <a:schemeClr val="bg1"/>
                </a:solidFill>
              </a:rPr>
              <a:t>, </a:t>
            </a:r>
            <a:r>
              <a:rPr lang="en-US" dirty="0" err="1">
                <a:solidFill>
                  <a:schemeClr val="bg1"/>
                </a:solidFill>
              </a:rPr>
              <a:t>historiografie</a:t>
            </a:r>
            <a:r>
              <a:rPr lang="en-US" dirty="0">
                <a:solidFill>
                  <a:schemeClr val="bg1"/>
                </a:solidFill>
              </a:rPr>
              <a:t>, </a:t>
            </a:r>
            <a:r>
              <a:rPr lang="en-US" dirty="0" err="1">
                <a:solidFill>
                  <a:schemeClr val="bg1"/>
                </a:solidFill>
              </a:rPr>
              <a:t>recenze</a:t>
            </a:r>
            <a:r>
              <a:rPr lang="en-US" dirty="0">
                <a:solidFill>
                  <a:schemeClr val="bg1"/>
                </a:solidFill>
              </a:rPr>
              <a:t> a </a:t>
            </a:r>
            <a:r>
              <a:rPr lang="en-US" dirty="0" err="1">
                <a:solidFill>
                  <a:schemeClr val="bg1"/>
                </a:solidFill>
              </a:rPr>
              <a:t>literární</a:t>
            </a:r>
            <a:r>
              <a:rPr lang="en-US" dirty="0">
                <a:solidFill>
                  <a:schemeClr val="bg1"/>
                </a:solidFill>
              </a:rPr>
              <a:t> </a:t>
            </a:r>
            <a:r>
              <a:rPr lang="en-US" dirty="0" err="1">
                <a:solidFill>
                  <a:schemeClr val="bg1"/>
                </a:solidFill>
              </a:rPr>
              <a:t>kritiky</a:t>
            </a:r>
            <a:r>
              <a:rPr lang="en-US" dirty="0">
                <a:solidFill>
                  <a:schemeClr val="bg1"/>
                </a:solidFill>
              </a:rPr>
              <a:t>, </a:t>
            </a:r>
            <a:r>
              <a:rPr lang="en-US" dirty="0" err="1">
                <a:solidFill>
                  <a:schemeClr val="bg1"/>
                </a:solidFill>
              </a:rPr>
              <a:t>analýzy</a:t>
            </a:r>
            <a:r>
              <a:rPr lang="en-US" dirty="0">
                <a:solidFill>
                  <a:schemeClr val="bg1"/>
                </a:solidFill>
              </a:rPr>
              <a:t> </a:t>
            </a:r>
            <a:r>
              <a:rPr lang="en-US" dirty="0" err="1">
                <a:solidFill>
                  <a:schemeClr val="bg1"/>
                </a:solidFill>
              </a:rPr>
              <a:t>klinických</a:t>
            </a:r>
            <a:r>
              <a:rPr lang="en-US" dirty="0">
                <a:solidFill>
                  <a:schemeClr val="bg1"/>
                </a:solidFill>
              </a:rPr>
              <a:t> </a:t>
            </a:r>
            <a:r>
              <a:rPr lang="en-US" dirty="0" err="1">
                <a:solidFill>
                  <a:schemeClr val="bg1"/>
                </a:solidFill>
              </a:rPr>
              <a:t>studií</a:t>
            </a:r>
            <a:r>
              <a:rPr lang="en-US" dirty="0">
                <a:solidFill>
                  <a:schemeClr val="bg1"/>
                </a:solidFill>
              </a:rPr>
              <a:t> </a:t>
            </a:r>
            <a:r>
              <a:rPr lang="en-US" dirty="0" err="1">
                <a:solidFill>
                  <a:schemeClr val="bg1"/>
                </a:solidFill>
              </a:rPr>
              <a:t>nebo</a:t>
            </a:r>
            <a:r>
              <a:rPr lang="en-US" dirty="0">
                <a:solidFill>
                  <a:schemeClr val="bg1"/>
                </a:solidFill>
              </a:rPr>
              <a:t> </a:t>
            </a:r>
            <a:r>
              <a:rPr lang="en-US" dirty="0" err="1">
                <a:solidFill>
                  <a:schemeClr val="bg1"/>
                </a:solidFill>
              </a:rPr>
              <a:t>recenze</a:t>
            </a:r>
            <a:r>
              <a:rPr lang="en-US" dirty="0">
                <a:solidFill>
                  <a:schemeClr val="bg1"/>
                </a:solidFill>
              </a:rPr>
              <a:t> </a:t>
            </a:r>
            <a:r>
              <a:rPr lang="en-US" dirty="0" err="1">
                <a:solidFill>
                  <a:schemeClr val="bg1"/>
                </a:solidFill>
              </a:rPr>
              <a:t>shrnující</a:t>
            </a:r>
            <a:r>
              <a:rPr lang="en-US" dirty="0">
                <a:solidFill>
                  <a:schemeClr val="bg1"/>
                </a:solidFill>
              </a:rPr>
              <a:t> </a:t>
            </a:r>
            <a:r>
              <a:rPr lang="en-US" dirty="0" err="1">
                <a:solidFill>
                  <a:schemeClr val="bg1"/>
                </a:solidFill>
              </a:rPr>
              <a:t>výsledky</a:t>
            </a:r>
            <a:r>
              <a:rPr lang="en-US" dirty="0">
                <a:solidFill>
                  <a:schemeClr val="bg1"/>
                </a:solidFill>
              </a:rPr>
              <a:t> </a:t>
            </a:r>
            <a:r>
              <a:rPr lang="en-US" dirty="0" err="1">
                <a:solidFill>
                  <a:schemeClr val="bg1"/>
                </a:solidFill>
              </a:rPr>
              <a:t>studií</a:t>
            </a:r>
            <a:r>
              <a:rPr lang="en-US" dirty="0">
                <a:solidFill>
                  <a:schemeClr val="bg1"/>
                </a:solidFill>
              </a:rPr>
              <a:t> a </a:t>
            </a:r>
            <a:r>
              <a:rPr lang="en-US" dirty="0" err="1">
                <a:solidFill>
                  <a:schemeClr val="bg1"/>
                </a:solidFill>
              </a:rPr>
              <a:t>experimentů</a:t>
            </a:r>
            <a:r>
              <a:rPr lang="en-US" dirty="0">
                <a:solidFill>
                  <a:schemeClr val="bg1"/>
                </a:solidFill>
              </a:rPr>
              <a:t>.</a:t>
            </a:r>
          </a:p>
          <a:p>
            <a:r>
              <a:rPr lang="en-US" b="1" dirty="0" err="1">
                <a:solidFill>
                  <a:schemeClr val="bg1"/>
                </a:solidFill>
              </a:rPr>
              <a:t>Terciální</a:t>
            </a:r>
            <a:r>
              <a:rPr lang="en-US" b="1" dirty="0">
                <a:solidFill>
                  <a:schemeClr val="bg1"/>
                </a:solidFill>
              </a:rPr>
              <a:t> </a:t>
            </a:r>
            <a:r>
              <a:rPr lang="en-US" b="1" dirty="0" err="1">
                <a:solidFill>
                  <a:schemeClr val="bg1"/>
                </a:solidFill>
              </a:rPr>
              <a:t>informační</a:t>
            </a:r>
            <a:r>
              <a:rPr lang="en-US" b="1" dirty="0">
                <a:solidFill>
                  <a:schemeClr val="bg1"/>
                </a:solidFill>
              </a:rPr>
              <a:t> </a:t>
            </a:r>
            <a:r>
              <a:rPr lang="en-US" b="1" dirty="0" err="1">
                <a:solidFill>
                  <a:schemeClr val="bg1"/>
                </a:solidFill>
              </a:rPr>
              <a:t>prameny</a:t>
            </a:r>
            <a:r>
              <a:rPr lang="en-US" dirty="0">
                <a:solidFill>
                  <a:schemeClr val="bg1"/>
                </a:solidFill>
              </a:rPr>
              <a:t> – </a:t>
            </a:r>
            <a:r>
              <a:rPr lang="en-US" dirty="0" err="1">
                <a:solidFill>
                  <a:schemeClr val="bg1"/>
                </a:solidFill>
              </a:rPr>
              <a:t>jsou</a:t>
            </a:r>
            <a:r>
              <a:rPr lang="en-US" dirty="0">
                <a:solidFill>
                  <a:schemeClr val="bg1"/>
                </a:solidFill>
              </a:rPr>
              <a:t> </a:t>
            </a:r>
            <a:r>
              <a:rPr lang="en-US" dirty="0" err="1">
                <a:solidFill>
                  <a:schemeClr val="bg1"/>
                </a:solidFill>
              </a:rPr>
              <a:t>nejméně</a:t>
            </a:r>
            <a:r>
              <a:rPr lang="en-US" dirty="0">
                <a:solidFill>
                  <a:schemeClr val="bg1"/>
                </a:solidFill>
              </a:rPr>
              <a:t> </a:t>
            </a:r>
            <a:r>
              <a:rPr lang="en-US" dirty="0" err="1">
                <a:solidFill>
                  <a:schemeClr val="bg1"/>
                </a:solidFill>
              </a:rPr>
              <a:t>běžné</a:t>
            </a:r>
            <a:r>
              <a:rPr lang="en-US" dirty="0">
                <a:solidFill>
                  <a:schemeClr val="bg1"/>
                </a:solidFill>
              </a:rPr>
              <a:t> a </a:t>
            </a:r>
            <a:r>
              <a:rPr lang="en-US" dirty="0" err="1">
                <a:solidFill>
                  <a:schemeClr val="bg1"/>
                </a:solidFill>
              </a:rPr>
              <a:t>obsahují</a:t>
            </a:r>
            <a:r>
              <a:rPr lang="en-US" dirty="0">
                <a:solidFill>
                  <a:schemeClr val="bg1"/>
                </a:solidFill>
              </a:rPr>
              <a:t> </a:t>
            </a:r>
            <a:r>
              <a:rPr lang="en-US" dirty="0" err="1">
                <a:solidFill>
                  <a:schemeClr val="bg1"/>
                </a:solidFill>
              </a:rPr>
              <a:t>informace</a:t>
            </a:r>
            <a:r>
              <a:rPr lang="en-US" dirty="0">
                <a:solidFill>
                  <a:schemeClr val="bg1"/>
                </a:solidFill>
              </a:rPr>
              <a:t> o </a:t>
            </a:r>
            <a:r>
              <a:rPr lang="en-US" dirty="0" err="1">
                <a:solidFill>
                  <a:schemeClr val="bg1"/>
                </a:solidFill>
              </a:rPr>
              <a:t>sekundárních</a:t>
            </a:r>
            <a:r>
              <a:rPr lang="en-US" dirty="0">
                <a:solidFill>
                  <a:schemeClr val="bg1"/>
                </a:solidFill>
              </a:rPr>
              <a:t> </a:t>
            </a:r>
            <a:r>
              <a:rPr lang="en-US" dirty="0" err="1">
                <a:solidFill>
                  <a:schemeClr val="bg1"/>
                </a:solidFill>
              </a:rPr>
              <a:t>pramenech</a:t>
            </a:r>
            <a:r>
              <a:rPr lang="en-US" dirty="0">
                <a:solidFill>
                  <a:schemeClr val="bg1"/>
                </a:solidFill>
              </a:rPr>
              <a:t>. </a:t>
            </a:r>
            <a:r>
              <a:rPr lang="en-US" dirty="0" err="1">
                <a:solidFill>
                  <a:schemeClr val="bg1"/>
                </a:solidFill>
              </a:rPr>
              <a:t>Příkladem</a:t>
            </a:r>
            <a:r>
              <a:rPr lang="en-US" dirty="0">
                <a:solidFill>
                  <a:schemeClr val="bg1"/>
                </a:solidFill>
              </a:rPr>
              <a:t> </a:t>
            </a:r>
            <a:r>
              <a:rPr lang="en-US" dirty="0" err="1">
                <a:solidFill>
                  <a:schemeClr val="bg1"/>
                </a:solidFill>
              </a:rPr>
              <a:t>jsou</a:t>
            </a:r>
            <a:r>
              <a:rPr lang="en-US" dirty="0">
                <a:solidFill>
                  <a:schemeClr val="bg1"/>
                </a:solidFill>
              </a:rPr>
              <a:t> </a:t>
            </a:r>
            <a:r>
              <a:rPr lang="en-US" dirty="0" err="1">
                <a:solidFill>
                  <a:schemeClr val="bg1"/>
                </a:solidFill>
              </a:rPr>
              <a:t>bibliografie</a:t>
            </a:r>
            <a:r>
              <a:rPr lang="en-US" dirty="0">
                <a:solidFill>
                  <a:schemeClr val="bg1"/>
                </a:solidFill>
              </a:rPr>
              <a:t> </a:t>
            </a:r>
            <a:r>
              <a:rPr lang="en-US" dirty="0" err="1">
                <a:solidFill>
                  <a:schemeClr val="bg1"/>
                </a:solidFill>
              </a:rPr>
              <a:t>bibliografií</a:t>
            </a:r>
            <a:r>
              <a:rPr lang="en-US" dirty="0">
                <a:solidFill>
                  <a:schemeClr val="bg1"/>
                </a:solidFill>
              </a:rPr>
              <a:t> </a:t>
            </a:r>
            <a:r>
              <a:rPr lang="en-US" dirty="0" err="1">
                <a:solidFill>
                  <a:schemeClr val="bg1"/>
                </a:solidFill>
              </a:rPr>
              <a:t>obsahující</a:t>
            </a:r>
            <a:r>
              <a:rPr lang="en-US" dirty="0">
                <a:solidFill>
                  <a:schemeClr val="bg1"/>
                </a:solidFill>
              </a:rPr>
              <a:t> </a:t>
            </a:r>
            <a:r>
              <a:rPr lang="en-US" dirty="0" err="1">
                <a:solidFill>
                  <a:schemeClr val="bg1"/>
                </a:solidFill>
              </a:rPr>
              <a:t>záznamy</a:t>
            </a:r>
            <a:r>
              <a:rPr lang="en-US" dirty="0">
                <a:solidFill>
                  <a:schemeClr val="bg1"/>
                </a:solidFill>
              </a:rPr>
              <a:t> </a:t>
            </a:r>
            <a:r>
              <a:rPr lang="en-US" dirty="0" err="1">
                <a:solidFill>
                  <a:schemeClr val="bg1"/>
                </a:solidFill>
              </a:rPr>
              <a:t>publikovaných</a:t>
            </a:r>
            <a:r>
              <a:rPr lang="en-US" dirty="0">
                <a:solidFill>
                  <a:schemeClr val="bg1"/>
                </a:solidFill>
              </a:rPr>
              <a:t> </a:t>
            </a:r>
            <a:r>
              <a:rPr lang="en-US" dirty="0" err="1">
                <a:solidFill>
                  <a:schemeClr val="bg1"/>
                </a:solidFill>
              </a:rPr>
              <a:t>bibliografií</a:t>
            </a:r>
            <a:r>
              <a:rPr lang="en-US" dirty="0">
                <a:solidFill>
                  <a:schemeClr val="bg1"/>
                </a:solidFill>
              </a:rPr>
              <a:t> </a:t>
            </a:r>
            <a:r>
              <a:rPr lang="en-US" dirty="0" err="1">
                <a:solidFill>
                  <a:schemeClr val="bg1"/>
                </a:solidFill>
              </a:rPr>
              <a:t>či</a:t>
            </a:r>
            <a:r>
              <a:rPr lang="en-US" dirty="0">
                <a:solidFill>
                  <a:schemeClr val="bg1"/>
                </a:solidFill>
              </a:rPr>
              <a:t> </a:t>
            </a:r>
            <a:r>
              <a:rPr lang="en-US" dirty="0" err="1">
                <a:solidFill>
                  <a:schemeClr val="bg1"/>
                </a:solidFill>
              </a:rPr>
              <a:t>databáze</a:t>
            </a:r>
            <a:r>
              <a:rPr lang="en-US" dirty="0">
                <a:solidFill>
                  <a:schemeClr val="bg1"/>
                </a:solidFill>
              </a:rPr>
              <a:t> </a:t>
            </a:r>
            <a:r>
              <a:rPr lang="en-US" dirty="0" err="1">
                <a:solidFill>
                  <a:schemeClr val="bg1"/>
                </a:solidFill>
              </a:rPr>
              <a:t>databází</a:t>
            </a:r>
            <a:r>
              <a:rPr lang="en-US" dirty="0">
                <a:solidFill>
                  <a:schemeClr val="bg1"/>
                </a:solidFill>
              </a:rPr>
              <a:t>, </a:t>
            </a:r>
            <a:r>
              <a:rPr lang="en-US" dirty="0" err="1">
                <a:solidFill>
                  <a:schemeClr val="bg1"/>
                </a:solidFill>
              </a:rPr>
              <a:t>které</a:t>
            </a:r>
            <a:r>
              <a:rPr lang="en-US" dirty="0">
                <a:solidFill>
                  <a:schemeClr val="bg1"/>
                </a:solidFill>
              </a:rPr>
              <a:t> </a:t>
            </a:r>
            <a:r>
              <a:rPr lang="en-US" dirty="0" err="1">
                <a:solidFill>
                  <a:schemeClr val="bg1"/>
                </a:solidFill>
              </a:rPr>
              <a:t>obsahují</a:t>
            </a:r>
            <a:r>
              <a:rPr lang="en-US" dirty="0">
                <a:solidFill>
                  <a:schemeClr val="bg1"/>
                </a:solidFill>
              </a:rPr>
              <a:t> </a:t>
            </a:r>
            <a:r>
              <a:rPr lang="en-US" dirty="0" err="1">
                <a:solidFill>
                  <a:schemeClr val="bg1"/>
                </a:solidFill>
              </a:rPr>
              <a:t>záznamy</a:t>
            </a:r>
            <a:r>
              <a:rPr lang="en-US" dirty="0">
                <a:solidFill>
                  <a:schemeClr val="bg1"/>
                </a:solidFill>
              </a:rPr>
              <a:t> o </a:t>
            </a:r>
            <a:r>
              <a:rPr lang="en-US" dirty="0" err="1">
                <a:solidFill>
                  <a:schemeClr val="bg1"/>
                </a:solidFill>
              </a:rPr>
              <a:t>existujících</a:t>
            </a:r>
            <a:r>
              <a:rPr lang="en-US" dirty="0">
                <a:solidFill>
                  <a:schemeClr val="bg1"/>
                </a:solidFill>
              </a:rPr>
              <a:t> </a:t>
            </a:r>
            <a:r>
              <a:rPr lang="en-US" dirty="0" err="1">
                <a:solidFill>
                  <a:schemeClr val="bg1"/>
                </a:solidFill>
              </a:rPr>
              <a:t>databázích</a:t>
            </a: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970342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PRIMÁRNÍ VERSUS SEKUNDÁRNÍ</a:t>
            </a:r>
            <a:endParaRPr lang="en-US" dirty="0"/>
          </a:p>
        </p:txBody>
      </p:sp>
      <p:sp>
        <p:nvSpPr>
          <p:cNvPr id="3" name="Content Placeholder 2"/>
          <p:cNvSpPr>
            <a:spLocks noGrp="1"/>
          </p:cNvSpPr>
          <p:nvPr>
            <p:ph sz="quarter" idx="1"/>
          </p:nvPr>
        </p:nvSpPr>
        <p:spPr/>
        <p:txBody>
          <a:bodyPr>
            <a:normAutofit fontScale="47500" lnSpcReduction="20000"/>
          </a:bodyPr>
          <a:lstStyle/>
          <a:p>
            <a:r>
              <a:rPr lang="cs-CZ" dirty="0">
                <a:solidFill>
                  <a:srgbClr val="000000"/>
                </a:solidFill>
              </a:rPr>
              <a:t>Přestavte si, že chcete citovat zdroj, o kterém jste četli, ale nečetli jste ho. </a:t>
            </a:r>
          </a:p>
          <a:p>
            <a:endParaRPr lang="en-US" dirty="0">
              <a:solidFill>
                <a:srgbClr val="000000"/>
              </a:solidFill>
            </a:endParaRPr>
          </a:p>
          <a:p>
            <a:r>
              <a:rPr lang="cs-CZ" dirty="0">
                <a:solidFill>
                  <a:srgbClr val="000000"/>
                </a:solidFill>
              </a:rPr>
              <a:t>Tento </a:t>
            </a:r>
            <a:r>
              <a:rPr lang="cs-CZ" b="1" dirty="0">
                <a:solidFill>
                  <a:srgbClr val="000000"/>
                </a:solidFill>
              </a:rPr>
              <a:t>původní pramen</a:t>
            </a:r>
            <a:r>
              <a:rPr lang="cs-CZ" dirty="0">
                <a:solidFill>
                  <a:srgbClr val="000000"/>
                </a:solidFill>
              </a:rPr>
              <a:t>, na který vámi čtená práce odkazuje, je </a:t>
            </a:r>
            <a:r>
              <a:rPr lang="cs-CZ" b="1" dirty="0">
                <a:solidFill>
                  <a:srgbClr val="000000"/>
                </a:solidFill>
              </a:rPr>
              <a:t>zdrojem primárním</a:t>
            </a:r>
            <a:r>
              <a:rPr lang="cs-CZ" dirty="0">
                <a:solidFill>
                  <a:srgbClr val="000000"/>
                </a:solidFill>
              </a:rPr>
              <a:t>. </a:t>
            </a:r>
          </a:p>
          <a:p>
            <a:endParaRPr lang="en-US" dirty="0">
              <a:solidFill>
                <a:srgbClr val="000000"/>
              </a:solidFill>
            </a:endParaRPr>
          </a:p>
          <a:p>
            <a:r>
              <a:rPr lang="cs-CZ" dirty="0">
                <a:solidFill>
                  <a:srgbClr val="000000"/>
                </a:solidFill>
              </a:rPr>
              <a:t>Pramen, který jste skutečně četli, je zdrojem sekundárním. </a:t>
            </a:r>
          </a:p>
          <a:p>
            <a:endParaRPr lang="en-US" dirty="0">
              <a:solidFill>
                <a:srgbClr val="000000"/>
              </a:solidFill>
            </a:endParaRPr>
          </a:p>
          <a:p>
            <a:r>
              <a:rPr lang="cs-CZ" b="1" dirty="0">
                <a:solidFill>
                  <a:srgbClr val="000000"/>
                </a:solidFill>
              </a:rPr>
              <a:t>Vždy se snažte přečíst primární zdroj</a:t>
            </a:r>
            <a:r>
              <a:rPr lang="cs-CZ" dirty="0">
                <a:solidFill>
                  <a:srgbClr val="000000"/>
                </a:solidFill>
              </a:rPr>
              <a:t>. </a:t>
            </a:r>
          </a:p>
          <a:p>
            <a:endParaRPr lang="en-US" dirty="0">
              <a:solidFill>
                <a:srgbClr val="000000"/>
              </a:solidFill>
            </a:endParaRPr>
          </a:p>
          <a:p>
            <a:r>
              <a:rPr lang="cs-CZ" dirty="0">
                <a:solidFill>
                  <a:srgbClr val="000000"/>
                </a:solidFill>
              </a:rPr>
              <a:t>Sekundární zdroje nejsou nikdy prezentovány úplně a může také dojít ke zkreslení informace. </a:t>
            </a:r>
          </a:p>
          <a:p>
            <a:endParaRPr lang="en-US" dirty="0">
              <a:solidFill>
                <a:srgbClr val="000000"/>
              </a:solidFill>
            </a:endParaRPr>
          </a:p>
          <a:p>
            <a:r>
              <a:rPr lang="cs-CZ" dirty="0">
                <a:solidFill>
                  <a:srgbClr val="000000"/>
                </a:solidFill>
              </a:rPr>
              <a:t>Pokud není primární zdroj dostupný, ale vy na něj stále chcete odkazovat, </a:t>
            </a:r>
            <a:r>
              <a:rPr lang="cs-CZ" b="1" dirty="0">
                <a:solidFill>
                  <a:srgbClr val="000000"/>
                </a:solidFill>
              </a:rPr>
              <a:t>odkažte oba prameny – primární i sekundární zdroj v textu</a:t>
            </a:r>
            <a:r>
              <a:rPr lang="cs-CZ" dirty="0">
                <a:solidFill>
                  <a:srgbClr val="000000"/>
                </a:solidFill>
              </a:rPr>
              <a:t>, ale </a:t>
            </a:r>
            <a:r>
              <a:rPr lang="cs-CZ" b="1" dirty="0">
                <a:solidFill>
                  <a:srgbClr val="000000"/>
                </a:solidFill>
              </a:rPr>
              <a:t>v závěrečném seznamu odcitujte pouze sekundární zdroj</a:t>
            </a:r>
            <a:r>
              <a:rPr lang="cs-CZ" dirty="0">
                <a:solidFill>
                  <a:srgbClr val="000000"/>
                </a:solidFill>
              </a:rPr>
              <a:t>. </a:t>
            </a:r>
          </a:p>
          <a:p>
            <a:endParaRPr lang="en-US" dirty="0">
              <a:solidFill>
                <a:srgbClr val="000000"/>
              </a:solidFill>
            </a:endParaRPr>
          </a:p>
          <a:p>
            <a:r>
              <a:rPr lang="cs-CZ" dirty="0">
                <a:solidFill>
                  <a:srgbClr val="000000"/>
                </a:solidFill>
              </a:rPr>
              <a:t>Například chcete odkazovat v textu na studii </a:t>
            </a:r>
            <a:r>
              <a:rPr lang="cs-CZ" dirty="0" err="1">
                <a:solidFill>
                  <a:srgbClr val="000000"/>
                </a:solidFill>
              </a:rPr>
              <a:t>Nguyena</a:t>
            </a:r>
            <a:r>
              <a:rPr lang="cs-CZ" dirty="0">
                <a:solidFill>
                  <a:srgbClr val="000000"/>
                </a:solidFill>
              </a:rPr>
              <a:t> a </a:t>
            </a:r>
            <a:r>
              <a:rPr lang="cs-CZ" dirty="0" err="1">
                <a:solidFill>
                  <a:srgbClr val="000000"/>
                </a:solidFill>
              </a:rPr>
              <a:t>Leeho</a:t>
            </a:r>
            <a:r>
              <a:rPr lang="cs-CZ" dirty="0">
                <a:solidFill>
                  <a:srgbClr val="000000"/>
                </a:solidFill>
              </a:rPr>
              <a:t> z roku 1989, o které jste četli ve studii od </a:t>
            </a:r>
            <a:r>
              <a:rPr lang="cs-CZ" dirty="0" err="1">
                <a:solidFill>
                  <a:srgbClr val="000000"/>
                </a:solidFill>
              </a:rPr>
              <a:t>Beckera</a:t>
            </a:r>
            <a:r>
              <a:rPr lang="cs-CZ" dirty="0">
                <a:solidFill>
                  <a:srgbClr val="000000"/>
                </a:solidFill>
              </a:rPr>
              <a:t> a </a:t>
            </a:r>
            <a:r>
              <a:rPr lang="cs-CZ" dirty="0" err="1">
                <a:solidFill>
                  <a:srgbClr val="000000"/>
                </a:solidFill>
              </a:rPr>
              <a:t>Selingmana</a:t>
            </a:r>
            <a:r>
              <a:rPr lang="cs-CZ" dirty="0">
                <a:solidFill>
                  <a:srgbClr val="000000"/>
                </a:solidFill>
              </a:rPr>
              <a:t> z roku 1996. Použijte jednu z následujících forem:</a:t>
            </a:r>
          </a:p>
          <a:p>
            <a:endParaRPr lang="en-US" dirty="0">
              <a:solidFill>
                <a:srgbClr val="000000"/>
              </a:solidFill>
            </a:endParaRPr>
          </a:p>
          <a:p>
            <a:r>
              <a:rPr lang="cs-CZ" dirty="0" err="1">
                <a:solidFill>
                  <a:srgbClr val="000000"/>
                </a:solidFill>
              </a:rPr>
              <a:t>Nguyen</a:t>
            </a:r>
            <a:r>
              <a:rPr lang="cs-CZ" dirty="0">
                <a:solidFill>
                  <a:srgbClr val="000000"/>
                </a:solidFill>
              </a:rPr>
              <a:t> a </a:t>
            </a:r>
            <a:r>
              <a:rPr lang="cs-CZ" dirty="0" err="1">
                <a:solidFill>
                  <a:srgbClr val="000000"/>
                </a:solidFill>
              </a:rPr>
              <a:t>Lee</a:t>
            </a:r>
            <a:r>
              <a:rPr lang="cs-CZ" dirty="0">
                <a:solidFill>
                  <a:srgbClr val="000000"/>
                </a:solidFill>
              </a:rPr>
              <a:t> (1988 podle </a:t>
            </a:r>
            <a:r>
              <a:rPr lang="cs-CZ" dirty="0" err="1">
                <a:solidFill>
                  <a:srgbClr val="000000"/>
                </a:solidFill>
              </a:rPr>
              <a:t>Becker</a:t>
            </a:r>
            <a:r>
              <a:rPr lang="cs-CZ" dirty="0">
                <a:solidFill>
                  <a:srgbClr val="000000"/>
                </a:solidFill>
              </a:rPr>
              <a:t> &amp; </a:t>
            </a:r>
            <a:r>
              <a:rPr lang="cs-CZ" dirty="0" err="1">
                <a:solidFill>
                  <a:srgbClr val="000000"/>
                </a:solidFill>
              </a:rPr>
              <a:t>Seligman</a:t>
            </a:r>
            <a:r>
              <a:rPr lang="cs-CZ" dirty="0">
                <a:solidFill>
                  <a:srgbClr val="000000"/>
                </a:solidFill>
              </a:rPr>
              <a:t>, 1996) vypozorovali v dětech zpětnou reakci.</a:t>
            </a:r>
          </a:p>
          <a:p>
            <a:endParaRPr lang="en-US" dirty="0">
              <a:solidFill>
                <a:srgbClr val="000000"/>
              </a:solidFill>
            </a:endParaRPr>
          </a:p>
          <a:p>
            <a:r>
              <a:rPr lang="cs-CZ" dirty="0">
                <a:solidFill>
                  <a:srgbClr val="000000"/>
                </a:solidFill>
              </a:rPr>
              <a:t>V dětech byla vypozorována zpětná reakce (</a:t>
            </a:r>
            <a:r>
              <a:rPr lang="cs-CZ" dirty="0" err="1">
                <a:solidFill>
                  <a:srgbClr val="000000"/>
                </a:solidFill>
              </a:rPr>
              <a:t>Nguyen</a:t>
            </a:r>
            <a:r>
              <a:rPr lang="cs-CZ" dirty="0">
                <a:solidFill>
                  <a:srgbClr val="000000"/>
                </a:solidFill>
              </a:rPr>
              <a:t> &amp; </a:t>
            </a:r>
            <a:r>
              <a:rPr lang="cs-CZ" dirty="0" err="1">
                <a:solidFill>
                  <a:srgbClr val="000000"/>
                </a:solidFill>
              </a:rPr>
              <a:t>Lee</a:t>
            </a:r>
            <a:r>
              <a:rPr lang="cs-CZ" dirty="0">
                <a:solidFill>
                  <a:srgbClr val="000000"/>
                </a:solidFill>
              </a:rPr>
              <a:t>, 1988 podle </a:t>
            </a:r>
            <a:r>
              <a:rPr lang="cs-CZ" dirty="0" err="1">
                <a:solidFill>
                  <a:srgbClr val="000000"/>
                </a:solidFill>
              </a:rPr>
              <a:t>Becker</a:t>
            </a:r>
            <a:r>
              <a:rPr lang="cs-CZ" dirty="0">
                <a:solidFill>
                  <a:srgbClr val="000000"/>
                </a:solidFill>
              </a:rPr>
              <a:t> &amp; </a:t>
            </a:r>
            <a:r>
              <a:rPr lang="cs-CZ" dirty="0" err="1">
                <a:solidFill>
                  <a:srgbClr val="000000"/>
                </a:solidFill>
              </a:rPr>
              <a:t>Seligman</a:t>
            </a:r>
            <a:r>
              <a:rPr lang="cs-CZ" dirty="0">
                <a:solidFill>
                  <a:srgbClr val="000000"/>
                </a:solidFill>
              </a:rPr>
              <a:t>, 1996).</a:t>
            </a:r>
            <a:endParaRPr lang="en-US" dirty="0">
              <a:solidFill>
                <a:srgbClr val="000000"/>
              </a:solidFill>
            </a:endParaRPr>
          </a:p>
        </p:txBody>
      </p:sp>
    </p:spTree>
    <p:extLst>
      <p:ext uri="{BB962C8B-B14F-4D97-AF65-F5344CB8AC3E}">
        <p14:creationId xmlns:p14="http://schemas.microsoft.com/office/powerpoint/2010/main" val="1170795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Vzory</a:t>
            </a:r>
            <a:r>
              <a:rPr lang="en-US" dirty="0" smtClean="0"/>
              <a:t> </a:t>
            </a:r>
            <a:r>
              <a:rPr lang="en-US" dirty="0" err="1" smtClean="0"/>
              <a:t>bibliografických</a:t>
            </a:r>
            <a:r>
              <a:rPr lang="en-US" dirty="0" smtClean="0"/>
              <a:t> </a:t>
            </a:r>
            <a:r>
              <a:rPr lang="en-US" dirty="0" err="1" smtClean="0"/>
              <a:t>citací</a:t>
            </a:r>
            <a:endParaRPr lang="en-US" dirty="0"/>
          </a:p>
        </p:txBody>
      </p:sp>
      <p:sp>
        <p:nvSpPr>
          <p:cNvPr id="3" name="Content Placeholder 2"/>
          <p:cNvSpPr>
            <a:spLocks noGrp="1"/>
          </p:cNvSpPr>
          <p:nvPr>
            <p:ph sz="quarter" idx="1"/>
          </p:nvPr>
        </p:nvSpPr>
        <p:spPr>
          <a:xfrm>
            <a:off x="301752" y="1527048"/>
            <a:ext cx="8503920" cy="4990454"/>
          </a:xfrm>
        </p:spPr>
        <p:txBody>
          <a:bodyPr>
            <a:normAutofit fontScale="47500" lnSpcReduction="20000"/>
          </a:bodyPr>
          <a:lstStyle/>
          <a:p>
            <a:r>
              <a:rPr lang="sk-SK" b="1" dirty="0" smtClean="0">
                <a:solidFill>
                  <a:srgbClr val="000000"/>
                </a:solidFill>
              </a:rPr>
              <a:t>citace </a:t>
            </a:r>
            <a:r>
              <a:rPr lang="sk-SK" b="1" dirty="0">
                <a:solidFill>
                  <a:srgbClr val="000000"/>
                </a:solidFill>
              </a:rPr>
              <a:t>článku z odborného časopisu:</a:t>
            </a:r>
            <a:endParaRPr lang="sk-SK" dirty="0">
              <a:solidFill>
                <a:srgbClr val="000000"/>
              </a:solidFill>
            </a:endParaRPr>
          </a:p>
          <a:p>
            <a:r>
              <a:rPr lang="cs-CZ" dirty="0">
                <a:solidFill>
                  <a:srgbClr val="000000"/>
                </a:solidFill>
              </a:rPr>
              <a:t>TOMEŠ, J. (1996): Specifická nezaměstnanost v České republice v regionálním srovnání. Geografie - Sborník ČGS, 101, č. 4, s. 278-229.</a:t>
            </a:r>
          </a:p>
          <a:p>
            <a:r>
              <a:rPr lang="en-US" dirty="0">
                <a:solidFill>
                  <a:srgbClr val="000000"/>
                </a:solidFill>
              </a:rPr>
              <a:t>MUSIL, J. (1993): Changing urban systems in post-communist societies in Central Europe: analysis and prediction. Urban Studies, 30, </a:t>
            </a:r>
            <a:r>
              <a:rPr lang="en-US" dirty="0" err="1">
                <a:solidFill>
                  <a:srgbClr val="000000"/>
                </a:solidFill>
              </a:rPr>
              <a:t>č</a:t>
            </a:r>
            <a:r>
              <a:rPr lang="en-US" dirty="0">
                <a:solidFill>
                  <a:srgbClr val="000000"/>
                </a:solidFill>
              </a:rPr>
              <a:t>. 6, s. 899-905.</a:t>
            </a:r>
          </a:p>
          <a:p>
            <a:r>
              <a:rPr lang="hr-HR" b="1" dirty="0">
                <a:solidFill>
                  <a:srgbClr val="000000"/>
                </a:solidFill>
              </a:rPr>
              <a:t>citace knihy:</a:t>
            </a:r>
            <a:endParaRPr lang="hr-HR" dirty="0">
              <a:solidFill>
                <a:srgbClr val="000000"/>
              </a:solidFill>
            </a:endParaRPr>
          </a:p>
          <a:p>
            <a:r>
              <a:rPr lang="cs-CZ" dirty="0">
                <a:solidFill>
                  <a:srgbClr val="000000"/>
                </a:solidFill>
              </a:rPr>
              <a:t>HAMPL, M., GARDAVSKÝ, V., KÜHNL, K. (1987): Regionální struktura a vývoj systému osídlení ČSR. Univerzita Karlova, Praha, 236 s.</a:t>
            </a:r>
          </a:p>
          <a:p>
            <a:r>
              <a:rPr lang="cs-CZ" dirty="0">
                <a:solidFill>
                  <a:srgbClr val="000000"/>
                </a:solidFill>
              </a:rPr>
              <a:t>SAYER, A. (1992): </a:t>
            </a:r>
            <a:r>
              <a:rPr lang="cs-CZ" dirty="0" err="1">
                <a:solidFill>
                  <a:srgbClr val="000000"/>
                </a:solidFill>
              </a:rPr>
              <a:t>Method</a:t>
            </a:r>
            <a:r>
              <a:rPr lang="cs-CZ" dirty="0">
                <a:solidFill>
                  <a:srgbClr val="000000"/>
                </a:solidFill>
              </a:rPr>
              <a:t> in </a:t>
            </a:r>
            <a:r>
              <a:rPr lang="cs-CZ" dirty="0" err="1">
                <a:solidFill>
                  <a:srgbClr val="000000"/>
                </a:solidFill>
              </a:rPr>
              <a:t>Social</a:t>
            </a:r>
            <a:r>
              <a:rPr lang="cs-CZ" dirty="0">
                <a:solidFill>
                  <a:srgbClr val="000000"/>
                </a:solidFill>
              </a:rPr>
              <a:t> Science. A </a:t>
            </a:r>
            <a:r>
              <a:rPr lang="cs-CZ" dirty="0" err="1">
                <a:solidFill>
                  <a:srgbClr val="000000"/>
                </a:solidFill>
              </a:rPr>
              <a:t>Realist</a:t>
            </a:r>
            <a:r>
              <a:rPr lang="cs-CZ" dirty="0">
                <a:solidFill>
                  <a:srgbClr val="000000"/>
                </a:solidFill>
              </a:rPr>
              <a:t> </a:t>
            </a:r>
            <a:r>
              <a:rPr lang="cs-CZ" dirty="0" err="1">
                <a:solidFill>
                  <a:srgbClr val="000000"/>
                </a:solidFill>
              </a:rPr>
              <a:t>Approach</a:t>
            </a:r>
            <a:r>
              <a:rPr lang="cs-CZ" dirty="0">
                <a:solidFill>
                  <a:srgbClr val="000000"/>
                </a:solidFill>
              </a:rPr>
              <a:t>. 2. vydání. </a:t>
            </a:r>
            <a:r>
              <a:rPr lang="cs-CZ" dirty="0" err="1">
                <a:solidFill>
                  <a:srgbClr val="000000"/>
                </a:solidFill>
              </a:rPr>
              <a:t>Routledge</a:t>
            </a:r>
            <a:r>
              <a:rPr lang="cs-CZ" dirty="0">
                <a:solidFill>
                  <a:srgbClr val="000000"/>
                </a:solidFill>
              </a:rPr>
              <a:t>, London, 315 s.</a:t>
            </a:r>
          </a:p>
          <a:p>
            <a:r>
              <a:rPr lang="sk-SK" b="1" dirty="0">
                <a:solidFill>
                  <a:srgbClr val="000000"/>
                </a:solidFill>
              </a:rPr>
              <a:t>citace kapitoly v editované knize:</a:t>
            </a:r>
            <a:endParaRPr lang="sk-SK" dirty="0">
              <a:solidFill>
                <a:srgbClr val="000000"/>
              </a:solidFill>
            </a:endParaRPr>
          </a:p>
          <a:p>
            <a:r>
              <a:rPr lang="cs-CZ" dirty="0">
                <a:solidFill>
                  <a:srgbClr val="000000"/>
                </a:solidFill>
              </a:rPr>
              <a:t>BLAŽEK, J. (1996): Nové institucionální rámce ekonomiky a regionální rozvoj: velké firmy a sektor progresivních výrobních služeb. In: Hampl, M. a kol.: Geografická organizace společnosti a transformační procesy v České republice. Přírodovědecká fakulta Univerzity Karlovy, Praha, s. 303-314. </a:t>
            </a:r>
          </a:p>
          <a:p>
            <a:r>
              <a:rPr lang="nl-NL" dirty="0">
                <a:solidFill>
                  <a:srgbClr val="000000"/>
                </a:solidFill>
              </a:rPr>
              <a:t>DOSTÁL, P., HAMPL, M. (1994): </a:t>
            </a:r>
            <a:r>
              <a:rPr lang="nl-NL" dirty="0" err="1">
                <a:solidFill>
                  <a:srgbClr val="000000"/>
                </a:solidFill>
              </a:rPr>
              <a:t>Changing</a:t>
            </a:r>
            <a:r>
              <a:rPr lang="nl-NL" dirty="0">
                <a:solidFill>
                  <a:srgbClr val="000000"/>
                </a:solidFill>
              </a:rPr>
              <a:t> </a:t>
            </a:r>
            <a:r>
              <a:rPr lang="nl-NL" dirty="0" err="1">
                <a:solidFill>
                  <a:srgbClr val="000000"/>
                </a:solidFill>
              </a:rPr>
              <a:t>economic</a:t>
            </a:r>
            <a:r>
              <a:rPr lang="nl-NL" dirty="0">
                <a:solidFill>
                  <a:srgbClr val="000000"/>
                </a:solidFill>
              </a:rPr>
              <a:t> base of Prague: </a:t>
            </a:r>
            <a:r>
              <a:rPr lang="nl-NL" dirty="0" err="1">
                <a:solidFill>
                  <a:srgbClr val="000000"/>
                </a:solidFill>
              </a:rPr>
              <a:t>towards</a:t>
            </a:r>
            <a:r>
              <a:rPr lang="nl-NL" dirty="0">
                <a:solidFill>
                  <a:srgbClr val="000000"/>
                </a:solidFill>
              </a:rPr>
              <a:t> new </a:t>
            </a:r>
            <a:r>
              <a:rPr lang="nl-NL" dirty="0" err="1">
                <a:solidFill>
                  <a:srgbClr val="000000"/>
                </a:solidFill>
              </a:rPr>
              <a:t>organizational</a:t>
            </a:r>
            <a:r>
              <a:rPr lang="nl-NL" dirty="0">
                <a:solidFill>
                  <a:srgbClr val="000000"/>
                </a:solidFill>
              </a:rPr>
              <a:t> </a:t>
            </a:r>
            <a:r>
              <a:rPr lang="nl-NL" dirty="0" err="1">
                <a:solidFill>
                  <a:srgbClr val="000000"/>
                </a:solidFill>
              </a:rPr>
              <a:t>dominance</a:t>
            </a:r>
            <a:r>
              <a:rPr lang="nl-NL" dirty="0">
                <a:solidFill>
                  <a:srgbClr val="000000"/>
                </a:solidFill>
              </a:rPr>
              <a:t>. In: Barlow, M., </a:t>
            </a:r>
            <a:r>
              <a:rPr lang="nl-NL" dirty="0" err="1">
                <a:solidFill>
                  <a:srgbClr val="000000"/>
                </a:solidFill>
              </a:rPr>
              <a:t>Dostál</a:t>
            </a:r>
            <a:r>
              <a:rPr lang="nl-NL" dirty="0">
                <a:solidFill>
                  <a:srgbClr val="000000"/>
                </a:solidFill>
              </a:rPr>
              <a:t>, P., </a:t>
            </a:r>
            <a:r>
              <a:rPr lang="nl-NL" dirty="0" err="1">
                <a:solidFill>
                  <a:srgbClr val="000000"/>
                </a:solidFill>
              </a:rPr>
              <a:t>Hampl</a:t>
            </a:r>
            <a:r>
              <a:rPr lang="nl-NL" dirty="0">
                <a:solidFill>
                  <a:srgbClr val="000000"/>
                </a:solidFill>
              </a:rPr>
              <a:t>, M. (</a:t>
            </a:r>
            <a:r>
              <a:rPr lang="nl-NL" dirty="0" err="1">
                <a:solidFill>
                  <a:srgbClr val="000000"/>
                </a:solidFill>
              </a:rPr>
              <a:t>eds</a:t>
            </a:r>
            <a:r>
              <a:rPr lang="nl-NL" dirty="0">
                <a:solidFill>
                  <a:srgbClr val="000000"/>
                </a:solidFill>
              </a:rPr>
              <a:t>): Development </a:t>
            </a:r>
            <a:r>
              <a:rPr lang="nl-NL" dirty="0" err="1">
                <a:solidFill>
                  <a:srgbClr val="000000"/>
                </a:solidFill>
              </a:rPr>
              <a:t>and</a:t>
            </a:r>
            <a:r>
              <a:rPr lang="nl-NL" dirty="0">
                <a:solidFill>
                  <a:srgbClr val="000000"/>
                </a:solidFill>
              </a:rPr>
              <a:t> Administration of Prague. Instituut voor Sociale Geografie, Universiteit van Amsterdam, Amsterdam, s. 29-46.</a:t>
            </a:r>
          </a:p>
          <a:p>
            <a:r>
              <a:rPr lang="cs-CZ" b="1" dirty="0">
                <a:solidFill>
                  <a:srgbClr val="000000"/>
                </a:solidFill>
              </a:rPr>
              <a:t>citace magisterské/diplomové práce a výzkumné zprávy:</a:t>
            </a:r>
            <a:endParaRPr lang="cs-CZ" dirty="0">
              <a:solidFill>
                <a:srgbClr val="000000"/>
              </a:solidFill>
            </a:endParaRPr>
          </a:p>
          <a:p>
            <a:r>
              <a:rPr lang="cs-CZ" dirty="0">
                <a:solidFill>
                  <a:srgbClr val="000000"/>
                </a:solidFill>
              </a:rPr>
              <a:t>TRNKOVÁ, Z. (1995): Politika bydlení České republiky v období centrálního plánování. Magisterská práce. Katedra sociální geografie a regionálního rozvoje </a:t>
            </a:r>
            <a:r>
              <a:rPr lang="cs-CZ" dirty="0" err="1">
                <a:solidFill>
                  <a:srgbClr val="000000"/>
                </a:solidFill>
              </a:rPr>
              <a:t>PřF</a:t>
            </a:r>
            <a:r>
              <a:rPr lang="cs-CZ" dirty="0">
                <a:solidFill>
                  <a:srgbClr val="000000"/>
                </a:solidFill>
              </a:rPr>
              <a:t> UK, Praha, 97 s.</a:t>
            </a:r>
          </a:p>
          <a:p>
            <a:r>
              <a:rPr lang="cs-CZ" dirty="0">
                <a:solidFill>
                  <a:srgbClr val="000000"/>
                </a:solidFill>
              </a:rPr>
              <a:t>SÝKORA, L. (1995): Ekonomická a sociální restrukturalizace a </a:t>
            </a:r>
            <a:r>
              <a:rPr lang="cs-CZ" dirty="0" err="1">
                <a:solidFill>
                  <a:srgbClr val="000000"/>
                </a:solidFill>
              </a:rPr>
              <a:t>gentrifikace</a:t>
            </a:r>
            <a:r>
              <a:rPr lang="cs-CZ" dirty="0">
                <a:solidFill>
                  <a:srgbClr val="000000"/>
                </a:solidFill>
              </a:rPr>
              <a:t> v Praze. Výzkumná zpráva, OSI/RSS č. 146/94. </a:t>
            </a:r>
            <a:r>
              <a:rPr lang="cs-CZ" dirty="0" err="1">
                <a:solidFill>
                  <a:srgbClr val="000000"/>
                </a:solidFill>
              </a:rPr>
              <a:t>Research</a:t>
            </a:r>
            <a:r>
              <a:rPr lang="cs-CZ" dirty="0">
                <a:solidFill>
                  <a:srgbClr val="000000"/>
                </a:solidFill>
              </a:rPr>
              <a:t> Support </a:t>
            </a:r>
            <a:r>
              <a:rPr lang="cs-CZ" dirty="0" err="1">
                <a:solidFill>
                  <a:srgbClr val="000000"/>
                </a:solidFill>
              </a:rPr>
              <a:t>Scheme</a:t>
            </a:r>
            <a:r>
              <a:rPr lang="cs-CZ" dirty="0">
                <a:solidFill>
                  <a:srgbClr val="000000"/>
                </a:solidFill>
              </a:rPr>
              <a:t> </a:t>
            </a:r>
            <a:r>
              <a:rPr lang="cs-CZ" dirty="0" err="1">
                <a:solidFill>
                  <a:srgbClr val="000000"/>
                </a:solidFill>
              </a:rPr>
              <a:t>of</a:t>
            </a:r>
            <a:r>
              <a:rPr lang="cs-CZ" dirty="0">
                <a:solidFill>
                  <a:srgbClr val="000000"/>
                </a:solidFill>
              </a:rPr>
              <a:t> </a:t>
            </a:r>
            <a:r>
              <a:rPr lang="cs-CZ" dirty="0" err="1">
                <a:solidFill>
                  <a:srgbClr val="000000"/>
                </a:solidFill>
              </a:rPr>
              <a:t>the</a:t>
            </a:r>
            <a:r>
              <a:rPr lang="cs-CZ" dirty="0">
                <a:solidFill>
                  <a:srgbClr val="000000"/>
                </a:solidFill>
              </a:rPr>
              <a:t> Open Society Institute, Praha, 25 s.</a:t>
            </a:r>
          </a:p>
          <a:p>
            <a:r>
              <a:rPr lang="cs-CZ" b="1" dirty="0">
                <a:solidFill>
                  <a:srgbClr val="000000"/>
                </a:solidFill>
              </a:rPr>
              <a:t>citace internetového zdroje:</a:t>
            </a:r>
            <a:endParaRPr lang="cs-CZ" dirty="0">
              <a:solidFill>
                <a:srgbClr val="000000"/>
              </a:solidFill>
            </a:endParaRPr>
          </a:p>
          <a:p>
            <a:r>
              <a:rPr lang="cs-CZ" dirty="0">
                <a:solidFill>
                  <a:srgbClr val="000000"/>
                </a:solidFill>
              </a:rPr>
              <a:t>Podle povahy materiálu se cituje buď jako článek nebo kniha s tím, že místo nakladatelství je uveden odkaz na webové stránky. Pokud lze, je lépe citovat publikované materiály v tištěné podobě.</a:t>
            </a:r>
          </a:p>
          <a:p>
            <a:r>
              <a:rPr lang="cs-CZ" dirty="0">
                <a:solidFill>
                  <a:srgbClr val="000000"/>
                </a:solidFill>
              </a:rPr>
              <a:t>BLAŽEK, J. (2001): Politika hospodářské a sociální soudržnosti EU.</a:t>
            </a:r>
          </a:p>
          <a:p>
            <a:r>
              <a:rPr lang="pl-PL" dirty="0">
                <a:solidFill>
                  <a:srgbClr val="000000"/>
                </a:solidFill>
              </a:rPr>
              <a:t>http://</a:t>
            </a:r>
            <a:r>
              <a:rPr lang="pl-PL" dirty="0" err="1">
                <a:solidFill>
                  <a:srgbClr val="000000"/>
                </a:solidFill>
              </a:rPr>
              <a:t>www.geography.cz</a:t>
            </a:r>
            <a:r>
              <a:rPr lang="pl-PL" dirty="0">
                <a:solidFill>
                  <a:srgbClr val="000000"/>
                </a:solidFill>
              </a:rPr>
              <a:t>/</a:t>
            </a:r>
            <a:r>
              <a:rPr lang="pl-PL" dirty="0" err="1">
                <a:solidFill>
                  <a:srgbClr val="000000"/>
                </a:solidFill>
              </a:rPr>
              <a:t>socgeo</a:t>
            </a:r>
            <a:r>
              <a:rPr lang="pl-PL" dirty="0">
                <a:solidFill>
                  <a:srgbClr val="000000"/>
                </a:solidFill>
              </a:rPr>
              <a:t>/</a:t>
            </a:r>
            <a:r>
              <a:rPr lang="pl-PL" dirty="0" err="1">
                <a:solidFill>
                  <a:srgbClr val="000000"/>
                </a:solidFill>
              </a:rPr>
              <a:t>blazek</a:t>
            </a:r>
            <a:r>
              <a:rPr lang="pl-PL" dirty="0">
                <a:solidFill>
                  <a:srgbClr val="000000"/>
                </a:solidFill>
              </a:rPr>
              <a:t>/blaz02.html</a:t>
            </a:r>
            <a:endParaRPr lang="en-US" dirty="0">
              <a:solidFill>
                <a:srgbClr val="000000"/>
              </a:solidFill>
            </a:endParaRPr>
          </a:p>
        </p:txBody>
      </p:sp>
    </p:spTree>
    <p:extLst>
      <p:ext uri="{BB962C8B-B14F-4D97-AF65-F5344CB8AC3E}">
        <p14:creationId xmlns:p14="http://schemas.microsoft.com/office/powerpoint/2010/main" val="56133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a:t>
            </a:r>
            <a:r>
              <a:rPr lang="en-US" dirty="0" err="1" smtClean="0"/>
              <a:t>musí</a:t>
            </a:r>
            <a:r>
              <a:rPr lang="en-US" dirty="0" smtClean="0"/>
              <a:t> </a:t>
            </a:r>
            <a:r>
              <a:rPr lang="en-US" dirty="0" err="1" smtClean="0"/>
              <a:t>abstrakt</a:t>
            </a:r>
            <a:r>
              <a:rPr lang="en-US" dirty="0" smtClean="0"/>
              <a:t> </a:t>
            </a:r>
            <a:r>
              <a:rPr lang="en-US" dirty="0" err="1" smtClean="0"/>
              <a:t>obsahovat</a:t>
            </a:r>
            <a:r>
              <a:rPr lang="en-US" dirty="0"/>
              <a:t>?</a:t>
            </a:r>
          </a:p>
        </p:txBody>
      </p:sp>
      <p:sp>
        <p:nvSpPr>
          <p:cNvPr id="3" name="Content Placeholder 2"/>
          <p:cNvSpPr>
            <a:spLocks noGrp="1"/>
          </p:cNvSpPr>
          <p:nvPr>
            <p:ph sz="quarter" idx="1"/>
          </p:nvPr>
        </p:nvSpPr>
        <p:spPr/>
        <p:txBody>
          <a:bodyPr/>
          <a:lstStyle/>
          <a:p>
            <a:r>
              <a:rPr lang="en-US" dirty="0"/>
              <a:t>Background, </a:t>
            </a:r>
            <a:r>
              <a:rPr lang="en-US" dirty="0" smtClean="0"/>
              <a:t>(Introduction)</a:t>
            </a:r>
          </a:p>
          <a:p>
            <a:pPr marL="0" indent="0">
              <a:buNone/>
            </a:pPr>
            <a:r>
              <a:rPr lang="en-US" i="1" dirty="0" smtClean="0"/>
              <a:t>Objectives</a:t>
            </a:r>
          </a:p>
          <a:p>
            <a:r>
              <a:rPr lang="en-US" dirty="0" smtClean="0"/>
              <a:t>Methods</a:t>
            </a:r>
            <a:r>
              <a:rPr lang="en-US" dirty="0"/>
              <a:t>, </a:t>
            </a:r>
            <a:endParaRPr lang="en-US" dirty="0" smtClean="0"/>
          </a:p>
          <a:p>
            <a:r>
              <a:rPr lang="en-US" dirty="0" smtClean="0"/>
              <a:t>Results</a:t>
            </a:r>
            <a:r>
              <a:rPr lang="en-US" dirty="0"/>
              <a:t>, </a:t>
            </a:r>
            <a:r>
              <a:rPr lang="en-US" dirty="0" smtClean="0"/>
              <a:t>(Findings)</a:t>
            </a:r>
          </a:p>
          <a:p>
            <a:r>
              <a:rPr lang="en-US" dirty="0" smtClean="0"/>
              <a:t>Conclusions</a:t>
            </a:r>
          </a:p>
          <a:p>
            <a:pPr marL="0" indent="0">
              <a:buNone/>
            </a:pPr>
            <a:r>
              <a:rPr lang="en-US" i="1" dirty="0" smtClean="0"/>
              <a:t>Limitations</a:t>
            </a:r>
            <a:endParaRPr lang="en-US" i="1" dirty="0"/>
          </a:p>
        </p:txBody>
      </p:sp>
    </p:spTree>
    <p:extLst>
      <p:ext uri="{BB962C8B-B14F-4D97-AF65-F5344CB8AC3E}">
        <p14:creationId xmlns:p14="http://schemas.microsoft.com/office/powerpoint/2010/main" val="380668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Kvalitní</a:t>
            </a:r>
            <a:r>
              <a:rPr lang="en-US" dirty="0" smtClean="0"/>
              <a:t> </a:t>
            </a:r>
            <a:r>
              <a:rPr lang="en-US" dirty="0" err="1" smtClean="0"/>
              <a:t>abstrakt</a:t>
            </a:r>
            <a:endParaRPr lang="en-US" dirty="0"/>
          </a:p>
        </p:txBody>
      </p:sp>
      <p:pic>
        <p:nvPicPr>
          <p:cNvPr id="4" name="Content Placeholder 3"/>
          <p:cNvPicPr>
            <a:picLocks noGrp="1" noChangeAspect="1"/>
          </p:cNvPicPr>
          <p:nvPr>
            <p:ph sz="quarter" idx="1"/>
          </p:nvPr>
        </p:nvPicPr>
        <p:blipFill>
          <a:blip r:embed="rId2"/>
          <a:srcRect l="-5134" r="-5134"/>
          <a:stretch>
            <a:fillRect/>
          </a:stretch>
        </p:blipFill>
        <p:spPr/>
      </p:pic>
    </p:spTree>
    <p:extLst>
      <p:ext uri="{BB962C8B-B14F-4D97-AF65-F5344CB8AC3E}">
        <p14:creationId xmlns:p14="http://schemas.microsoft.com/office/powerpoint/2010/main" val="45700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a:t>
            </a:r>
            <a:r>
              <a:rPr lang="en-US" dirty="0" err="1" smtClean="0"/>
              <a:t>Pozadí</a:t>
            </a:r>
            <a:r>
              <a:rPr lang="en-US" dirty="0" smtClean="0"/>
              <a:t> </a:t>
            </a:r>
            <a:r>
              <a:rPr lang="en-US" dirty="0" err="1" smtClean="0"/>
              <a:t>výzkumu</a:t>
            </a:r>
            <a:endParaRPr lang="en-US" dirty="0"/>
          </a:p>
        </p:txBody>
      </p:sp>
      <p:sp>
        <p:nvSpPr>
          <p:cNvPr id="3" name="Content Placeholder 2"/>
          <p:cNvSpPr>
            <a:spLocks noGrp="1"/>
          </p:cNvSpPr>
          <p:nvPr>
            <p:ph sz="quarter" idx="1"/>
          </p:nvPr>
        </p:nvSpPr>
        <p:spPr/>
        <p:txBody>
          <a:bodyPr>
            <a:normAutofit/>
          </a:bodyPr>
          <a:lstStyle/>
          <a:p>
            <a:r>
              <a:rPr lang="en-US" dirty="0"/>
              <a:t>This section should be the </a:t>
            </a:r>
            <a:r>
              <a:rPr lang="en-US" dirty="0">
                <a:solidFill>
                  <a:schemeClr val="bg1"/>
                </a:solidFill>
              </a:rPr>
              <a:t>shortest </a:t>
            </a:r>
            <a:r>
              <a:rPr lang="en-US" dirty="0" smtClean="0">
                <a:solidFill>
                  <a:schemeClr val="bg1"/>
                </a:solidFill>
              </a:rPr>
              <a:t>part (2-3 sentences) </a:t>
            </a:r>
            <a:r>
              <a:rPr lang="en-US" dirty="0"/>
              <a:t>of the abstract and should very briefly outline the following information:</a:t>
            </a:r>
          </a:p>
          <a:p>
            <a:endParaRPr lang="en-US" dirty="0"/>
          </a:p>
          <a:p>
            <a:pPr marL="514350" indent="-514350">
              <a:buFont typeface="+mj-lt"/>
              <a:buAutoNum type="arabicPeriod"/>
            </a:pPr>
            <a:r>
              <a:rPr lang="en-US" dirty="0" smtClean="0"/>
              <a:t>What </a:t>
            </a:r>
            <a:r>
              <a:rPr lang="en-US" dirty="0"/>
              <a:t>is already known about the subject, related to the paper in question</a:t>
            </a:r>
          </a:p>
          <a:p>
            <a:pPr marL="514350" indent="-514350">
              <a:buFont typeface="+mj-lt"/>
              <a:buAutoNum type="arabicPeriod"/>
            </a:pPr>
            <a:r>
              <a:rPr lang="en-US" dirty="0"/>
              <a:t>What is not known about the subject and hence what the study intended to examine (or what the paper seeks to present)</a:t>
            </a:r>
            <a:endParaRPr lang="en-US" dirty="0"/>
          </a:p>
        </p:txBody>
      </p:sp>
    </p:spTree>
    <p:extLst>
      <p:ext uri="{BB962C8B-B14F-4D97-AF65-F5344CB8AC3E}">
        <p14:creationId xmlns:p14="http://schemas.microsoft.com/office/powerpoint/2010/main" val="190807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Příklady</a:t>
            </a:r>
            <a:endParaRPr lang="en-US" dirty="0"/>
          </a:p>
        </p:txBody>
      </p:sp>
      <p:sp>
        <p:nvSpPr>
          <p:cNvPr id="3" name="Content Placeholder 2"/>
          <p:cNvSpPr>
            <a:spLocks noGrp="1"/>
          </p:cNvSpPr>
          <p:nvPr>
            <p:ph sz="quarter" idx="1"/>
          </p:nvPr>
        </p:nvSpPr>
        <p:spPr/>
        <p:txBody>
          <a:bodyPr>
            <a:normAutofit fontScale="92500"/>
          </a:bodyPr>
          <a:lstStyle/>
          <a:p>
            <a:r>
              <a:rPr lang="en-US" dirty="0"/>
              <a:t>in the interest of brevity, unnecessary content is avoided. </a:t>
            </a:r>
            <a:endParaRPr lang="en-US" dirty="0" smtClean="0"/>
          </a:p>
          <a:p>
            <a:pPr marL="0" indent="0">
              <a:buNone/>
            </a:pPr>
            <a:r>
              <a:rPr lang="en-US" dirty="0" smtClean="0"/>
              <a:t>For </a:t>
            </a:r>
            <a:r>
              <a:rPr lang="en-US" dirty="0"/>
              <a:t>instance, </a:t>
            </a:r>
            <a:r>
              <a:rPr lang="en-US" dirty="0" smtClean="0"/>
              <a:t>there </a:t>
            </a:r>
            <a:r>
              <a:rPr lang="en-US" dirty="0"/>
              <a:t>is no need to state “The antidepressant efficacy of </a:t>
            </a:r>
            <a:r>
              <a:rPr lang="en-US" dirty="0" err="1"/>
              <a:t>desvenlafaxine</a:t>
            </a:r>
            <a:r>
              <a:rPr lang="en-US" dirty="0"/>
              <a:t> (DV)</a:t>
            </a:r>
            <a:r>
              <a:rPr lang="en-US" dirty="0">
                <a:solidFill>
                  <a:srgbClr val="000000"/>
                </a:solidFill>
              </a:rPr>
              <a:t>, </a:t>
            </a:r>
            <a:r>
              <a:rPr lang="en-US" i="1" dirty="0">
                <a:solidFill>
                  <a:srgbClr val="000000"/>
                </a:solidFill>
              </a:rPr>
              <a:t>a dual-acting antidepressant drug</a:t>
            </a:r>
            <a:r>
              <a:rPr lang="en-US" dirty="0"/>
              <a:t>, has been established…” </a:t>
            </a:r>
            <a:endParaRPr lang="en-US" dirty="0" smtClean="0"/>
          </a:p>
          <a:p>
            <a:pPr marL="0" indent="0">
              <a:buNone/>
            </a:pPr>
            <a:endParaRPr lang="en-US" dirty="0"/>
          </a:p>
          <a:p>
            <a:pPr marL="0" indent="0">
              <a:buNone/>
            </a:pPr>
            <a:r>
              <a:rPr lang="en-US" dirty="0" smtClean="0"/>
              <a:t>“Women in India are traditionally housewives; however, in modern urban India, women are increasingly seeking jobs. Employment notwithstanding, women continue to be expected to discharge their traditional domestic duties. The likely result is role strain and impaired subjective well-being.”</a:t>
            </a:r>
            <a:endParaRPr lang="en-US" dirty="0"/>
          </a:p>
        </p:txBody>
      </p:sp>
    </p:spTree>
    <p:extLst>
      <p:ext uri="{BB962C8B-B14F-4D97-AF65-F5344CB8AC3E}">
        <p14:creationId xmlns:p14="http://schemas.microsoft.com/office/powerpoint/2010/main" val="242295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r>
              <a:rPr lang="en-US" dirty="0" err="1" smtClean="0"/>
              <a:t>způsoby</a:t>
            </a:r>
            <a:r>
              <a:rPr lang="en-US" dirty="0" smtClean="0"/>
              <a:t> </a:t>
            </a:r>
            <a:r>
              <a:rPr lang="en-US" dirty="0" err="1" smtClean="0"/>
              <a:t>výzkumu</a:t>
            </a:r>
            <a:endParaRPr lang="en-US" dirty="0"/>
          </a:p>
        </p:txBody>
      </p:sp>
      <p:sp>
        <p:nvSpPr>
          <p:cNvPr id="3" name="Content Placeholder 2"/>
          <p:cNvSpPr>
            <a:spLocks noGrp="1"/>
          </p:cNvSpPr>
          <p:nvPr>
            <p:ph sz="quarter" idx="1"/>
          </p:nvPr>
        </p:nvSpPr>
        <p:spPr/>
        <p:txBody>
          <a:bodyPr/>
          <a:lstStyle/>
          <a:p>
            <a:r>
              <a:rPr lang="en-US" dirty="0"/>
              <a:t>The methods section is usually </a:t>
            </a:r>
            <a:r>
              <a:rPr lang="en-US" dirty="0">
                <a:solidFill>
                  <a:srgbClr val="000000"/>
                </a:solidFill>
              </a:rPr>
              <a:t>the second-longest section</a:t>
            </a:r>
            <a:r>
              <a:rPr lang="en-US" dirty="0"/>
              <a:t> in the abstract. It should contain </a:t>
            </a:r>
            <a:r>
              <a:rPr lang="en-US" dirty="0">
                <a:solidFill>
                  <a:srgbClr val="000000"/>
                </a:solidFill>
              </a:rPr>
              <a:t>enough information to enable the reader to understand </a:t>
            </a:r>
            <a:r>
              <a:rPr lang="en-US" dirty="0"/>
              <a:t>what was done, and how</a:t>
            </a:r>
            <a:r>
              <a:rPr lang="en-US" dirty="0" smtClean="0"/>
              <a:t>.</a:t>
            </a:r>
          </a:p>
          <a:p>
            <a:endParaRPr lang="en-US" dirty="0"/>
          </a:p>
          <a:p>
            <a:r>
              <a:rPr lang="en-US" b="1" i="1" dirty="0" smtClean="0">
                <a:solidFill>
                  <a:srgbClr val="FF0000"/>
                </a:solidFill>
              </a:rPr>
              <a:t>CO, JAK, JAKÝM ZPŮSOBEM?</a:t>
            </a:r>
            <a:endParaRPr lang="en-US" b="1" i="1" dirty="0">
              <a:solidFill>
                <a:srgbClr val="FF0000"/>
              </a:solidFill>
            </a:endParaRPr>
          </a:p>
        </p:txBody>
      </p:sp>
    </p:spTree>
    <p:extLst>
      <p:ext uri="{BB962C8B-B14F-4D97-AF65-F5344CB8AC3E}">
        <p14:creationId xmlns:p14="http://schemas.microsoft.com/office/powerpoint/2010/main" val="165380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Příklady</a:t>
            </a:r>
            <a:endParaRPr lang="en-US" dirty="0"/>
          </a:p>
        </p:txBody>
      </p:sp>
      <p:pic>
        <p:nvPicPr>
          <p:cNvPr id="4" name="Content Placeholder 3"/>
          <p:cNvPicPr>
            <a:picLocks noGrp="1" noChangeAspect="1"/>
          </p:cNvPicPr>
          <p:nvPr>
            <p:ph sz="quarter" idx="1"/>
          </p:nvPr>
        </p:nvPicPr>
        <p:blipFill>
          <a:blip r:embed="rId2"/>
          <a:srcRect l="-12605" r="-12605"/>
          <a:stretch>
            <a:fillRect/>
          </a:stretch>
        </p:blipFill>
        <p:spPr/>
      </p:pic>
    </p:spTree>
    <p:extLst>
      <p:ext uri="{BB962C8B-B14F-4D97-AF65-F5344CB8AC3E}">
        <p14:creationId xmlns:p14="http://schemas.microsoft.com/office/powerpoint/2010/main" val="386480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err="1" smtClean="0"/>
              <a:t>Výstupy</a:t>
            </a:r>
            <a:r>
              <a:rPr lang="en-US" dirty="0" smtClean="0"/>
              <a:t>, </a:t>
            </a:r>
            <a:r>
              <a:rPr lang="en-US" dirty="0" err="1" smtClean="0"/>
              <a:t>nálezy</a:t>
            </a:r>
            <a:r>
              <a:rPr lang="en-US" dirty="0" smtClean="0"/>
              <a:t>, </a:t>
            </a:r>
            <a:r>
              <a:rPr lang="en-US" dirty="0" err="1" smtClean="0"/>
              <a:t>zjištění</a:t>
            </a:r>
            <a:endParaRPr lang="en-US" dirty="0"/>
          </a:p>
        </p:txBody>
      </p:sp>
      <p:sp>
        <p:nvSpPr>
          <p:cNvPr id="3" name="Content Placeholder 2"/>
          <p:cNvSpPr>
            <a:spLocks noGrp="1"/>
          </p:cNvSpPr>
          <p:nvPr>
            <p:ph sz="quarter" idx="1"/>
          </p:nvPr>
        </p:nvSpPr>
        <p:spPr/>
        <p:txBody>
          <a:bodyPr>
            <a:normAutofit/>
          </a:bodyPr>
          <a:lstStyle/>
          <a:p>
            <a:r>
              <a:rPr lang="en-US" dirty="0"/>
              <a:t>The results section should therefore be </a:t>
            </a:r>
            <a:r>
              <a:rPr lang="en-US" dirty="0">
                <a:solidFill>
                  <a:schemeClr val="bg1"/>
                </a:solidFill>
              </a:rPr>
              <a:t>the longest part</a:t>
            </a:r>
            <a:r>
              <a:rPr lang="en-US" dirty="0"/>
              <a:t> of the abstract and should contain as much detail about the findings as the journal word count permits</a:t>
            </a:r>
            <a:r>
              <a:rPr lang="en-US" dirty="0" smtClean="0"/>
              <a:t>.</a:t>
            </a:r>
          </a:p>
          <a:p>
            <a:endParaRPr lang="en-US" dirty="0" smtClean="0"/>
          </a:p>
          <a:p>
            <a:pPr marL="0" indent="0">
              <a:buNone/>
            </a:pPr>
            <a:r>
              <a:rPr lang="en-US" dirty="0"/>
              <a:t>For example, it is bad writing to state “Response rates differed significantly between diabetic and </a:t>
            </a:r>
            <a:r>
              <a:rPr lang="en-US" dirty="0" err="1"/>
              <a:t>nondiabetic</a:t>
            </a:r>
            <a:r>
              <a:rPr lang="en-US" dirty="0"/>
              <a:t> patients.” A better sentence is “</a:t>
            </a:r>
            <a:r>
              <a:rPr lang="en-US" dirty="0">
                <a:solidFill>
                  <a:srgbClr val="000000"/>
                </a:solidFill>
              </a:rPr>
              <a:t>The response rate was higher in </a:t>
            </a:r>
            <a:r>
              <a:rPr lang="en-US" dirty="0" err="1">
                <a:solidFill>
                  <a:srgbClr val="000000"/>
                </a:solidFill>
              </a:rPr>
              <a:t>nondiabetic</a:t>
            </a:r>
            <a:r>
              <a:rPr lang="en-US" dirty="0">
                <a:solidFill>
                  <a:srgbClr val="000000"/>
                </a:solidFill>
              </a:rPr>
              <a:t> than in diabetic patients (49% </a:t>
            </a:r>
            <a:r>
              <a:rPr lang="en-US" dirty="0" err="1">
                <a:solidFill>
                  <a:srgbClr val="000000"/>
                </a:solidFill>
              </a:rPr>
              <a:t>vs</a:t>
            </a:r>
            <a:r>
              <a:rPr lang="en-US" dirty="0">
                <a:solidFill>
                  <a:srgbClr val="000000"/>
                </a:solidFill>
              </a:rPr>
              <a:t> 30%, respectively; </a:t>
            </a:r>
            <a:r>
              <a:rPr lang="en-US" i="1" dirty="0">
                <a:solidFill>
                  <a:srgbClr val="000000"/>
                </a:solidFill>
              </a:rPr>
              <a:t>P</a:t>
            </a:r>
            <a:r>
              <a:rPr lang="en-US" dirty="0">
                <a:solidFill>
                  <a:srgbClr val="000000"/>
                </a:solidFill>
              </a:rPr>
              <a:t>&lt;0.01).”</a:t>
            </a:r>
            <a:endParaRPr lang="en-US" dirty="0">
              <a:solidFill>
                <a:srgbClr val="000000"/>
              </a:solidFill>
            </a:endParaRPr>
          </a:p>
        </p:txBody>
      </p:sp>
    </p:spTree>
    <p:extLst>
      <p:ext uri="{BB962C8B-B14F-4D97-AF65-F5344CB8AC3E}">
        <p14:creationId xmlns:p14="http://schemas.microsoft.com/office/powerpoint/2010/main" val="209477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95</TotalTime>
  <Words>2222</Words>
  <Application>Microsoft Macintosh PowerPoint</Application>
  <PresentationFormat>On-screen Show (4:3)</PresentationFormat>
  <Paragraphs>136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Abstrakt a prameny</vt:lpstr>
      <vt:lpstr>ABSTRAKT</vt:lpstr>
      <vt:lpstr>Co musí abstrakt obsahovat?</vt:lpstr>
      <vt:lpstr>Kvalitní abstrakt</vt:lpstr>
      <vt:lpstr>Background / Pozadí výzkumu</vt:lpstr>
      <vt:lpstr>Příklady</vt:lpstr>
      <vt:lpstr>Methods/ způsoby výzkumu</vt:lpstr>
      <vt:lpstr>Příklady</vt:lpstr>
      <vt:lpstr>Results/ Výstupy, nálezy, zjištění</vt:lpstr>
      <vt:lpstr>Příklady</vt:lpstr>
      <vt:lpstr>Coclusion/ Závěr</vt:lpstr>
      <vt:lpstr>Příklady</vt:lpstr>
      <vt:lpstr>Co vynechat</vt:lpstr>
      <vt:lpstr>Humanitní abstrakt</vt:lpstr>
      <vt:lpstr>Rozbor</vt:lpstr>
      <vt:lpstr>Přírodovědný abstrakt</vt:lpstr>
      <vt:lpstr>Rozbor</vt:lpstr>
      <vt:lpstr>Dílčí úkol II.</vt:lpstr>
      <vt:lpstr>CO JE PRIMÁRNÍ PRAMEN?</vt:lpstr>
      <vt:lpstr>Třídění pramenů</vt:lpstr>
      <vt:lpstr>PRIMÁRNÍ VERSUS SEKUNDÁRNÍ</vt:lpstr>
      <vt:lpstr>Vzory bibliografických citací</vt:lpstr>
    </vt:vector>
  </TitlesOfParts>
  <Company>denisa.hilbertova@gmail.com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Abstrakt a prameny</dc:title>
  <dc:creator>Denisa Hilbertova</dc:creator>
  <cp:lastModifiedBy>Denisa Hilbertova</cp:lastModifiedBy>
  <cp:revision>6</cp:revision>
  <dcterms:created xsi:type="dcterms:W3CDTF">2015-03-03T11:12:53Z</dcterms:created>
  <dcterms:modified xsi:type="dcterms:W3CDTF">2015-03-03T12:48:04Z</dcterms:modified>
</cp:coreProperties>
</file>