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87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11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517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54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896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74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1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99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760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45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AB35D-2DD1-484E-8A9E-6A205617C2AC}" type="datetimeFigureOut">
              <a:rPr lang="cs-CZ" smtClean="0"/>
              <a:t>11.10.2015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B3318-6A25-4520-803D-D13DC1910E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18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Překlad pro divadlo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Případ </a:t>
            </a:r>
            <a:r>
              <a:rPr lang="cs-CZ" dirty="0" err="1" smtClean="0"/>
              <a:t>Plautus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1950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414148"/>
            <a:ext cx="7416824" cy="4616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PŘEVOD VERŠOVÝCH SCHÉMAT DO ČEŠTINY</a:t>
            </a:r>
            <a:endParaRPr lang="cs-CZ" sz="2400" b="1" dirty="0"/>
          </a:p>
        </p:txBody>
      </p:sp>
      <p:sp>
        <p:nvSpPr>
          <p:cNvPr id="4" name="Obdélník 3"/>
          <p:cNvSpPr/>
          <p:nvPr/>
        </p:nvSpPr>
        <p:spPr>
          <a:xfrm>
            <a:off x="529680" y="1340768"/>
            <a:ext cx="820891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2. </a:t>
            </a:r>
            <a:r>
              <a:rPr lang="cs-CZ" sz="2000" b="1" dirty="0" smtClean="0"/>
              <a:t>Recitativy </a:t>
            </a:r>
            <a:r>
              <a:rPr lang="cs-CZ" sz="2000" dirty="0" smtClean="0"/>
              <a:t>(trochejský septenár)</a:t>
            </a:r>
          </a:p>
          <a:p>
            <a:r>
              <a:rPr lang="cs-CZ" sz="2000" dirty="0" smtClean="0"/>
              <a:t>→ neodlišovat od mluvených partů</a:t>
            </a:r>
          </a:p>
          <a:p>
            <a:r>
              <a:rPr lang="cs-CZ" sz="2000" dirty="0" smtClean="0"/>
              <a:t>→ rytmizovaná próza</a:t>
            </a:r>
          </a:p>
          <a:p>
            <a:r>
              <a:rPr lang="cs-CZ" sz="2000" dirty="0" smtClean="0"/>
              <a:t>→ </a:t>
            </a:r>
            <a:r>
              <a:rPr lang="cs-CZ" sz="2000" u="sng" dirty="0" smtClean="0"/>
              <a:t>volný verš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1600" dirty="0" smtClean="0">
                <a:effectLst/>
              </a:rPr>
              <a:t>Slavnosti skončily. A naši herci,</a:t>
            </a:r>
            <a:br>
              <a:rPr lang="cs-CZ" sz="1600" dirty="0" smtClean="0">
                <a:effectLst/>
              </a:rPr>
            </a:br>
            <a:r>
              <a:rPr lang="cs-CZ" sz="1600" dirty="0" smtClean="0">
                <a:effectLst/>
              </a:rPr>
              <a:t>jak jsem ti řekl, byli duchové,</a:t>
            </a:r>
            <a:br>
              <a:rPr lang="cs-CZ" sz="1600" dirty="0" smtClean="0">
                <a:effectLst/>
              </a:rPr>
            </a:br>
            <a:r>
              <a:rPr lang="cs-CZ" sz="1600" dirty="0" smtClean="0">
                <a:effectLst/>
              </a:rPr>
              <a:t>a pohltil je vzduch, průhledný vzduch.</a:t>
            </a:r>
            <a:br>
              <a:rPr lang="cs-CZ" sz="1600" dirty="0" smtClean="0">
                <a:effectLst/>
              </a:rPr>
            </a:br>
            <a:r>
              <a:rPr lang="cs-CZ" sz="1600" dirty="0" smtClean="0">
                <a:effectLst/>
              </a:rPr>
              <a:t>A jako ta přízračná nádhera,</a:t>
            </a:r>
            <a:br>
              <a:rPr lang="cs-CZ" sz="1600" dirty="0" smtClean="0">
                <a:effectLst/>
              </a:rPr>
            </a:br>
            <a:r>
              <a:rPr lang="cs-CZ" sz="1600" dirty="0" smtClean="0">
                <a:effectLst/>
              </a:rPr>
              <a:t>i nebetyčné věže, skvostné paláce,</a:t>
            </a:r>
            <a:br>
              <a:rPr lang="cs-CZ" sz="1600" dirty="0" smtClean="0">
                <a:effectLst/>
              </a:rPr>
            </a:br>
            <a:r>
              <a:rPr lang="cs-CZ" sz="1600" dirty="0" smtClean="0">
                <a:effectLst/>
              </a:rPr>
              <a:t>mohutné chrámy, ano i sám svět</a:t>
            </a:r>
            <a:br>
              <a:rPr lang="cs-CZ" sz="1600" dirty="0" smtClean="0">
                <a:effectLst/>
              </a:rPr>
            </a:br>
            <a:r>
              <a:rPr lang="cs-CZ" sz="1600" dirty="0" smtClean="0">
                <a:effectLst/>
              </a:rPr>
              <a:t>a vše, co k němu patří, rozplynou</a:t>
            </a:r>
            <a:br>
              <a:rPr lang="cs-CZ" sz="1600" dirty="0" smtClean="0">
                <a:effectLst/>
              </a:rPr>
            </a:br>
            <a:r>
              <a:rPr lang="cs-CZ" sz="1600" dirty="0" smtClean="0">
                <a:effectLst/>
              </a:rPr>
              <a:t>se - jak slavnost nehmotná - a nezbude</a:t>
            </a:r>
            <a:br>
              <a:rPr lang="cs-CZ" sz="1600" dirty="0" smtClean="0">
                <a:effectLst/>
              </a:rPr>
            </a:br>
            <a:r>
              <a:rPr lang="cs-CZ" sz="1600" dirty="0" smtClean="0">
                <a:effectLst/>
              </a:rPr>
              <a:t>po nich ni dým. Jsme z téže tkáně jako sny;</a:t>
            </a:r>
            <a:br>
              <a:rPr lang="cs-CZ" sz="1600" dirty="0" smtClean="0">
                <a:effectLst/>
              </a:rPr>
            </a:br>
            <a:r>
              <a:rPr lang="cs-CZ" sz="1600" dirty="0" smtClean="0">
                <a:effectLst/>
              </a:rPr>
              <a:t>a naše živobytí věnčí spánek…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62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414148"/>
            <a:ext cx="7416824" cy="4616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PŘEVOD VERŠOVÝCH SCHÉMAT DO ČEŠTINY</a:t>
            </a:r>
            <a:endParaRPr lang="cs-CZ" sz="2400" b="1" dirty="0"/>
          </a:p>
        </p:txBody>
      </p:sp>
      <p:sp>
        <p:nvSpPr>
          <p:cNvPr id="4" name="Obdélník 3"/>
          <p:cNvSpPr/>
          <p:nvPr/>
        </p:nvSpPr>
        <p:spPr>
          <a:xfrm>
            <a:off x="529680" y="1340768"/>
            <a:ext cx="820891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3. </a:t>
            </a:r>
            <a:r>
              <a:rPr lang="cs-CZ" sz="2000" b="1" dirty="0" smtClean="0"/>
              <a:t>Kantika </a:t>
            </a:r>
            <a:r>
              <a:rPr lang="cs-CZ" sz="2000" dirty="0" smtClean="0"/>
              <a:t>(složená metra)</a:t>
            </a:r>
          </a:p>
          <a:p>
            <a:r>
              <a:rPr lang="cs-CZ" sz="2000" dirty="0" smtClean="0"/>
              <a:t>→ volný verš</a:t>
            </a:r>
          </a:p>
          <a:p>
            <a:r>
              <a:rPr lang="cs-CZ" sz="2000" dirty="0" smtClean="0"/>
              <a:t>→ jakýkoli </a:t>
            </a:r>
            <a:r>
              <a:rPr lang="cs-CZ" sz="2000" u="sng" dirty="0" smtClean="0"/>
              <a:t>složitější metrický útvar</a:t>
            </a:r>
          </a:p>
          <a:p>
            <a:endParaRPr lang="cs-CZ" dirty="0" smtClean="0"/>
          </a:p>
          <a:p>
            <a:endParaRPr lang="cs-CZ" sz="1600" dirty="0" smtClean="0"/>
          </a:p>
          <a:p>
            <a:r>
              <a:rPr lang="cs-CZ" sz="1600" dirty="0" smtClean="0"/>
              <a:t>CHARINUS</a:t>
            </a:r>
            <a:endParaRPr lang="cs-CZ" sz="1600" dirty="0"/>
          </a:p>
          <a:p>
            <a:r>
              <a:rPr lang="cs-CZ" sz="1600" dirty="0"/>
              <a:t>Řek’ bych, že nikdo snad není tak nešťastný</a:t>
            </a:r>
          </a:p>
          <a:p>
            <a:r>
              <a:rPr lang="cs-CZ" sz="1600" dirty="0"/>
              <a:t>a tolik překážek mu v cestě nestojí.</a:t>
            </a:r>
          </a:p>
          <a:p>
            <a:r>
              <a:rPr lang="cs-CZ" sz="1600" dirty="0"/>
              <a:t>Čím to, že cokoliv v životě podniknu,</a:t>
            </a:r>
          </a:p>
          <a:p>
            <a:r>
              <a:rPr lang="cs-CZ" sz="1600" dirty="0"/>
              <a:t>vždy jinak dopadne, než jak jsem si to přál?</a:t>
            </a:r>
          </a:p>
          <a:p>
            <a:r>
              <a:rPr lang="cs-CZ" sz="1600" dirty="0"/>
              <a:t>Něco se na konec pokaždé objeví, </a:t>
            </a:r>
          </a:p>
          <a:p>
            <a:r>
              <a:rPr lang="cs-CZ" sz="1600" dirty="0"/>
              <a:t>co mi můj úmysl úplně pokazí.</a:t>
            </a:r>
          </a:p>
          <a:p>
            <a:r>
              <a:rPr lang="cs-CZ" sz="1600" dirty="0"/>
              <a:t>Já dívku koupil jsem si sobě pro radost</a:t>
            </a:r>
          </a:p>
          <a:p>
            <a:r>
              <a:rPr lang="cs-CZ" sz="1600" dirty="0"/>
              <a:t>a chtěl ji obratně utajit před otcem.</a:t>
            </a:r>
          </a:p>
          <a:p>
            <a:r>
              <a:rPr lang="cs-CZ" sz="1600" dirty="0"/>
              <a:t>Ten se to dověděl, viděl ji, zničil mě.</a:t>
            </a:r>
          </a:p>
          <a:p>
            <a:r>
              <a:rPr lang="cs-CZ" sz="1600" dirty="0"/>
              <a:t>Až se mě bude ptát, nevím, co odpovím</a:t>
            </a:r>
            <a:r>
              <a:rPr lang="cs-CZ" sz="1600" dirty="0" smtClean="0"/>
              <a:t>.</a:t>
            </a:r>
          </a:p>
          <a:p>
            <a:endParaRPr lang="cs-CZ" sz="1600" dirty="0"/>
          </a:p>
          <a:p>
            <a:pPr algn="r"/>
            <a:r>
              <a:rPr lang="cs-CZ" sz="1600" i="1" dirty="0" err="1" smtClean="0"/>
              <a:t>Mercator</a:t>
            </a:r>
            <a:r>
              <a:rPr lang="cs-CZ" sz="1600" i="1" dirty="0" smtClean="0"/>
              <a:t> (</a:t>
            </a:r>
            <a:r>
              <a:rPr lang="cs-CZ" sz="1600" i="1" dirty="0" err="1" smtClean="0"/>
              <a:t>překl</a:t>
            </a:r>
            <a:r>
              <a:rPr lang="cs-CZ" sz="1600" i="1" dirty="0" smtClean="0"/>
              <a:t>. Kurzová a Klier)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271878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414148"/>
            <a:ext cx="7416824" cy="83099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PŘEVOD VERŠOVÝCH SCHÉMAT DO ČEŠTINY – možné kombinace</a:t>
            </a:r>
            <a:endParaRPr lang="cs-CZ" sz="24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1560" y="1772816"/>
            <a:ext cx="73448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1. </a:t>
            </a:r>
            <a:r>
              <a:rPr lang="cs-CZ" b="1" dirty="0" err="1" smtClean="0"/>
              <a:t>Diverbia</a:t>
            </a:r>
            <a:r>
              <a:rPr lang="cs-CZ" dirty="0" smtClean="0"/>
              <a:t>: próza</a:t>
            </a:r>
          </a:p>
          <a:p>
            <a:r>
              <a:rPr lang="cs-CZ" dirty="0" smtClean="0"/>
              <a:t>    </a:t>
            </a:r>
            <a:r>
              <a:rPr lang="cs-CZ" b="1" dirty="0" smtClean="0"/>
              <a:t>Recitativy</a:t>
            </a:r>
            <a:r>
              <a:rPr lang="cs-CZ" dirty="0" smtClean="0"/>
              <a:t>:  próza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b="1" dirty="0" smtClean="0"/>
              <a:t>Kantika</a:t>
            </a:r>
            <a:r>
              <a:rPr lang="cs-CZ" dirty="0" smtClean="0"/>
              <a:t>: volný verš</a:t>
            </a:r>
          </a:p>
          <a:p>
            <a:endParaRPr lang="cs-CZ" dirty="0"/>
          </a:p>
          <a:p>
            <a:r>
              <a:rPr lang="cs-CZ" dirty="0" smtClean="0"/>
              <a:t>2. </a:t>
            </a:r>
            <a:r>
              <a:rPr lang="cs-CZ" b="1" dirty="0" err="1" smtClean="0"/>
              <a:t>Diverbia</a:t>
            </a:r>
            <a:r>
              <a:rPr lang="cs-CZ" dirty="0" smtClean="0"/>
              <a:t>: próza</a:t>
            </a:r>
          </a:p>
          <a:p>
            <a:r>
              <a:rPr lang="cs-CZ" dirty="0" smtClean="0"/>
              <a:t>    </a:t>
            </a:r>
            <a:r>
              <a:rPr lang="cs-CZ" b="1" dirty="0" smtClean="0"/>
              <a:t>Recitativy</a:t>
            </a:r>
            <a:r>
              <a:rPr lang="cs-CZ" dirty="0" smtClean="0"/>
              <a:t>:  rytmizovaná próza</a:t>
            </a:r>
          </a:p>
          <a:p>
            <a:r>
              <a:rPr lang="cs-CZ" dirty="0" smtClean="0"/>
              <a:t>    </a:t>
            </a:r>
            <a:r>
              <a:rPr lang="cs-CZ" b="1" dirty="0" smtClean="0"/>
              <a:t>Kantika</a:t>
            </a:r>
            <a:r>
              <a:rPr lang="cs-CZ" dirty="0" smtClean="0"/>
              <a:t>: volný verš</a:t>
            </a:r>
          </a:p>
          <a:p>
            <a:endParaRPr lang="cs-CZ" dirty="0"/>
          </a:p>
          <a:p>
            <a:r>
              <a:rPr lang="cs-CZ" dirty="0" smtClean="0"/>
              <a:t>3. </a:t>
            </a:r>
            <a:r>
              <a:rPr lang="cs-CZ" b="1" dirty="0" err="1" smtClean="0"/>
              <a:t>Diverbia</a:t>
            </a:r>
            <a:r>
              <a:rPr lang="cs-CZ" dirty="0" smtClean="0"/>
              <a:t>: rytmizovaná próza</a:t>
            </a:r>
          </a:p>
          <a:p>
            <a:r>
              <a:rPr lang="cs-CZ" dirty="0" smtClean="0"/>
              <a:t>    </a:t>
            </a:r>
            <a:r>
              <a:rPr lang="cs-CZ" b="1" dirty="0" smtClean="0"/>
              <a:t>Recitativy</a:t>
            </a:r>
            <a:r>
              <a:rPr lang="cs-CZ" dirty="0" smtClean="0"/>
              <a:t>:  rytmizovaná próza</a:t>
            </a:r>
          </a:p>
          <a:p>
            <a:r>
              <a:rPr lang="cs-CZ" dirty="0" smtClean="0"/>
              <a:t>    </a:t>
            </a:r>
            <a:r>
              <a:rPr lang="cs-CZ" b="1" dirty="0" smtClean="0"/>
              <a:t>Kantika</a:t>
            </a:r>
            <a:r>
              <a:rPr lang="cs-CZ" dirty="0" smtClean="0"/>
              <a:t>: blankvers/alexandrín/strofické útvary/…</a:t>
            </a:r>
          </a:p>
          <a:p>
            <a:endParaRPr lang="cs-CZ" dirty="0"/>
          </a:p>
          <a:p>
            <a:r>
              <a:rPr lang="cs-CZ" dirty="0" smtClean="0"/>
              <a:t>+ další smysluplné kombinace (nebo neodlišovat?)</a:t>
            </a:r>
          </a:p>
        </p:txBody>
      </p:sp>
    </p:spTree>
    <p:extLst>
      <p:ext uri="{BB962C8B-B14F-4D97-AF65-F5344CB8AC3E}">
        <p14:creationId xmlns:p14="http://schemas.microsoft.com/office/powerpoint/2010/main" val="348886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32656"/>
            <a:ext cx="698477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PUSINKA</a:t>
            </a:r>
          </a:p>
          <a:p>
            <a:r>
              <a:rPr lang="cs-CZ" dirty="0" smtClean="0"/>
              <a:t>To byla lázeň, </a:t>
            </a:r>
            <a:r>
              <a:rPr lang="cs-CZ" dirty="0" err="1" smtClean="0"/>
              <a:t>Trajdo</a:t>
            </a:r>
            <a:r>
              <a:rPr lang="cs-CZ" dirty="0" smtClean="0"/>
              <a:t>! Prostě rozkoš.</a:t>
            </a:r>
          </a:p>
          <a:p>
            <a:r>
              <a:rPr lang="cs-CZ" dirty="0" smtClean="0"/>
              <a:t>Ledová... Cítím se ti jako nikdy.</a:t>
            </a:r>
          </a:p>
          <a:p>
            <a:r>
              <a:rPr lang="cs-CZ" dirty="0" smtClean="0"/>
              <a:t>Opravdu jako znovuzrozená!</a:t>
            </a:r>
          </a:p>
          <a:p>
            <a:r>
              <a:rPr lang="cs-CZ" dirty="0" smtClean="0"/>
              <a:t>TRAJDA</a:t>
            </a:r>
          </a:p>
          <a:p>
            <a:r>
              <a:rPr lang="cs-CZ" dirty="0" smtClean="0"/>
              <a:t>Tak </a:t>
            </a:r>
            <a:r>
              <a:rPr lang="cs-CZ" dirty="0" err="1" smtClean="0"/>
              <a:t>zavlažíno</a:t>
            </a:r>
            <a:r>
              <a:rPr lang="cs-CZ" dirty="0" smtClean="0"/>
              <a:t> máš! Teď ještě žeň.</a:t>
            </a:r>
          </a:p>
          <a:p>
            <a:r>
              <a:rPr lang="cs-CZ" dirty="0" smtClean="0"/>
              <a:t>PUSINKA</a:t>
            </a:r>
          </a:p>
          <a:p>
            <a:r>
              <a:rPr lang="cs-CZ" dirty="0" smtClean="0"/>
              <a:t>Žeň? Jaká žeň? Co, </a:t>
            </a:r>
            <a:r>
              <a:rPr lang="cs-CZ" dirty="0" err="1" smtClean="0"/>
              <a:t>prosímtě</a:t>
            </a:r>
            <a:r>
              <a:rPr lang="cs-CZ" dirty="0" smtClean="0"/>
              <a:t>, má lázeň</a:t>
            </a:r>
          </a:p>
          <a:p>
            <a:r>
              <a:rPr lang="cs-CZ" dirty="0" smtClean="0"/>
              <a:t>společného se žní?</a:t>
            </a:r>
          </a:p>
          <a:p>
            <a:r>
              <a:rPr lang="cs-CZ" dirty="0" smtClean="0"/>
              <a:t>TRAJDA</a:t>
            </a:r>
          </a:p>
          <a:p>
            <a:r>
              <a:rPr lang="cs-CZ" dirty="0" smtClean="0"/>
              <a:t>                         Když je vláha,</a:t>
            </a:r>
          </a:p>
          <a:p>
            <a:r>
              <a:rPr lang="cs-CZ" dirty="0" smtClean="0"/>
              <a:t>je i úroda. A když se holka šlechtí,</a:t>
            </a:r>
          </a:p>
          <a:p>
            <a:r>
              <a:rPr lang="cs-CZ" dirty="0" smtClean="0"/>
              <a:t>tak jak by smet.</a:t>
            </a:r>
          </a:p>
          <a:p>
            <a:r>
              <a:rPr lang="cs-CZ" dirty="0" smtClean="0"/>
              <a:t>ANIFOUS (stranou)</a:t>
            </a:r>
          </a:p>
          <a:p>
            <a:r>
              <a:rPr lang="cs-CZ" dirty="0" smtClean="0"/>
              <a:t>                            Venuše už je venku:</a:t>
            </a:r>
          </a:p>
          <a:p>
            <a:r>
              <a:rPr lang="cs-CZ" dirty="0" smtClean="0"/>
              <a:t>Ta vichřice, ta smršť, ta průtrž mračen,</a:t>
            </a:r>
          </a:p>
          <a:p>
            <a:r>
              <a:rPr lang="cs-CZ" dirty="0" smtClean="0"/>
              <a:t>co odnesla mých cudných mravů krov,</a:t>
            </a:r>
          </a:p>
          <a:p>
            <a:r>
              <a:rPr lang="cs-CZ" dirty="0" smtClean="0"/>
              <a:t>podryla pilíře mých pevných zásad</a:t>
            </a:r>
          </a:p>
          <a:p>
            <a:r>
              <a:rPr lang="cs-CZ" dirty="0" smtClean="0"/>
              <a:t>a učinila, že jsem na spadnutí –!</a:t>
            </a:r>
          </a:p>
          <a:p>
            <a:endParaRPr lang="cs-CZ" dirty="0"/>
          </a:p>
          <a:p>
            <a:pPr algn="r"/>
            <a:r>
              <a:rPr lang="cs-CZ" sz="1600" i="1" dirty="0" err="1" smtClean="0"/>
              <a:t>Mostellaria</a:t>
            </a:r>
            <a:r>
              <a:rPr lang="cs-CZ" sz="1600" i="1" dirty="0" smtClean="0"/>
              <a:t> (</a:t>
            </a:r>
            <a:r>
              <a:rPr lang="cs-CZ" sz="1600" i="1" dirty="0" err="1" smtClean="0"/>
              <a:t>překl</a:t>
            </a:r>
            <a:r>
              <a:rPr lang="cs-CZ" sz="1600" i="1" dirty="0" smtClean="0"/>
              <a:t>. Jaroslav Pokorný)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189050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GRIPUS </a:t>
            </a:r>
          </a:p>
          <a:p>
            <a:r>
              <a:rPr lang="cs-CZ" dirty="0" smtClean="0"/>
              <a:t>(táhne z moře úlovek) Tak, </a:t>
            </a:r>
            <a:r>
              <a:rPr lang="cs-CZ" dirty="0" err="1" smtClean="0"/>
              <a:t>Gripe</a:t>
            </a:r>
            <a:r>
              <a:rPr lang="cs-CZ" dirty="0" smtClean="0"/>
              <a:t>, a teď chyť své štěstí pořádně za rohy. Máš svobodu na dosah, jak nikdo jiný!</a:t>
            </a:r>
          </a:p>
          <a:p>
            <a:endParaRPr lang="cs-CZ" dirty="0" smtClean="0"/>
          </a:p>
          <a:p>
            <a:r>
              <a:rPr lang="cs-CZ" dirty="0" smtClean="0"/>
              <a:t>Díky ti Neptune díky ti bože</a:t>
            </a:r>
          </a:p>
          <a:p>
            <a:r>
              <a:rPr lang="cs-CZ" dirty="0" smtClean="0"/>
              <a:t>ty který obýváš rybnaté moře</a:t>
            </a:r>
          </a:p>
          <a:p>
            <a:r>
              <a:rPr lang="cs-CZ" dirty="0" smtClean="0"/>
              <a:t>že jsi mne nesoužil ve slané louži</a:t>
            </a:r>
          </a:p>
          <a:p>
            <a:r>
              <a:rPr lang="cs-CZ" dirty="0" smtClean="0"/>
              <a:t>nenechal utonout ve strašné bouři.</a:t>
            </a:r>
          </a:p>
          <a:p>
            <a:endParaRPr lang="cs-CZ" dirty="0" smtClean="0"/>
          </a:p>
          <a:p>
            <a:r>
              <a:rPr lang="cs-CZ" dirty="0" smtClean="0"/>
              <a:t>Má síť je chatrná ryby v ní chybí</a:t>
            </a:r>
          </a:p>
          <a:p>
            <a:r>
              <a:rPr lang="cs-CZ" dirty="0" smtClean="0"/>
              <a:t>ty jsi mi bohatý úlovek slíbil</a:t>
            </a:r>
          </a:p>
          <a:p>
            <a:r>
              <a:rPr lang="cs-CZ" dirty="0" smtClean="0"/>
              <a:t>Slovo jsi dodržel Neptune bože</a:t>
            </a:r>
          </a:p>
          <a:p>
            <a:r>
              <a:rPr lang="cs-CZ" dirty="0" smtClean="0"/>
              <a:t>vak plný zlata táhnu si z moře […]</a:t>
            </a:r>
          </a:p>
          <a:p>
            <a:endParaRPr lang="cs-CZ" dirty="0"/>
          </a:p>
          <a:p>
            <a:r>
              <a:rPr lang="cs-CZ" dirty="0"/>
              <a:t>Už jsem se rozhodl. Půjdu za pánem a budu lstivý jako had. Budu mu slibovat stříbro, zlato, ale jen po troškách – jen tolik, abych si získal svobodu. Pak si, </a:t>
            </a:r>
            <a:r>
              <a:rPr lang="cs-CZ" dirty="0" err="1"/>
              <a:t>Gripe</a:t>
            </a:r>
            <a:r>
              <a:rPr lang="cs-CZ" dirty="0"/>
              <a:t>, teprve pořádně užiješ</a:t>
            </a:r>
            <a:r>
              <a:rPr lang="cs-CZ" dirty="0" smtClean="0"/>
              <a:t>!</a:t>
            </a:r>
          </a:p>
          <a:p>
            <a:endParaRPr lang="cs-CZ" dirty="0"/>
          </a:p>
          <a:p>
            <a:pPr algn="r"/>
            <a:r>
              <a:rPr lang="cs-CZ" sz="1600" i="1" dirty="0" err="1" smtClean="0"/>
              <a:t>Rudens</a:t>
            </a:r>
            <a:r>
              <a:rPr lang="cs-CZ" sz="1600" i="1" dirty="0" smtClean="0"/>
              <a:t> (</a:t>
            </a:r>
            <a:r>
              <a:rPr lang="cs-CZ" sz="1600" i="1" dirty="0" err="1" smtClean="0"/>
              <a:t>překl</a:t>
            </a:r>
            <a:r>
              <a:rPr lang="cs-CZ" sz="1600" i="1" dirty="0" smtClean="0"/>
              <a:t>. Eva Stehlíková)</a:t>
            </a:r>
            <a:endParaRPr lang="cs-CZ" sz="16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38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196752"/>
            <a:ext cx="7992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1. Drama jako specifický literární žánr obsahuje </a:t>
            </a:r>
            <a:r>
              <a:rPr lang="cs-CZ" sz="2000" b="1" dirty="0" smtClean="0"/>
              <a:t>potencialitu hereckého ztvárnění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     NENÍ TO EPIKA ANI LYRIKA (má to vlastní specifické kvality)</a:t>
            </a:r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2. </a:t>
            </a:r>
            <a:r>
              <a:rPr lang="cs-CZ" sz="2000" dirty="0" err="1" smtClean="0"/>
              <a:t>Plautovy</a:t>
            </a:r>
            <a:r>
              <a:rPr lang="cs-CZ" sz="2000" dirty="0" smtClean="0"/>
              <a:t> hry jsou </a:t>
            </a:r>
            <a:r>
              <a:rPr lang="cs-CZ" sz="2000" b="1" dirty="0" smtClean="0"/>
              <a:t>veršované</a:t>
            </a:r>
            <a:r>
              <a:rPr lang="cs-CZ" sz="2000" dirty="0" smtClean="0"/>
              <a:t>, navíc ne pořád stejně.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JE TAM NĚKOLIK TYPŮ VERŠOVÝCH SYSTÉMŮ (nenáhodně)</a:t>
            </a:r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3. Pro </a:t>
            </a:r>
            <a:r>
              <a:rPr lang="cs-CZ" sz="2000" dirty="0" err="1" smtClean="0"/>
              <a:t>Plautův</a:t>
            </a:r>
            <a:r>
              <a:rPr lang="cs-CZ" sz="2000" dirty="0" smtClean="0"/>
              <a:t> jazykový styl je charakteristická </a:t>
            </a:r>
            <a:r>
              <a:rPr lang="cs-CZ" sz="2000" b="1" dirty="0" smtClean="0"/>
              <a:t>mnohovrstevnatost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    JE TO Z JAZYKOVÉHO HLEDISKA SOFISTIKOVANÉ, OPULENTNÍ, CHYTRÉ, KRÁSNÉ</a:t>
            </a:r>
          </a:p>
          <a:p>
            <a:endParaRPr lang="cs-CZ" sz="2000" dirty="0"/>
          </a:p>
          <a:p>
            <a:r>
              <a:rPr lang="cs-CZ" sz="2000" dirty="0" smtClean="0"/>
              <a:t>+ další otázky, např. co s reáliemi</a:t>
            </a:r>
            <a:endParaRPr lang="cs-CZ" sz="20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332656"/>
            <a:ext cx="554461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CO BRÁT PŘI PŘEKLADU PLAUTA V ÚVAHU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211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60648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/>
              <a:t>MENAECHMUS</a:t>
            </a:r>
          </a:p>
          <a:p>
            <a:r>
              <a:rPr lang="cs-CZ" sz="1600" dirty="0" smtClean="0"/>
              <a:t>Výborně! Už je pryč! Kde jste, ženatí milovníci! Proč mi negratulujete, proč mi nesnášíte dary za to, že jsem tak statečně bojoval? Tenhle plášť jsem sebral ženě a nesu jej své milence. Tak se na ni musí! To má za své věčné slídění a vyptávání.</a:t>
            </a:r>
          </a:p>
          <a:p>
            <a:pPr algn="r"/>
            <a:r>
              <a:rPr lang="cs-CZ" sz="1600" i="1" dirty="0" err="1" smtClean="0"/>
              <a:t>Menaechmi</a:t>
            </a:r>
            <a:r>
              <a:rPr lang="cs-CZ" sz="1600" i="1" dirty="0" smtClean="0"/>
              <a:t> (</a:t>
            </a:r>
            <a:r>
              <a:rPr lang="cs-CZ" sz="1600" i="1" dirty="0" err="1" smtClean="0"/>
              <a:t>překl</a:t>
            </a:r>
            <a:r>
              <a:rPr lang="cs-CZ" sz="1600" i="1" dirty="0" smtClean="0"/>
              <a:t>. Rudolf Pivec)</a:t>
            </a:r>
            <a:endParaRPr lang="cs-CZ" sz="1600" i="1" dirty="0"/>
          </a:p>
        </p:txBody>
      </p:sp>
      <p:sp>
        <p:nvSpPr>
          <p:cNvPr id="3" name="Obdélník 2"/>
          <p:cNvSpPr/>
          <p:nvPr/>
        </p:nvSpPr>
        <p:spPr>
          <a:xfrm>
            <a:off x="430204" y="1628800"/>
            <a:ext cx="84622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/>
              <a:t>TYNDARUS</a:t>
            </a:r>
          </a:p>
          <a:p>
            <a:r>
              <a:rPr lang="cs-CZ" sz="1600" dirty="0" smtClean="0"/>
              <a:t>Ta hanba, že jsme v okovech!</a:t>
            </a:r>
          </a:p>
          <a:p>
            <a:r>
              <a:rPr lang="cs-CZ" sz="1600" dirty="0" smtClean="0"/>
              <a:t>STRÁŽCE</a:t>
            </a:r>
          </a:p>
          <a:p>
            <a:r>
              <a:rPr lang="cs-CZ" sz="1600" dirty="0" smtClean="0"/>
              <a:t>                                                      Jak pán by ale litoval, </a:t>
            </a:r>
          </a:p>
          <a:p>
            <a:r>
              <a:rPr lang="cs-CZ" sz="1600" dirty="0" smtClean="0"/>
              <a:t>kdyby vás třeba zbavil vašich okovů</a:t>
            </a:r>
          </a:p>
          <a:p>
            <a:r>
              <a:rPr lang="cs-CZ" sz="1600" dirty="0" smtClean="0"/>
              <a:t>a nechal volně jít, když tolik za vás dal!</a:t>
            </a:r>
          </a:p>
          <a:p>
            <a:r>
              <a:rPr lang="cs-CZ" sz="1600" dirty="0" smtClean="0"/>
              <a:t>TYNDARUS</a:t>
            </a:r>
          </a:p>
          <a:p>
            <a:r>
              <a:rPr lang="cs-CZ" sz="1600" dirty="0" smtClean="0"/>
              <a:t>Čeho se u nás bojí? Jsme si vědomi</a:t>
            </a:r>
          </a:p>
          <a:p>
            <a:r>
              <a:rPr lang="cs-CZ" sz="1600" dirty="0" smtClean="0"/>
              <a:t>své povinnosti, kdyby nám dal svobodu.</a:t>
            </a:r>
          </a:p>
          <a:p>
            <a:r>
              <a:rPr lang="cs-CZ" sz="1600" dirty="0" smtClean="0"/>
              <a:t>STRÁŽCE</a:t>
            </a:r>
          </a:p>
          <a:p>
            <a:r>
              <a:rPr lang="cs-CZ" sz="1600" dirty="0" smtClean="0"/>
              <a:t>Chystáte útěk: vím, co chcete udělat.</a:t>
            </a:r>
          </a:p>
          <a:p>
            <a:r>
              <a:rPr lang="cs-CZ" sz="1600" dirty="0" smtClean="0"/>
              <a:t>FILOKRATES</a:t>
            </a:r>
          </a:p>
          <a:p>
            <a:r>
              <a:rPr lang="cs-CZ" sz="1600" dirty="0" smtClean="0"/>
              <a:t>Což utíkáme? Kampak?</a:t>
            </a:r>
          </a:p>
          <a:p>
            <a:r>
              <a:rPr lang="cs-CZ" sz="1600" dirty="0" smtClean="0"/>
              <a:t>STRÁŽCE</a:t>
            </a:r>
          </a:p>
          <a:p>
            <a:r>
              <a:rPr lang="cs-CZ" sz="1600" dirty="0" smtClean="0"/>
              <a:t>                                           Domů.</a:t>
            </a:r>
          </a:p>
          <a:p>
            <a:r>
              <a:rPr lang="cs-CZ" sz="1600" dirty="0" smtClean="0"/>
              <a:t>FILOKRATES</a:t>
            </a:r>
          </a:p>
          <a:p>
            <a:r>
              <a:rPr lang="cs-CZ" sz="1600" dirty="0" smtClean="0"/>
              <a:t>                                                         Jdi pryč! Nám se nehodí</a:t>
            </a:r>
          </a:p>
          <a:p>
            <a:r>
              <a:rPr lang="cs-CZ" sz="1600" dirty="0" smtClean="0"/>
              <a:t>jak zběhové se chovat.</a:t>
            </a:r>
          </a:p>
          <a:p>
            <a:r>
              <a:rPr lang="cs-CZ" sz="1600" dirty="0" smtClean="0"/>
              <a:t>STRÁŽCE</a:t>
            </a:r>
          </a:p>
          <a:p>
            <a:r>
              <a:rPr lang="cs-CZ" sz="1600" dirty="0" smtClean="0"/>
              <a:t>                                           Mít tu možnost – no tak nechám vás.	</a:t>
            </a:r>
            <a:r>
              <a:rPr lang="cs-CZ" sz="1600" i="1" dirty="0" err="1" smtClean="0"/>
              <a:t>Captivi</a:t>
            </a:r>
            <a:r>
              <a:rPr lang="cs-CZ" sz="1600" i="1" dirty="0" smtClean="0"/>
              <a:t> (</a:t>
            </a:r>
            <a:r>
              <a:rPr lang="cs-CZ" sz="1600" i="1" dirty="0" err="1" smtClean="0"/>
              <a:t>překl</a:t>
            </a:r>
            <a:r>
              <a:rPr lang="cs-CZ" sz="1600" i="1" dirty="0" smtClean="0"/>
              <a:t>. Vladimír </a:t>
            </a:r>
            <a:r>
              <a:rPr lang="cs-CZ" sz="1600" i="1" dirty="0" err="1" smtClean="0"/>
              <a:t>Businský</a:t>
            </a:r>
            <a:r>
              <a:rPr lang="cs-CZ" sz="1600" i="1" dirty="0" smtClean="0"/>
              <a:t>)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107036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052736"/>
            <a:ext cx="8496944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1. </a:t>
            </a:r>
            <a:r>
              <a:rPr lang="cs-CZ" sz="2000" b="1" dirty="0" smtClean="0"/>
              <a:t>Kritéria akustická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 smtClean="0"/>
              <a:t>Temporytmus</a:t>
            </a:r>
            <a:r>
              <a:rPr lang="cs-CZ" sz="2000" dirty="0" smtClean="0"/>
              <a:t> akustický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Eufonie a kakofonie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Ostenze jazyka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Poetičnost</a:t>
            </a:r>
          </a:p>
          <a:p>
            <a:r>
              <a:rPr lang="cs-CZ" sz="2000" dirty="0" smtClean="0"/>
              <a:t>2. </a:t>
            </a:r>
            <a:r>
              <a:rPr lang="cs-CZ" sz="2000" b="1" dirty="0" smtClean="0"/>
              <a:t>Kritéria herecká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Vyslovitelnost/mluvnost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Rytmus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Gestičnost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Charakterová </a:t>
            </a:r>
            <a:r>
              <a:rPr lang="cs-CZ" sz="2000" dirty="0" err="1" smtClean="0"/>
              <a:t>dourčenost</a:t>
            </a:r>
            <a:r>
              <a:rPr lang="cs-CZ" sz="2000" dirty="0" smtClean="0"/>
              <a:t>; individuace postav</a:t>
            </a:r>
          </a:p>
          <a:p>
            <a:r>
              <a:rPr lang="cs-CZ" sz="2000" dirty="0" smtClean="0"/>
              <a:t>3. </a:t>
            </a:r>
            <a:r>
              <a:rPr lang="cs-CZ" sz="2000" b="1" dirty="0" smtClean="0"/>
              <a:t>Kritéria jevištní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Ironie, slovní humor, divadelní vtip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Dialogičnost a monologičnost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Situační </a:t>
            </a:r>
            <a:r>
              <a:rPr lang="cs-CZ" sz="2000" dirty="0" err="1" smtClean="0"/>
              <a:t>dourčenost</a:t>
            </a:r>
            <a:r>
              <a:rPr lang="cs-CZ" sz="2000" dirty="0" smtClean="0"/>
              <a:t> (míra explicitnosti a </a:t>
            </a:r>
            <a:r>
              <a:rPr lang="cs-CZ" sz="2000" dirty="0" err="1" smtClean="0"/>
              <a:t>interpretovanosti</a:t>
            </a:r>
            <a:r>
              <a:rPr lang="cs-CZ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err="1" smtClean="0"/>
              <a:t>Včleněnost</a:t>
            </a:r>
            <a:r>
              <a:rPr lang="cs-CZ" sz="2000" dirty="0" smtClean="0"/>
              <a:t> textu do akce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Pointování (promluv, interakcí,…)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r"/>
            <a:r>
              <a:rPr lang="cs-CZ" i="1" dirty="0" smtClean="0"/>
              <a:t>DRÁBEK, Pavel. České pokusy o Shakespeara, 2012, s. 54.</a:t>
            </a:r>
            <a:endParaRPr lang="cs-CZ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414148"/>
            <a:ext cx="554461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KRITÉRIA DRAMATICKÉHO PŘEKLADU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3090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414148"/>
            <a:ext cx="5544616" cy="4616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→ NEBEZPEČÍ DE-DRAMATIZACE</a:t>
            </a:r>
            <a:endParaRPr lang="cs-CZ" sz="2400" b="1" dirty="0"/>
          </a:p>
        </p:txBody>
      </p:sp>
      <p:sp>
        <p:nvSpPr>
          <p:cNvPr id="4" name="Obdélník 3"/>
          <p:cNvSpPr/>
          <p:nvPr/>
        </p:nvSpPr>
        <p:spPr>
          <a:xfrm>
            <a:off x="529680" y="1340768"/>
            <a:ext cx="820891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err="1" smtClean="0"/>
              <a:t>Metuo</a:t>
            </a:r>
            <a:r>
              <a:rPr lang="cs-CZ" i="1" dirty="0" smtClean="0"/>
              <a:t> </a:t>
            </a:r>
            <a:r>
              <a:rPr lang="cs-CZ" i="1" dirty="0" err="1" smtClean="0"/>
              <a:t>te</a:t>
            </a:r>
            <a:r>
              <a:rPr lang="cs-CZ" i="1" dirty="0" smtClean="0"/>
              <a:t> </a:t>
            </a:r>
            <a:r>
              <a:rPr lang="cs-CZ" i="1" dirty="0" err="1" smtClean="0"/>
              <a:t>adque</a:t>
            </a:r>
            <a:r>
              <a:rPr lang="cs-CZ" i="1" dirty="0" smtClean="0"/>
              <a:t> </a:t>
            </a:r>
            <a:r>
              <a:rPr lang="cs-CZ" i="1" u="sng" dirty="0" err="1" smtClean="0"/>
              <a:t>istos</a:t>
            </a:r>
            <a:r>
              <a:rPr lang="cs-CZ" i="1" dirty="0" smtClean="0"/>
              <a:t> </a:t>
            </a:r>
            <a:r>
              <a:rPr lang="cs-CZ" i="1" dirty="0" err="1" smtClean="0"/>
              <a:t>expiare</a:t>
            </a:r>
            <a:r>
              <a:rPr lang="cs-CZ" i="1" dirty="0" smtClean="0"/>
              <a:t> </a:t>
            </a:r>
            <a:r>
              <a:rPr lang="cs-CZ" i="1" dirty="0" err="1" smtClean="0"/>
              <a:t>ut</a:t>
            </a:r>
            <a:r>
              <a:rPr lang="cs-CZ" i="1" dirty="0" smtClean="0"/>
              <a:t> </a:t>
            </a:r>
            <a:r>
              <a:rPr lang="cs-CZ" i="1" dirty="0" err="1" smtClean="0"/>
              <a:t>possies</a:t>
            </a:r>
            <a:r>
              <a:rPr lang="cs-CZ" i="1" dirty="0" smtClean="0"/>
              <a:t> </a:t>
            </a:r>
            <a:r>
              <a:rPr lang="cs-CZ" dirty="0" smtClean="0"/>
              <a:t>(v. 465) </a:t>
            </a:r>
          </a:p>
          <a:p>
            <a:r>
              <a:rPr lang="cs-CZ" dirty="0" smtClean="0"/>
              <a:t>Mám strach, jak sebe s </a:t>
            </a:r>
            <a:r>
              <a:rPr lang="cs-CZ" u="sng" dirty="0" smtClean="0"/>
              <a:t>průvodčími</a:t>
            </a:r>
            <a:r>
              <a:rPr lang="cs-CZ" dirty="0" smtClean="0"/>
              <a:t> očistíš </a:t>
            </a:r>
          </a:p>
          <a:p>
            <a:pPr algn="r"/>
            <a:r>
              <a:rPr lang="cs-CZ" sz="1600" i="1" dirty="0" err="1" smtClean="0"/>
              <a:t>Mostellaria</a:t>
            </a:r>
            <a:r>
              <a:rPr lang="cs-CZ" sz="1600" i="1" dirty="0" smtClean="0"/>
              <a:t> (</a:t>
            </a:r>
            <a:r>
              <a:rPr lang="cs-CZ" sz="1600" i="1" dirty="0" err="1" smtClean="0"/>
              <a:t>překl</a:t>
            </a:r>
            <a:r>
              <a:rPr lang="cs-CZ" sz="1600" i="1" dirty="0" smtClean="0"/>
              <a:t>. J. L. Čapek)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EUNOMIA: </a:t>
            </a:r>
            <a:r>
              <a:rPr lang="cs-CZ" i="1" dirty="0" err="1"/>
              <a:t>Liberis</a:t>
            </a:r>
            <a:r>
              <a:rPr lang="cs-CZ" i="1" dirty="0"/>
              <a:t> </a:t>
            </a:r>
            <a:r>
              <a:rPr lang="cs-CZ" i="1" dirty="0" err="1"/>
              <a:t>procreandis</a:t>
            </a:r>
            <a:r>
              <a:rPr lang="cs-CZ" dirty="0"/>
              <a:t> – </a:t>
            </a:r>
            <a:endParaRPr lang="cs-CZ" dirty="0" smtClean="0"/>
          </a:p>
          <a:p>
            <a:r>
              <a:rPr lang="cs-CZ" dirty="0" smtClean="0"/>
              <a:t>MEGADORUS</a:t>
            </a:r>
            <a:r>
              <a:rPr lang="cs-CZ" dirty="0"/>
              <a:t>: </a:t>
            </a:r>
            <a:r>
              <a:rPr lang="cs-CZ" i="1" dirty="0" err="1"/>
              <a:t>Ita</a:t>
            </a:r>
            <a:r>
              <a:rPr lang="cs-CZ" i="1" dirty="0"/>
              <a:t> di </a:t>
            </a:r>
            <a:r>
              <a:rPr lang="cs-CZ" i="1" dirty="0" err="1"/>
              <a:t>faxint</a:t>
            </a:r>
            <a:r>
              <a:rPr lang="cs-CZ" i="1" dirty="0"/>
              <a:t>!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EUNOMIA</a:t>
            </a:r>
            <a:r>
              <a:rPr lang="cs-CZ" dirty="0"/>
              <a:t>: </a:t>
            </a:r>
            <a:r>
              <a:rPr lang="cs-CZ" i="1" dirty="0" err="1"/>
              <a:t>Nolo</a:t>
            </a:r>
            <a:r>
              <a:rPr lang="cs-CZ" i="1" dirty="0"/>
              <a:t> </a:t>
            </a:r>
            <a:r>
              <a:rPr lang="cs-CZ" i="1" dirty="0" err="1"/>
              <a:t>te</a:t>
            </a:r>
            <a:r>
              <a:rPr lang="cs-CZ" i="1" dirty="0"/>
              <a:t> </a:t>
            </a:r>
            <a:r>
              <a:rPr lang="cs-CZ" i="1" dirty="0" err="1"/>
              <a:t>uxorem</a:t>
            </a:r>
            <a:r>
              <a:rPr lang="cs-CZ" i="1" dirty="0"/>
              <a:t> </a:t>
            </a:r>
            <a:r>
              <a:rPr lang="cs-CZ" dirty="0"/>
              <a:t>/</a:t>
            </a:r>
            <a:r>
              <a:rPr lang="cs-CZ" i="1" dirty="0"/>
              <a:t> </a:t>
            </a:r>
            <a:r>
              <a:rPr lang="cs-CZ" i="1" dirty="0" err="1"/>
              <a:t>domum</a:t>
            </a:r>
            <a:r>
              <a:rPr lang="cs-CZ" i="1" dirty="0"/>
              <a:t> </a:t>
            </a:r>
            <a:r>
              <a:rPr lang="cs-CZ" i="1" dirty="0" err="1"/>
              <a:t>ducere</a:t>
            </a:r>
            <a:r>
              <a:rPr lang="cs-CZ" dirty="0"/>
              <a:t> (v. 148–150)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EUNOMIA: […] </a:t>
            </a:r>
            <a:r>
              <a:rPr lang="cs-CZ" dirty="0"/>
              <a:t>na děti myslím</a:t>
            </a:r>
            <a:r>
              <a:rPr lang="cs-CZ" dirty="0" smtClean="0"/>
              <a:t>. </a:t>
            </a:r>
          </a:p>
          <a:p>
            <a:r>
              <a:rPr lang="cs-CZ" dirty="0" smtClean="0"/>
              <a:t>MEGADORUS: Ó Bože!</a:t>
            </a:r>
          </a:p>
          <a:p>
            <a:r>
              <a:rPr lang="cs-CZ" dirty="0" smtClean="0"/>
              <a:t>EUNOMIA: Chci</a:t>
            </a:r>
            <a:r>
              <a:rPr lang="cs-CZ" dirty="0"/>
              <a:t>, aby ses oženil“ </a:t>
            </a:r>
            <a:endParaRPr lang="cs-CZ" dirty="0" smtClean="0"/>
          </a:p>
          <a:p>
            <a:pPr algn="r"/>
            <a:r>
              <a:rPr lang="cs-CZ" sz="1600" i="1" dirty="0" err="1" smtClean="0"/>
              <a:t>Aulularia</a:t>
            </a:r>
            <a:r>
              <a:rPr lang="cs-CZ" sz="1600" i="1" dirty="0" smtClean="0"/>
              <a:t> (</a:t>
            </a:r>
            <a:r>
              <a:rPr lang="cs-CZ" sz="1600" i="1" dirty="0" err="1" smtClean="0"/>
              <a:t>překl</a:t>
            </a:r>
            <a:r>
              <a:rPr lang="cs-CZ" sz="1600" i="1" dirty="0" smtClean="0"/>
              <a:t>. Jan </a:t>
            </a:r>
            <a:r>
              <a:rPr lang="cs-CZ" sz="1600" i="1" dirty="0" err="1" smtClean="0"/>
              <a:t>Šprincl</a:t>
            </a:r>
            <a:r>
              <a:rPr lang="cs-CZ" sz="1600" i="1" dirty="0" smtClean="0"/>
              <a:t>)</a:t>
            </a:r>
            <a:endParaRPr lang="cs-CZ" sz="1600" i="1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8818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308237"/>
            <a:ext cx="43204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PALAESTRIO: </a:t>
            </a:r>
            <a:r>
              <a:rPr lang="cs-CZ" i="1" dirty="0" err="1" smtClean="0"/>
              <a:t>Sceledre</a:t>
            </a:r>
            <a:r>
              <a:rPr lang="cs-CZ" i="1" dirty="0" smtClean="0"/>
              <a:t>, </a:t>
            </a:r>
            <a:r>
              <a:rPr lang="cs-CZ" i="1" dirty="0" err="1" smtClean="0"/>
              <a:t>Sceledre</a:t>
            </a:r>
            <a:r>
              <a:rPr lang="cs-CZ" i="1" dirty="0" smtClean="0"/>
              <a:t>, </a:t>
            </a:r>
            <a:r>
              <a:rPr lang="cs-CZ" i="1" dirty="0" err="1" smtClean="0"/>
              <a:t>quis</a:t>
            </a:r>
            <a:r>
              <a:rPr lang="cs-CZ" i="1" dirty="0" smtClean="0"/>
              <a:t> homo in </a:t>
            </a:r>
            <a:r>
              <a:rPr lang="cs-CZ" i="1" dirty="0" err="1" smtClean="0"/>
              <a:t>terra</a:t>
            </a:r>
            <a:r>
              <a:rPr lang="cs-CZ" i="1" dirty="0" smtClean="0"/>
              <a:t> </a:t>
            </a:r>
            <a:r>
              <a:rPr lang="cs-CZ" i="1" dirty="0" err="1" smtClean="0"/>
              <a:t>te</a:t>
            </a:r>
            <a:r>
              <a:rPr lang="cs-CZ" i="1" dirty="0" smtClean="0"/>
              <a:t> alter </a:t>
            </a:r>
            <a:r>
              <a:rPr lang="cs-CZ" i="1" dirty="0" err="1" smtClean="0"/>
              <a:t>est</a:t>
            </a:r>
            <a:r>
              <a:rPr lang="cs-CZ" i="1" dirty="0" smtClean="0"/>
              <a:t> </a:t>
            </a:r>
            <a:r>
              <a:rPr lang="cs-CZ" i="1" dirty="0" err="1" smtClean="0"/>
              <a:t>audacior</a:t>
            </a:r>
            <a:r>
              <a:rPr lang="cs-CZ" i="1" dirty="0" smtClean="0"/>
              <a:t>? </a:t>
            </a:r>
            <a:r>
              <a:rPr lang="cs-CZ" i="1" dirty="0" err="1" smtClean="0"/>
              <a:t>Quis</a:t>
            </a:r>
            <a:r>
              <a:rPr lang="cs-CZ" i="1" dirty="0" smtClean="0"/>
              <a:t> </a:t>
            </a:r>
            <a:r>
              <a:rPr lang="cs-CZ" i="1" dirty="0" err="1" smtClean="0"/>
              <a:t>magis</a:t>
            </a:r>
            <a:r>
              <a:rPr lang="cs-CZ" i="1" dirty="0" smtClean="0"/>
              <a:t> dis </a:t>
            </a:r>
            <a:r>
              <a:rPr lang="cs-CZ" i="1" dirty="0" err="1" smtClean="0"/>
              <a:t>inimicis</a:t>
            </a:r>
            <a:r>
              <a:rPr lang="cs-CZ" i="1" dirty="0" smtClean="0"/>
              <a:t> </a:t>
            </a:r>
            <a:r>
              <a:rPr lang="cs-CZ" i="1" dirty="0" err="1" smtClean="0"/>
              <a:t>natus</a:t>
            </a:r>
            <a:r>
              <a:rPr lang="cs-CZ" i="1" dirty="0" smtClean="0"/>
              <a:t> </a:t>
            </a:r>
            <a:r>
              <a:rPr lang="cs-CZ" i="1" dirty="0" err="1" smtClean="0"/>
              <a:t>quam</a:t>
            </a:r>
            <a:r>
              <a:rPr lang="cs-CZ" i="1" dirty="0" smtClean="0"/>
              <a:t> tu </a:t>
            </a:r>
            <a:r>
              <a:rPr lang="cs-CZ" i="1" dirty="0" err="1" smtClean="0"/>
              <a:t>atque</a:t>
            </a:r>
            <a:r>
              <a:rPr lang="cs-CZ" i="1" dirty="0" smtClean="0"/>
              <a:t> </a:t>
            </a:r>
            <a:r>
              <a:rPr lang="cs-CZ" i="1" dirty="0" err="1" smtClean="0"/>
              <a:t>iratis</a:t>
            </a:r>
            <a:r>
              <a:rPr lang="cs-CZ" i="1" dirty="0" smtClean="0"/>
              <a:t>? </a:t>
            </a:r>
          </a:p>
          <a:p>
            <a:r>
              <a:rPr lang="cs-CZ" dirty="0" smtClean="0"/>
              <a:t>SCELEDRUS: </a:t>
            </a:r>
            <a:r>
              <a:rPr lang="cs-CZ" i="1" dirty="0" err="1" smtClean="0"/>
              <a:t>Quid</a:t>
            </a:r>
            <a:r>
              <a:rPr lang="cs-CZ" i="1" dirty="0" smtClean="0"/>
              <a:t> </a:t>
            </a:r>
            <a:r>
              <a:rPr lang="cs-CZ" i="1" dirty="0" err="1" smtClean="0"/>
              <a:t>est</a:t>
            </a:r>
            <a:r>
              <a:rPr lang="cs-CZ" i="1" dirty="0" smtClean="0"/>
              <a:t>? </a:t>
            </a:r>
          </a:p>
          <a:p>
            <a:r>
              <a:rPr lang="cs-CZ" dirty="0" smtClean="0"/>
              <a:t>PALAESTRIO: </a:t>
            </a:r>
            <a:r>
              <a:rPr lang="cs-CZ" i="1" dirty="0" err="1" smtClean="0"/>
              <a:t>Iuben</a:t>
            </a:r>
            <a:r>
              <a:rPr lang="cs-CZ" i="1" dirty="0" smtClean="0"/>
              <a:t> </a:t>
            </a:r>
            <a:r>
              <a:rPr lang="cs-CZ" i="1" dirty="0" err="1" smtClean="0"/>
              <a:t>tibi</a:t>
            </a:r>
            <a:r>
              <a:rPr lang="cs-CZ" i="1" dirty="0" smtClean="0"/>
              <a:t> </a:t>
            </a:r>
            <a:r>
              <a:rPr lang="cs-CZ" i="1" dirty="0" err="1" smtClean="0"/>
              <a:t>oculos</a:t>
            </a:r>
            <a:r>
              <a:rPr lang="cs-CZ" i="1" dirty="0" smtClean="0"/>
              <a:t> </a:t>
            </a:r>
            <a:r>
              <a:rPr lang="cs-CZ" i="1" dirty="0" err="1" smtClean="0"/>
              <a:t>effodiri</a:t>
            </a:r>
            <a:r>
              <a:rPr lang="cs-CZ" i="1" dirty="0" smtClean="0"/>
              <a:t>, </a:t>
            </a:r>
            <a:r>
              <a:rPr lang="cs-CZ" i="1" dirty="0" err="1" smtClean="0"/>
              <a:t>quibus</a:t>
            </a:r>
            <a:r>
              <a:rPr lang="cs-CZ" i="1" dirty="0" smtClean="0"/>
              <a:t> id </a:t>
            </a:r>
            <a:r>
              <a:rPr lang="cs-CZ" i="1" dirty="0" err="1" smtClean="0"/>
              <a:t>quod</a:t>
            </a:r>
            <a:r>
              <a:rPr lang="cs-CZ" i="1" dirty="0" smtClean="0"/>
              <a:t> </a:t>
            </a:r>
            <a:r>
              <a:rPr lang="cs-CZ" i="1" dirty="0" err="1" smtClean="0"/>
              <a:t>nusquam</a:t>
            </a:r>
            <a:r>
              <a:rPr lang="cs-CZ" i="1" dirty="0" smtClean="0"/>
              <a:t> </a:t>
            </a:r>
            <a:r>
              <a:rPr lang="cs-CZ" i="1" dirty="0" err="1" smtClean="0"/>
              <a:t>est</a:t>
            </a:r>
            <a:r>
              <a:rPr lang="cs-CZ" i="1" dirty="0" smtClean="0"/>
              <a:t> </a:t>
            </a:r>
            <a:r>
              <a:rPr lang="cs-CZ" i="1" dirty="0" err="1" smtClean="0"/>
              <a:t>vides</a:t>
            </a:r>
            <a:r>
              <a:rPr lang="cs-CZ" i="1" dirty="0" smtClean="0"/>
              <a:t>? </a:t>
            </a:r>
          </a:p>
          <a:p>
            <a:r>
              <a:rPr lang="cs-CZ" dirty="0" smtClean="0"/>
              <a:t>SCELEDRUS: </a:t>
            </a:r>
            <a:r>
              <a:rPr lang="cs-CZ" i="1" dirty="0" err="1" smtClean="0"/>
              <a:t>Quid</a:t>
            </a:r>
            <a:r>
              <a:rPr lang="cs-CZ" i="1" dirty="0" smtClean="0"/>
              <a:t> </a:t>
            </a:r>
            <a:r>
              <a:rPr lang="cs-CZ" i="1" dirty="0" err="1" smtClean="0"/>
              <a:t>nusquam</a:t>
            </a:r>
            <a:r>
              <a:rPr lang="cs-CZ" i="1" dirty="0" smtClean="0"/>
              <a:t>? </a:t>
            </a:r>
          </a:p>
          <a:p>
            <a:r>
              <a:rPr lang="cs-CZ" dirty="0" smtClean="0"/>
              <a:t>PALAESTRIO: </a:t>
            </a:r>
            <a:r>
              <a:rPr lang="cs-CZ" i="1" dirty="0" smtClean="0"/>
              <a:t>Non ego </a:t>
            </a:r>
            <a:r>
              <a:rPr lang="cs-CZ" i="1" dirty="0" err="1" smtClean="0"/>
              <a:t>tuam</a:t>
            </a:r>
            <a:r>
              <a:rPr lang="cs-CZ" i="1" dirty="0" smtClean="0"/>
              <a:t> </a:t>
            </a:r>
            <a:r>
              <a:rPr lang="cs-CZ" i="1" dirty="0" err="1" smtClean="0"/>
              <a:t>empsim</a:t>
            </a:r>
            <a:r>
              <a:rPr lang="cs-CZ" i="1" dirty="0" smtClean="0"/>
              <a:t> </a:t>
            </a:r>
            <a:r>
              <a:rPr lang="cs-CZ" i="1" dirty="0" err="1" smtClean="0"/>
              <a:t>vitam</a:t>
            </a:r>
            <a:r>
              <a:rPr lang="cs-CZ" i="1" dirty="0" smtClean="0"/>
              <a:t> </a:t>
            </a:r>
            <a:r>
              <a:rPr lang="cs-CZ" i="1" dirty="0" err="1" smtClean="0"/>
              <a:t>vitiosa</a:t>
            </a:r>
            <a:r>
              <a:rPr lang="cs-CZ" i="1" dirty="0" smtClean="0"/>
              <a:t> nuce. </a:t>
            </a:r>
          </a:p>
          <a:p>
            <a:r>
              <a:rPr lang="cs-CZ" dirty="0" smtClean="0"/>
              <a:t>SCELEDRUS: </a:t>
            </a:r>
            <a:r>
              <a:rPr lang="cs-CZ" i="1" dirty="0" err="1" smtClean="0"/>
              <a:t>Quid</a:t>
            </a:r>
            <a:r>
              <a:rPr lang="cs-CZ" i="1" dirty="0" smtClean="0"/>
              <a:t> </a:t>
            </a:r>
            <a:r>
              <a:rPr lang="cs-CZ" i="1" dirty="0" err="1" smtClean="0"/>
              <a:t>negoti</a:t>
            </a:r>
            <a:r>
              <a:rPr lang="cs-CZ" i="1" dirty="0" smtClean="0"/>
              <a:t> </a:t>
            </a:r>
            <a:r>
              <a:rPr lang="cs-CZ" i="1" dirty="0" err="1" smtClean="0"/>
              <a:t>est</a:t>
            </a:r>
            <a:r>
              <a:rPr lang="cs-CZ" i="1" dirty="0" smtClean="0"/>
              <a:t>? </a:t>
            </a:r>
          </a:p>
          <a:p>
            <a:r>
              <a:rPr lang="cs-CZ" dirty="0" smtClean="0"/>
              <a:t>PALAESTRIO: </a:t>
            </a:r>
            <a:r>
              <a:rPr lang="cs-CZ" i="1" dirty="0" err="1" smtClean="0"/>
              <a:t>Quid</a:t>
            </a:r>
            <a:r>
              <a:rPr lang="cs-CZ" i="1" dirty="0" smtClean="0"/>
              <a:t> </a:t>
            </a:r>
            <a:r>
              <a:rPr lang="cs-CZ" i="1" dirty="0" err="1" smtClean="0"/>
              <a:t>negoti</a:t>
            </a:r>
            <a:r>
              <a:rPr lang="cs-CZ" i="1" dirty="0" smtClean="0"/>
              <a:t> </a:t>
            </a:r>
            <a:r>
              <a:rPr lang="cs-CZ" i="1" dirty="0" err="1" smtClean="0"/>
              <a:t>sit</a:t>
            </a:r>
            <a:r>
              <a:rPr lang="cs-CZ" i="1" dirty="0" smtClean="0"/>
              <a:t> </a:t>
            </a:r>
            <a:r>
              <a:rPr lang="cs-CZ" i="1" dirty="0" err="1" smtClean="0"/>
              <a:t>rogas</a:t>
            </a:r>
            <a:r>
              <a:rPr lang="cs-CZ" i="1" dirty="0" smtClean="0"/>
              <a:t>? </a:t>
            </a:r>
          </a:p>
          <a:p>
            <a:r>
              <a:rPr lang="cs-CZ" dirty="0" smtClean="0"/>
              <a:t>SCELEDRUS: </a:t>
            </a:r>
            <a:r>
              <a:rPr lang="cs-CZ" i="1" dirty="0" err="1" smtClean="0"/>
              <a:t>Quor</a:t>
            </a:r>
            <a:r>
              <a:rPr lang="cs-CZ" i="1" dirty="0" smtClean="0"/>
              <a:t> non </a:t>
            </a:r>
            <a:r>
              <a:rPr lang="cs-CZ" i="1" dirty="0" err="1" smtClean="0"/>
              <a:t>rogem</a:t>
            </a:r>
            <a:r>
              <a:rPr lang="cs-CZ" i="1" dirty="0" smtClean="0"/>
              <a:t>? </a:t>
            </a:r>
          </a:p>
          <a:p>
            <a:r>
              <a:rPr lang="cs-CZ" dirty="0" smtClean="0"/>
              <a:t>PALAESTRIO: </a:t>
            </a:r>
            <a:r>
              <a:rPr lang="cs-CZ" i="1" dirty="0" smtClean="0"/>
              <a:t>Non tu </a:t>
            </a:r>
            <a:r>
              <a:rPr lang="cs-CZ" i="1" dirty="0" err="1" smtClean="0"/>
              <a:t>tibi</a:t>
            </a:r>
            <a:r>
              <a:rPr lang="cs-CZ" i="1" dirty="0" smtClean="0"/>
              <a:t> </a:t>
            </a:r>
            <a:r>
              <a:rPr lang="cs-CZ" i="1" dirty="0" err="1" smtClean="0"/>
              <a:t>istam</a:t>
            </a:r>
            <a:r>
              <a:rPr lang="cs-CZ" i="1" dirty="0" smtClean="0"/>
              <a:t> </a:t>
            </a:r>
            <a:r>
              <a:rPr lang="cs-CZ" i="1" dirty="0" err="1" smtClean="0"/>
              <a:t>praetruncari</a:t>
            </a:r>
            <a:r>
              <a:rPr lang="cs-CZ" i="1" dirty="0" smtClean="0"/>
              <a:t> </a:t>
            </a:r>
            <a:r>
              <a:rPr lang="cs-CZ" i="1" dirty="0" err="1" smtClean="0"/>
              <a:t>linguam</a:t>
            </a:r>
            <a:r>
              <a:rPr lang="cs-CZ" i="1" dirty="0" smtClean="0"/>
              <a:t> </a:t>
            </a:r>
            <a:r>
              <a:rPr lang="cs-CZ" i="1" dirty="0" err="1" smtClean="0"/>
              <a:t>largiloquam</a:t>
            </a:r>
            <a:r>
              <a:rPr lang="cs-CZ" i="1" dirty="0" smtClean="0"/>
              <a:t> </a:t>
            </a:r>
            <a:r>
              <a:rPr lang="cs-CZ" i="1" dirty="0" err="1" smtClean="0"/>
              <a:t>iubes</a:t>
            </a:r>
            <a:r>
              <a:rPr lang="cs-CZ" i="1" dirty="0" smtClean="0"/>
              <a:t>? </a:t>
            </a:r>
          </a:p>
          <a:p>
            <a:r>
              <a:rPr lang="cs-CZ" dirty="0" smtClean="0"/>
              <a:t>SCELEDRUS: </a:t>
            </a:r>
            <a:r>
              <a:rPr lang="cs-CZ" i="1" dirty="0" err="1" smtClean="0"/>
              <a:t>Quam</a:t>
            </a:r>
            <a:r>
              <a:rPr lang="cs-CZ" i="1" dirty="0" smtClean="0"/>
              <a:t> ob </a:t>
            </a:r>
            <a:r>
              <a:rPr lang="cs-CZ" i="1" dirty="0" err="1" smtClean="0"/>
              <a:t>rem</a:t>
            </a:r>
            <a:r>
              <a:rPr lang="cs-CZ" i="1" dirty="0" smtClean="0"/>
              <a:t> </a:t>
            </a:r>
            <a:r>
              <a:rPr lang="cs-CZ" i="1" dirty="0" err="1" smtClean="0"/>
              <a:t>iubeam</a:t>
            </a:r>
            <a:r>
              <a:rPr lang="cs-CZ" i="1" dirty="0" smtClean="0"/>
              <a:t>? </a:t>
            </a:r>
          </a:p>
          <a:p>
            <a:r>
              <a:rPr lang="cs-CZ" dirty="0" smtClean="0"/>
              <a:t>PALAESTRIO: </a:t>
            </a:r>
            <a:r>
              <a:rPr lang="cs-CZ" i="1" dirty="0" err="1" smtClean="0"/>
              <a:t>Philocomasium</a:t>
            </a:r>
            <a:r>
              <a:rPr lang="cs-CZ" i="1" dirty="0" smtClean="0"/>
              <a:t> </a:t>
            </a:r>
            <a:r>
              <a:rPr lang="cs-CZ" i="1" dirty="0" err="1" smtClean="0"/>
              <a:t>eccam</a:t>
            </a:r>
            <a:r>
              <a:rPr lang="cs-CZ" i="1" dirty="0" smtClean="0"/>
              <a:t> </a:t>
            </a:r>
            <a:r>
              <a:rPr lang="cs-CZ" i="1" dirty="0" err="1" smtClean="0"/>
              <a:t>domi</a:t>
            </a:r>
            <a:r>
              <a:rPr lang="cs-CZ" i="1" dirty="0" smtClean="0"/>
              <a:t>, </a:t>
            </a:r>
            <a:r>
              <a:rPr lang="cs-CZ" i="1" dirty="0" err="1" smtClean="0"/>
              <a:t>quam</a:t>
            </a:r>
            <a:r>
              <a:rPr lang="cs-CZ" i="1" dirty="0" smtClean="0"/>
              <a:t> in </a:t>
            </a:r>
            <a:r>
              <a:rPr lang="cs-CZ" i="1" dirty="0" err="1" smtClean="0"/>
              <a:t>proxumo</a:t>
            </a:r>
            <a:r>
              <a:rPr lang="cs-CZ" i="1" dirty="0" smtClean="0"/>
              <a:t> </a:t>
            </a:r>
            <a:r>
              <a:rPr lang="cs-CZ" i="1" dirty="0" err="1" smtClean="0"/>
              <a:t>vidisse</a:t>
            </a:r>
            <a:r>
              <a:rPr lang="cs-CZ" i="1" dirty="0" smtClean="0"/>
              <a:t> </a:t>
            </a:r>
            <a:r>
              <a:rPr lang="cs-CZ" i="1" dirty="0" err="1" smtClean="0"/>
              <a:t>aibas</a:t>
            </a:r>
            <a:r>
              <a:rPr lang="cs-CZ" i="1" dirty="0" smtClean="0"/>
              <a:t> </a:t>
            </a:r>
            <a:r>
              <a:rPr lang="cs-CZ" i="1" dirty="0" err="1" smtClean="0"/>
              <a:t>te</a:t>
            </a:r>
            <a:r>
              <a:rPr lang="cs-CZ" i="1" dirty="0" smtClean="0"/>
              <a:t> </a:t>
            </a:r>
            <a:r>
              <a:rPr lang="cs-CZ" i="1" dirty="0" err="1" smtClean="0"/>
              <a:t>osculantem</a:t>
            </a:r>
            <a:r>
              <a:rPr lang="cs-CZ" i="1" dirty="0" smtClean="0"/>
              <a:t> </a:t>
            </a:r>
            <a:r>
              <a:rPr lang="cs-CZ" i="1" dirty="0" err="1" smtClean="0"/>
              <a:t>atque</a:t>
            </a:r>
            <a:r>
              <a:rPr lang="cs-CZ" i="1" dirty="0" smtClean="0"/>
              <a:t> </a:t>
            </a:r>
            <a:r>
              <a:rPr lang="cs-CZ" i="1" dirty="0" err="1" smtClean="0"/>
              <a:t>amplexantem</a:t>
            </a:r>
            <a:r>
              <a:rPr lang="cs-CZ" i="1" dirty="0" smtClean="0"/>
              <a:t> </a:t>
            </a:r>
            <a:r>
              <a:rPr lang="cs-CZ" i="1" dirty="0" err="1" smtClean="0"/>
              <a:t>cum</a:t>
            </a:r>
            <a:r>
              <a:rPr lang="cs-CZ" i="1" dirty="0" smtClean="0"/>
              <a:t> </a:t>
            </a:r>
            <a:r>
              <a:rPr lang="cs-CZ" i="1" dirty="0" err="1" smtClean="0"/>
              <a:t>altero</a:t>
            </a:r>
            <a:r>
              <a:rPr lang="cs-CZ" i="1" dirty="0" smtClean="0"/>
              <a:t> .</a:t>
            </a:r>
          </a:p>
          <a:p>
            <a:endParaRPr lang="cs-CZ" dirty="0" smtClean="0"/>
          </a:p>
          <a:p>
            <a:r>
              <a:rPr lang="cs-CZ" dirty="0" smtClean="0"/>
              <a:t>(v. 312–320).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860032" y="332656"/>
            <a:ext cx="417646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BOREC: </a:t>
            </a:r>
          </a:p>
          <a:p>
            <a:r>
              <a:rPr lang="cs-CZ" dirty="0" smtClean="0"/>
              <a:t>Kdo je drzejší než ty, ó Špatenko, ach, Špatenko! Vidíš, čeho vůbec není; dej si oči vypíchat!</a:t>
            </a:r>
          </a:p>
          <a:p>
            <a:endParaRPr lang="cs-CZ" dirty="0" smtClean="0"/>
          </a:p>
          <a:p>
            <a:r>
              <a:rPr lang="cs-CZ" dirty="0" smtClean="0"/>
              <a:t>ŠPATENKA: </a:t>
            </a:r>
          </a:p>
          <a:p>
            <a:r>
              <a:rPr lang="cs-CZ" dirty="0" smtClean="0"/>
              <a:t>Nač?</a:t>
            </a:r>
          </a:p>
          <a:p>
            <a:endParaRPr lang="cs-CZ" dirty="0" smtClean="0"/>
          </a:p>
          <a:p>
            <a:r>
              <a:rPr lang="cs-CZ" dirty="0" smtClean="0"/>
              <a:t>BOREC: </a:t>
            </a:r>
          </a:p>
          <a:p>
            <a:r>
              <a:rPr lang="cs-CZ" dirty="0" smtClean="0"/>
              <a:t>Je doma </a:t>
            </a:r>
            <a:r>
              <a:rPr lang="cs-CZ" dirty="0" err="1" smtClean="0"/>
              <a:t>Hodomila</a:t>
            </a:r>
            <a:r>
              <a:rPr lang="cs-CZ" dirty="0" smtClean="0"/>
              <a:t>, kterou prý jsi zahlédl </a:t>
            </a:r>
          </a:p>
          <a:p>
            <a:r>
              <a:rPr lang="cs-CZ" dirty="0" smtClean="0"/>
              <a:t>u souseda při líbání v loktech muže cizího! </a:t>
            </a:r>
          </a:p>
          <a:p>
            <a:endParaRPr lang="cs-CZ" dirty="0"/>
          </a:p>
          <a:p>
            <a:pPr algn="r"/>
            <a:r>
              <a:rPr lang="cs-CZ" sz="1600" i="1" dirty="0" err="1" smtClean="0"/>
              <a:t>Mostellaria</a:t>
            </a:r>
            <a:r>
              <a:rPr lang="cs-CZ" sz="1600" i="1" dirty="0" smtClean="0"/>
              <a:t> (</a:t>
            </a:r>
            <a:r>
              <a:rPr lang="cs-CZ" sz="1600" i="1" dirty="0" err="1" smtClean="0"/>
              <a:t>překl</a:t>
            </a:r>
            <a:r>
              <a:rPr lang="cs-CZ" sz="1600" i="1" dirty="0" smtClean="0"/>
              <a:t>. Ferdinand </a:t>
            </a:r>
            <a:r>
              <a:rPr lang="cs-CZ" sz="1600" i="1" dirty="0" err="1" smtClean="0"/>
              <a:t>Stiebitz</a:t>
            </a:r>
            <a:r>
              <a:rPr lang="cs-CZ" sz="1600" i="1" dirty="0" smtClean="0"/>
              <a:t>)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337997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05450" y="2132856"/>
            <a:ext cx="849694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1. </a:t>
            </a:r>
            <a:r>
              <a:rPr lang="cs-CZ" sz="2000" b="1" dirty="0" smtClean="0"/>
              <a:t>Mluvené party (</a:t>
            </a:r>
            <a:r>
              <a:rPr lang="cs-CZ" sz="2000" b="1" dirty="0" err="1" smtClean="0"/>
              <a:t>diverbia</a:t>
            </a:r>
            <a:r>
              <a:rPr lang="cs-CZ" sz="2000" b="1" dirty="0" smtClean="0"/>
              <a:t>)</a:t>
            </a:r>
            <a:r>
              <a:rPr lang="cs-CZ" sz="2000" dirty="0" smtClean="0"/>
              <a:t>: JAMBICKÝ SENÁR</a:t>
            </a:r>
          </a:p>
          <a:p>
            <a:r>
              <a:rPr lang="cs-CZ" i="1" dirty="0" smtClean="0"/>
              <a:t>     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u</a:t>
            </a:r>
            <a:r>
              <a:rPr lang="cs-CZ" dirty="0" smtClean="0"/>
              <a:t>–</a:t>
            </a:r>
            <a:r>
              <a:rPr lang="cs-CZ" i="1" dirty="0" smtClean="0"/>
              <a:t> u</a:t>
            </a:r>
            <a:r>
              <a:rPr lang="cs-CZ" dirty="0" smtClean="0"/>
              <a:t>–</a:t>
            </a:r>
            <a:r>
              <a:rPr lang="cs-CZ" i="1" dirty="0" smtClean="0"/>
              <a:t> u</a:t>
            </a:r>
            <a:r>
              <a:rPr lang="cs-CZ" dirty="0" smtClean="0"/>
              <a:t>–</a:t>
            </a:r>
            <a:r>
              <a:rPr lang="cs-CZ" i="1" dirty="0" smtClean="0"/>
              <a:t> u</a:t>
            </a:r>
            <a:r>
              <a:rPr lang="cs-CZ" dirty="0" smtClean="0"/>
              <a:t>–</a:t>
            </a:r>
            <a:r>
              <a:rPr lang="cs-CZ" i="1" dirty="0" smtClean="0"/>
              <a:t> u</a:t>
            </a:r>
            <a:r>
              <a:rPr lang="cs-CZ" dirty="0" smtClean="0"/>
              <a:t>–</a:t>
            </a:r>
            <a:r>
              <a:rPr lang="cs-CZ" i="1" dirty="0" smtClean="0"/>
              <a:t> u</a:t>
            </a:r>
            <a:r>
              <a:rPr lang="cs-CZ" dirty="0" smtClean="0"/>
              <a:t>– </a:t>
            </a:r>
            <a:r>
              <a:rPr lang="cs-CZ" i="1" dirty="0" smtClean="0"/>
              <a:t>	</a:t>
            </a:r>
            <a:r>
              <a:rPr lang="cs-CZ" u="sng" dirty="0" smtClean="0"/>
              <a:t>alternativy</a:t>
            </a:r>
            <a:r>
              <a:rPr lang="cs-CZ" dirty="0" smtClean="0"/>
              <a:t>: liché spondej (</a:t>
            </a:r>
            <a:r>
              <a:rPr lang="cs-CZ" dirty="0" smtClean="0"/>
              <a:t>–</a:t>
            </a:r>
            <a:r>
              <a:rPr lang="cs-CZ" dirty="0" smtClean="0"/>
              <a:t> </a:t>
            </a:r>
            <a:r>
              <a:rPr lang="cs-CZ" dirty="0" smtClean="0"/>
              <a:t>–</a:t>
            </a:r>
            <a:r>
              <a:rPr lang="cs-CZ" dirty="0" smtClean="0"/>
              <a:t>), prvních pět </a:t>
            </a:r>
            <a:r>
              <a:rPr lang="cs-CZ" dirty="0" err="1" smtClean="0"/>
              <a:t>tribrachis</a:t>
            </a:r>
            <a:r>
              <a:rPr lang="cs-CZ" dirty="0" smtClean="0"/>
              <a:t> (</a:t>
            </a:r>
            <a:r>
              <a:rPr lang="cs-CZ" i="1" dirty="0" err="1" smtClean="0"/>
              <a:t>uuu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Recitativy</a:t>
            </a:r>
            <a:r>
              <a:rPr lang="cs-CZ" dirty="0" smtClean="0"/>
              <a:t>: nejčastěji TROCHEJSKÝ SEPTENÁR</a:t>
            </a:r>
          </a:p>
          <a:p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i="1" dirty="0" smtClean="0"/>
              <a:t>– </a:t>
            </a:r>
            <a:r>
              <a:rPr lang="cs-CZ" i="1" dirty="0" smtClean="0"/>
              <a:t>u –u –u –u –u –u –u </a:t>
            </a:r>
          </a:p>
          <a:p>
            <a:endParaRPr lang="cs-CZ" i="1" dirty="0"/>
          </a:p>
          <a:p>
            <a:endParaRPr lang="cs-CZ" i="1" dirty="0" smtClean="0"/>
          </a:p>
          <a:p>
            <a:r>
              <a:rPr lang="cs-CZ" dirty="0" smtClean="0"/>
              <a:t>3. </a:t>
            </a:r>
            <a:r>
              <a:rPr lang="cs-CZ" b="1" dirty="0" smtClean="0"/>
              <a:t>Zpívané party (</a:t>
            </a:r>
            <a:r>
              <a:rPr lang="cs-CZ" b="1" dirty="0"/>
              <a:t>k</a:t>
            </a:r>
            <a:r>
              <a:rPr lang="cs-CZ" b="1" dirty="0" smtClean="0"/>
              <a:t>antika)</a:t>
            </a:r>
            <a:r>
              <a:rPr lang="cs-CZ" dirty="0" smtClean="0"/>
              <a:t>: složená metra</a:t>
            </a:r>
          </a:p>
          <a:p>
            <a:endParaRPr lang="cs-CZ" dirty="0"/>
          </a:p>
          <a:p>
            <a:r>
              <a:rPr lang="cs-CZ" dirty="0" smtClean="0"/>
              <a:t>     </a:t>
            </a:r>
            <a:r>
              <a:rPr lang="cs-CZ" dirty="0" err="1" smtClean="0"/>
              <a:t>kretiky</a:t>
            </a:r>
            <a:r>
              <a:rPr lang="cs-CZ" dirty="0" smtClean="0"/>
              <a:t>: </a:t>
            </a:r>
            <a:r>
              <a:rPr lang="cs-CZ" i="1" dirty="0" smtClean="0"/>
              <a:t>– u –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</a:t>
            </a:r>
            <a:r>
              <a:rPr lang="cs-CZ" dirty="0" err="1" smtClean="0"/>
              <a:t>bakchiaky</a:t>
            </a:r>
            <a:r>
              <a:rPr lang="cs-CZ" dirty="0" smtClean="0"/>
              <a:t>: </a:t>
            </a:r>
            <a:r>
              <a:rPr lang="cs-CZ" i="1" dirty="0" smtClean="0"/>
              <a:t>u</a:t>
            </a:r>
            <a:r>
              <a:rPr lang="cs-CZ" dirty="0" smtClean="0"/>
              <a:t>–</a:t>
            </a:r>
            <a:r>
              <a:rPr lang="cs-CZ" i="1" dirty="0" smtClean="0"/>
              <a:t> </a:t>
            </a:r>
            <a:r>
              <a:rPr lang="cs-CZ" dirty="0" smtClean="0"/>
              <a:t>–</a:t>
            </a:r>
            <a:r>
              <a:rPr lang="cs-CZ" i="1" dirty="0" smtClean="0"/>
              <a:t>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414148"/>
            <a:ext cx="554461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VERŠ PLAUTOVSKÉ PALLIATY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44756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STOPA X METRUM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47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4165054" cy="4331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899592" y="5301208"/>
            <a:ext cx="7560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In MARSHALL, C. W. </a:t>
            </a:r>
            <a:r>
              <a:rPr lang="cs-CZ" sz="1600" i="1" dirty="0" err="1" smtClean="0"/>
              <a:t>The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Stagecraft</a:t>
            </a:r>
            <a:r>
              <a:rPr lang="cs-CZ" sz="1600" i="1" dirty="0" smtClean="0"/>
              <a:t> and Performance </a:t>
            </a:r>
            <a:r>
              <a:rPr lang="cs-CZ" sz="1600" i="1" dirty="0" err="1" smtClean="0"/>
              <a:t>of</a:t>
            </a:r>
            <a:r>
              <a:rPr lang="cs-CZ" sz="1600" i="1" dirty="0" smtClean="0"/>
              <a:t> Roman </a:t>
            </a:r>
            <a:r>
              <a:rPr lang="cs-CZ" sz="1600" i="1" dirty="0" err="1" smtClean="0"/>
              <a:t>Comedy</a:t>
            </a:r>
            <a:r>
              <a:rPr lang="cs-CZ" sz="1600" dirty="0" smtClean="0"/>
              <a:t>, 2006, s. 282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94421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414148"/>
            <a:ext cx="7416824" cy="4616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PŘEVOD VERŠOVÝCH SCHÉMAT DO ČEŠTINY</a:t>
            </a:r>
            <a:endParaRPr lang="cs-CZ" sz="2400" b="1" dirty="0"/>
          </a:p>
        </p:txBody>
      </p:sp>
      <p:sp>
        <p:nvSpPr>
          <p:cNvPr id="4" name="Obdélník 3"/>
          <p:cNvSpPr/>
          <p:nvPr/>
        </p:nvSpPr>
        <p:spPr>
          <a:xfrm>
            <a:off x="529680" y="1340768"/>
            <a:ext cx="8208912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1. </a:t>
            </a:r>
            <a:r>
              <a:rPr lang="cs-CZ" sz="2000" b="1" dirty="0" err="1" smtClean="0"/>
              <a:t>Diverbia</a:t>
            </a:r>
            <a:r>
              <a:rPr lang="cs-CZ" sz="2000" b="1" dirty="0" smtClean="0"/>
              <a:t> </a:t>
            </a:r>
            <a:r>
              <a:rPr lang="cs-CZ" sz="2000" dirty="0" smtClean="0"/>
              <a:t>(jambický senár)</a:t>
            </a:r>
          </a:p>
          <a:p>
            <a:r>
              <a:rPr lang="cs-CZ" sz="2000" dirty="0" smtClean="0"/>
              <a:t>→ próza</a:t>
            </a:r>
          </a:p>
          <a:p>
            <a:r>
              <a:rPr lang="cs-CZ" sz="2000" dirty="0" smtClean="0"/>
              <a:t>→ </a:t>
            </a:r>
            <a:r>
              <a:rPr lang="cs-CZ" sz="2000" u="sng" dirty="0" smtClean="0"/>
              <a:t>rytmizovaná próza</a:t>
            </a:r>
          </a:p>
          <a:p>
            <a:endParaRPr lang="cs-CZ" dirty="0"/>
          </a:p>
          <a:p>
            <a:endParaRPr lang="cs-CZ" sz="1600" dirty="0" smtClean="0"/>
          </a:p>
          <a:p>
            <a:r>
              <a:rPr lang="cs-CZ" sz="1600" dirty="0" smtClean="0"/>
              <a:t>Avšak </a:t>
            </a:r>
            <a:r>
              <a:rPr lang="cs-CZ" sz="1600" dirty="0"/>
              <a:t>zapřísahám tě, drahý Ďáble, jen ne tak podrážděný </a:t>
            </a:r>
            <a:r>
              <a:rPr lang="cs-CZ" sz="1600" dirty="0" smtClean="0"/>
              <a:t>pohled</a:t>
            </a:r>
            <a:r>
              <a:rPr lang="cs-CZ" sz="1600" dirty="0"/>
              <a:t>! A zatím, než dojde na těch několik opozdivších se drobných podlostí, vytrhuji ze </a:t>
            </a:r>
            <a:r>
              <a:rPr lang="cs-CZ" sz="1600" dirty="0" smtClean="0"/>
              <a:t>svého </a:t>
            </a:r>
            <a:r>
              <a:rPr lang="cs-CZ" sz="1600" dirty="0"/>
              <a:t>zatracencova zápisníku těchto několik odporných lístků pro tebe, kterému se líbí na </a:t>
            </a:r>
            <a:r>
              <a:rPr lang="cs-CZ" sz="1600" dirty="0" smtClean="0"/>
              <a:t>spisovateli </a:t>
            </a:r>
            <a:r>
              <a:rPr lang="cs-CZ" sz="1600" dirty="0"/>
              <a:t>nedostatek popisného a poučného </a:t>
            </a:r>
            <a:r>
              <a:rPr lang="cs-CZ" sz="1600" dirty="0" smtClean="0"/>
              <a:t>nadání.</a:t>
            </a:r>
          </a:p>
          <a:p>
            <a:endParaRPr lang="cs-CZ" sz="1600" dirty="0" smtClean="0"/>
          </a:p>
          <a:p>
            <a:r>
              <a:rPr lang="cs-CZ" sz="1600" dirty="0" smtClean="0"/>
              <a:t>X</a:t>
            </a:r>
          </a:p>
          <a:p>
            <a:endParaRPr lang="cs-CZ" sz="1600" dirty="0" smtClean="0"/>
          </a:p>
          <a:p>
            <a:r>
              <a:rPr lang="cs-CZ" sz="1600" dirty="0" smtClean="0"/>
              <a:t>Nováček zůstal </a:t>
            </a:r>
            <a:r>
              <a:rPr lang="cs-CZ" sz="1600" dirty="0"/>
              <a:t>stát v rohu za </a:t>
            </a:r>
            <a:r>
              <a:rPr lang="cs-CZ" sz="1600" dirty="0" smtClean="0"/>
              <a:t>dveřmi</a:t>
            </a:r>
            <a:r>
              <a:rPr lang="cs-CZ" sz="1600" dirty="0"/>
              <a:t>, takže ho bylo sotva </a:t>
            </a:r>
            <a:r>
              <a:rPr lang="cs-CZ" sz="1600" dirty="0" smtClean="0"/>
              <a:t>vidět</a:t>
            </a:r>
            <a:r>
              <a:rPr lang="cs-CZ" sz="1600" dirty="0"/>
              <a:t>: byl to venkovský chlapec asi patnáctiletý, vyšší </a:t>
            </a:r>
            <a:r>
              <a:rPr lang="cs-CZ" sz="1600" dirty="0" smtClean="0"/>
              <a:t>než kdokoli </a:t>
            </a:r>
            <a:r>
              <a:rPr lang="cs-CZ" sz="1600" dirty="0"/>
              <a:t>z nás. </a:t>
            </a:r>
            <a:r>
              <a:rPr lang="cs-CZ" sz="1600" dirty="0" smtClean="0"/>
              <a:t>Vlasy </a:t>
            </a:r>
            <a:r>
              <a:rPr lang="cs-CZ" sz="1600" dirty="0"/>
              <a:t>na </a:t>
            </a:r>
            <a:r>
              <a:rPr lang="cs-CZ" sz="1600" dirty="0" smtClean="0"/>
              <a:t>čele měl rovně zastřižené</a:t>
            </a:r>
            <a:r>
              <a:rPr lang="cs-CZ" sz="1600" dirty="0"/>
              <a:t>, jako </a:t>
            </a:r>
            <a:r>
              <a:rPr lang="cs-CZ" sz="1600" dirty="0" smtClean="0"/>
              <a:t>mívají </a:t>
            </a:r>
            <a:r>
              <a:rPr lang="cs-CZ" sz="1600" dirty="0"/>
              <a:t>na vesnici kostelní </a:t>
            </a:r>
            <a:r>
              <a:rPr lang="cs-CZ" sz="1600" dirty="0" smtClean="0"/>
              <a:t>zpěváci</a:t>
            </a:r>
            <a:r>
              <a:rPr lang="cs-CZ" sz="1600" dirty="0"/>
              <a:t>, vypadal </a:t>
            </a:r>
            <a:r>
              <a:rPr lang="cs-CZ" sz="1600" dirty="0" smtClean="0"/>
              <a:t>rozumně a značně rozpačitě. Ačkoli </a:t>
            </a:r>
            <a:r>
              <a:rPr lang="cs-CZ" sz="1600" dirty="0"/>
              <a:t>nebyl široký v </a:t>
            </a:r>
            <a:r>
              <a:rPr lang="cs-CZ" sz="1600" dirty="0" smtClean="0"/>
              <a:t>ramenou</a:t>
            </a:r>
            <a:r>
              <a:rPr lang="cs-CZ" sz="1600" dirty="0"/>
              <a:t>, </a:t>
            </a:r>
            <a:r>
              <a:rPr lang="cs-CZ" sz="1600" dirty="0" smtClean="0"/>
              <a:t>přiléhavý </a:t>
            </a:r>
            <a:r>
              <a:rPr lang="cs-CZ" sz="1600" dirty="0"/>
              <a:t>kabát ze zeleného sukna a s </a:t>
            </a:r>
            <a:r>
              <a:rPr lang="cs-CZ" sz="1600" dirty="0" smtClean="0"/>
              <a:t>černými </a:t>
            </a:r>
            <a:r>
              <a:rPr lang="cs-CZ" sz="1600" dirty="0"/>
              <a:t>knoflíky ho m</a:t>
            </a:r>
          </a:p>
          <a:p>
            <a:r>
              <a:rPr lang="cs-CZ" sz="1600" dirty="0" err="1"/>
              <a:t>usel</a:t>
            </a:r>
            <a:r>
              <a:rPr lang="cs-CZ" sz="1600" dirty="0"/>
              <a:t> tísnit </a:t>
            </a:r>
            <a:r>
              <a:rPr lang="cs-CZ" sz="1600" dirty="0" smtClean="0"/>
              <a:t>v průramcích</a:t>
            </a:r>
            <a:r>
              <a:rPr lang="cs-CZ" sz="1600" dirty="0"/>
              <a:t>, a v rozparku </a:t>
            </a:r>
            <a:r>
              <a:rPr lang="cs-CZ" sz="1600" dirty="0" smtClean="0"/>
              <a:t>rukávů byla vidět </a:t>
            </a:r>
            <a:r>
              <a:rPr lang="cs-CZ" sz="1600" dirty="0"/>
              <a:t>zarudlá </a:t>
            </a:r>
            <a:r>
              <a:rPr lang="cs-CZ" sz="1600" dirty="0" smtClean="0"/>
              <a:t>zápěstí</a:t>
            </a:r>
            <a:r>
              <a:rPr lang="cs-CZ" sz="1600" dirty="0"/>
              <a:t>, navyklá </a:t>
            </a:r>
            <a:r>
              <a:rPr lang="cs-CZ" sz="1600" dirty="0" smtClean="0"/>
              <a:t>zůstávat holá.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4059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1143</Words>
  <Application>Microsoft Office PowerPoint</Application>
  <PresentationFormat>Předvádění na obrazovce (4:3)</PresentationFormat>
  <Paragraphs>202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Překlad pro divadlo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Překlad pro divadlo</dc:title>
  <dc:creator>Eliška</dc:creator>
  <cp:lastModifiedBy>Eliška</cp:lastModifiedBy>
  <cp:revision>24</cp:revision>
  <dcterms:created xsi:type="dcterms:W3CDTF">2015-10-11T16:52:04Z</dcterms:created>
  <dcterms:modified xsi:type="dcterms:W3CDTF">2015-10-11T19:46:30Z</dcterms:modified>
</cp:coreProperties>
</file>