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8" r:id="rId1"/>
  </p:sldMasterIdLst>
  <p:sldIdLst>
    <p:sldId id="256" r:id="rId2"/>
    <p:sldId id="257" r:id="rId3"/>
    <p:sldId id="268" r:id="rId4"/>
    <p:sldId id="265" r:id="rId5"/>
    <p:sldId id="269" r:id="rId6"/>
    <p:sldId id="267" r:id="rId7"/>
    <p:sldId id="263" r:id="rId8"/>
    <p:sldId id="264" r:id="rId9"/>
    <p:sldId id="270" r:id="rId10"/>
    <p:sldId id="271" r:id="rId11"/>
    <p:sldId id="258" r:id="rId12"/>
    <p:sldId id="259" r:id="rId13"/>
    <p:sldId id="260" r:id="rId14"/>
    <p:sldId id="261" r:id="rId15"/>
    <p:sldId id="262" r:id="rId16"/>
    <p:sldId id="266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1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186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21202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ek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818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677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338857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3902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7572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loupce s 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33573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6216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1164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smtClean="0"/>
              <a:t>11/9/2015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52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709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smtClean="0"/>
              <a:t>11/9/2015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000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0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7641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5212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69922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11/9/2015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5611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11/9/2015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1165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228600" algn="ctr" rotWithShape="0">
              <a:prstClr val="black">
                <a:alpha val="53000"/>
              </a:prst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 smtClean="0"/>
              <a:t>Villa</a:t>
            </a:r>
            <a:r>
              <a:rPr lang="cs-CZ" dirty="0" smtClean="0"/>
              <a:t> romana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sz="3300" dirty="0" smtClean="0"/>
              <a:t>et </a:t>
            </a:r>
            <a:r>
              <a:rPr lang="cs-CZ" sz="3300" dirty="0" err="1" smtClean="0"/>
              <a:t>hortus</a:t>
            </a:r>
            <a:r>
              <a:rPr lang="cs-CZ" sz="3300" dirty="0" smtClean="0"/>
              <a:t> </a:t>
            </a:r>
            <a:r>
              <a:rPr lang="cs-CZ" sz="3300" dirty="0" err="1" smtClean="0"/>
              <a:t>eius</a:t>
            </a:r>
            <a:endParaRPr lang="cs-CZ" sz="3300" dirty="0"/>
          </a:p>
        </p:txBody>
      </p:sp>
    </p:spTree>
    <p:extLst>
      <p:ext uri="{BB962C8B-B14F-4D97-AF65-F5344CB8AC3E}">
        <p14:creationId xmlns:p14="http://schemas.microsoft.com/office/powerpoint/2010/main" val="28576703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34930" y="753228"/>
            <a:ext cx="5759252" cy="1080938"/>
          </a:xfrm>
        </p:spPr>
        <p:txBody>
          <a:bodyPr/>
          <a:lstStyle/>
          <a:p>
            <a:r>
              <a:rPr lang="cs-CZ" dirty="0" smtClean="0"/>
              <a:t> </a:t>
            </a:r>
            <a:r>
              <a:rPr lang="cs-CZ" dirty="0" err="1" smtClean="0"/>
              <a:t>Lararium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86648" y="1993618"/>
            <a:ext cx="3842952" cy="3599316"/>
          </a:xfrm>
        </p:spPr>
        <p:txBody>
          <a:bodyPr/>
          <a:lstStyle/>
          <a:p>
            <a:r>
              <a:rPr lang="cs-CZ" dirty="0"/>
              <a:t>in domo Romana </a:t>
            </a:r>
            <a:r>
              <a:rPr lang="cs-CZ" dirty="0" err="1"/>
              <a:t>sacrarium</a:t>
            </a:r>
            <a:r>
              <a:rPr lang="cs-CZ" dirty="0"/>
              <a:t> </a:t>
            </a:r>
            <a:r>
              <a:rPr lang="cs-CZ" dirty="0" err="1"/>
              <a:t>domesticum</a:t>
            </a:r>
            <a:r>
              <a:rPr lang="cs-CZ" dirty="0"/>
              <a:t>, in quo lares </a:t>
            </a:r>
            <a:r>
              <a:rPr lang="cs-CZ" dirty="0" err="1"/>
              <a:t>familiares</a:t>
            </a:r>
            <a:r>
              <a:rPr lang="cs-CZ" dirty="0"/>
              <a:t>, </a:t>
            </a:r>
            <a:r>
              <a:rPr lang="cs-CZ" dirty="0" err="1"/>
              <a:t>dii</a:t>
            </a:r>
            <a:r>
              <a:rPr lang="cs-CZ" dirty="0"/>
              <a:t> </a:t>
            </a:r>
            <a:r>
              <a:rPr lang="cs-CZ" dirty="0" err="1"/>
              <a:t>custodes</a:t>
            </a:r>
            <a:r>
              <a:rPr lang="cs-CZ" dirty="0"/>
              <a:t> </a:t>
            </a:r>
            <a:r>
              <a:rPr lang="cs-CZ" dirty="0" err="1"/>
              <a:t>familiae</a:t>
            </a:r>
            <a:r>
              <a:rPr lang="cs-CZ" dirty="0"/>
              <a:t>, </a:t>
            </a:r>
            <a:r>
              <a:rPr lang="cs-CZ" dirty="0" err="1" smtClean="0"/>
              <a:t>adorantur</a:t>
            </a:r>
            <a:r>
              <a:rPr lang="cs-CZ" dirty="0" smtClean="0"/>
              <a:t>.</a:t>
            </a:r>
            <a:endParaRPr lang="cs-CZ" dirty="0"/>
          </a:p>
        </p:txBody>
      </p:sp>
      <p:pic>
        <p:nvPicPr>
          <p:cNvPr id="2050" name="Picture 2" descr="https://upload.wikimedia.org/wikipedia/commons/thumb/c/c7/Bible_museum_-_Larenhausaltar_1.jpg/800px-Bible_museum_-_Larenhausaltar_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06"/>
          <a:stretch/>
        </p:blipFill>
        <p:spPr bwMode="auto">
          <a:xfrm>
            <a:off x="8229600" y="593776"/>
            <a:ext cx="3962400" cy="6264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upload.wikimedia.org/wikipedia/commons/thumb/f/f0/House_altar%2C_Herculaneum_2005.jpg/800px-House_altar%2C_Herculaneum_200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3737"/>
            <a:ext cx="4239397" cy="564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385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6" name="Zástupný symbol pro obsah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945" y="2185627"/>
            <a:ext cx="7848862" cy="4196123"/>
          </a:xfrm>
        </p:spPr>
      </p:pic>
    </p:spTree>
    <p:extLst>
      <p:ext uri="{BB962C8B-B14F-4D97-AF65-F5344CB8AC3E}">
        <p14:creationId xmlns:p14="http://schemas.microsoft.com/office/powerpoint/2010/main" val="3715072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92702" y="405221"/>
            <a:ext cx="9613861" cy="1080938"/>
          </a:xfrm>
        </p:spPr>
        <p:txBody>
          <a:bodyPr/>
          <a:lstStyle/>
          <a:p>
            <a:r>
              <a:rPr lang="cs-CZ" dirty="0" smtClean="0"/>
              <a:t>			</a:t>
            </a:r>
            <a:r>
              <a:rPr lang="cs-CZ" sz="4000" dirty="0" smtClean="0"/>
              <a:t>		</a:t>
            </a:r>
            <a:r>
              <a:rPr lang="cs-CZ" sz="4000" dirty="0" err="1" smtClean="0"/>
              <a:t>Hortus</a:t>
            </a:r>
            <a:endParaRPr lang="cs-CZ" sz="40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100" y="1457326"/>
            <a:ext cx="7200900" cy="5400675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781049" y="1390651"/>
            <a:ext cx="6248399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5984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Flores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979613"/>
            <a:ext cx="4104217" cy="307816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0" y="5105400"/>
            <a:ext cx="116572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ROSA, AE, F.							LILIUM, II, N.								CHAMOMILLA, AE. F.	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/>
          <a:srcRect l="10423" t="6224" r="8094" b="12698"/>
          <a:stretch/>
        </p:blipFill>
        <p:spPr>
          <a:xfrm>
            <a:off x="4104217" y="1979613"/>
            <a:ext cx="4314825" cy="310197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/>
          <a:srcRect l="7349"/>
          <a:stretch/>
        </p:blipFill>
        <p:spPr>
          <a:xfrm>
            <a:off x="8419042" y="2003424"/>
            <a:ext cx="3772957" cy="305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318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Arbores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993900"/>
            <a:ext cx="4798484" cy="359886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61925" y="5800725"/>
            <a:ext cx="1150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OLEA, AE, F.	</a:t>
            </a:r>
            <a:r>
              <a:rPr lang="cs-CZ" smtClean="0"/>
              <a:t>/  OLIVA</a:t>
            </a:r>
            <a:r>
              <a:rPr lang="cs-CZ" dirty="0" smtClean="0"/>
              <a:t>, AE. F.</a:t>
            </a:r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028" y="1993899"/>
            <a:ext cx="5425422" cy="3598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4765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Arbores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5558"/>
          <a:stretch/>
        </p:blipFill>
        <p:spPr>
          <a:xfrm>
            <a:off x="1" y="2022475"/>
            <a:ext cx="4972050" cy="394850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l="3492" t="8889" r="6564" b="11528"/>
          <a:stretch/>
        </p:blipFill>
        <p:spPr>
          <a:xfrm>
            <a:off x="8652278" y="1998896"/>
            <a:ext cx="3539722" cy="314947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l="8595" r="10527"/>
          <a:stretch/>
        </p:blipFill>
        <p:spPr>
          <a:xfrm>
            <a:off x="5054802" y="1998896"/>
            <a:ext cx="3514725" cy="3125894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5181600" y="5601652"/>
            <a:ext cx="1552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PINUS, I, F.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21933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Arbores</a:t>
            </a:r>
            <a:endParaRPr lang="cs-CZ" dirty="0"/>
          </a:p>
        </p:txBody>
      </p:sp>
      <p:pic>
        <p:nvPicPr>
          <p:cNvPr id="4098" name="Picture 2" descr="http://znamky.szesro.cz/text/MVOP%20-%20produkty/LESNICTV%C3%8D%20A%20MYSLIVOST/Les.obr.prezentace/LM.d%C5%99eviny.obr/buk.les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133" y="2143125"/>
            <a:ext cx="5561642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cestovani.kr-karlovarsky.cz/cz/pronavstevniky/Priroda/Prirodnizajimavosti/PublishingImages/pastyrskybuk4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220" y="2070100"/>
            <a:ext cx="5424205" cy="407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262220" y="6266619"/>
            <a:ext cx="7600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smtClean="0"/>
              <a:t>FAGUS, I, F.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195619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Villa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551" y="2011602"/>
            <a:ext cx="6705600" cy="4760976"/>
          </a:xfrm>
        </p:spPr>
      </p:pic>
      <p:sp>
        <p:nvSpPr>
          <p:cNvPr id="3" name="Obdélník 2"/>
          <p:cNvSpPr/>
          <p:nvPr/>
        </p:nvSpPr>
        <p:spPr>
          <a:xfrm>
            <a:off x="8019535" y="4856205"/>
            <a:ext cx="642551" cy="21006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bdélník 4"/>
          <p:cNvSpPr/>
          <p:nvPr/>
        </p:nvSpPr>
        <p:spPr>
          <a:xfrm>
            <a:off x="3459892" y="5721178"/>
            <a:ext cx="593124" cy="38306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6279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Culina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05325" y="1070277"/>
            <a:ext cx="9613861" cy="3599316"/>
          </a:xfrm>
        </p:spPr>
        <p:txBody>
          <a:bodyPr/>
          <a:lstStyle/>
          <a:p>
            <a:r>
              <a:rPr lang="cs-CZ" dirty="0" err="1" smtClean="0"/>
              <a:t>camera</a:t>
            </a:r>
            <a:r>
              <a:rPr lang="cs-CZ" dirty="0" smtClean="0"/>
              <a:t> </a:t>
            </a:r>
            <a:r>
              <a:rPr lang="cs-CZ" dirty="0"/>
              <a:t>in </a:t>
            </a:r>
            <a:r>
              <a:rPr lang="cs-CZ" dirty="0" err="1"/>
              <a:t>qua</a:t>
            </a:r>
            <a:r>
              <a:rPr lang="cs-CZ" dirty="0"/>
              <a:t> coquus </a:t>
            </a:r>
            <a:r>
              <a:rPr lang="cs-CZ" dirty="0" err="1"/>
              <a:t>cibum</a:t>
            </a:r>
            <a:r>
              <a:rPr lang="cs-CZ" dirty="0"/>
              <a:t> </a:t>
            </a:r>
            <a:r>
              <a:rPr lang="cs-CZ" dirty="0" err="1"/>
              <a:t>parat</a:t>
            </a:r>
            <a:r>
              <a:rPr lang="cs-CZ" dirty="0"/>
              <a:t>.</a:t>
            </a:r>
          </a:p>
        </p:txBody>
      </p:sp>
      <p:pic>
        <p:nvPicPr>
          <p:cNvPr id="6146" name="Picture 2" descr="http://www.ancientvine.com/avimage/DOMUS/KITCHE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5159"/>
            <a:ext cx="6915150" cy="531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upload.wikimedia.org/wikipedia/commons/thumb/e/e9/Domus_romana_Vector002.svg/2000px-Domus_romana_Vector002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5500" y="1293697"/>
            <a:ext cx="4829175" cy="585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ál 5"/>
          <p:cNvSpPr/>
          <p:nvPr/>
        </p:nvSpPr>
        <p:spPr>
          <a:xfrm>
            <a:off x="9312255" y="4238625"/>
            <a:ext cx="533399" cy="430968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8661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Triclinium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074" name="Picture 2" descr="http://jmney-grimm.com/wp-content/uploads/2013/11/triclini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90842"/>
            <a:ext cx="5863994" cy="3881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kvl.cch.kcl.ac.uk/masks/chromakey_results/rm23/tricliniu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490" y="1990842"/>
            <a:ext cx="6152510" cy="4291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/>
          <p:cNvSpPr txBox="1"/>
          <p:nvPr/>
        </p:nvSpPr>
        <p:spPr>
          <a:xfrm>
            <a:off x="0" y="5960483"/>
            <a:ext cx="60394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/>
              <a:t>Triclinium</a:t>
            </a:r>
            <a:r>
              <a:rPr lang="cs-CZ" dirty="0"/>
              <a:t> </a:t>
            </a:r>
            <a:r>
              <a:rPr lang="cs-CZ" dirty="0" err="1" smtClean="0"/>
              <a:t>est</a:t>
            </a:r>
            <a:r>
              <a:rPr lang="cs-CZ" dirty="0" smtClean="0"/>
              <a:t> </a:t>
            </a:r>
            <a:r>
              <a:rPr lang="cs-CZ" dirty="0" err="1" smtClean="0"/>
              <a:t>lectus</a:t>
            </a:r>
            <a:r>
              <a:rPr lang="cs-CZ" dirty="0" smtClean="0"/>
              <a:t> </a:t>
            </a:r>
            <a:r>
              <a:rPr lang="cs-CZ" dirty="0" err="1"/>
              <a:t>trium</a:t>
            </a:r>
            <a:r>
              <a:rPr lang="cs-CZ" dirty="0"/>
              <a:t> </a:t>
            </a:r>
            <a:r>
              <a:rPr lang="cs-CZ" dirty="0" err="1"/>
              <a:t>locorum</a:t>
            </a:r>
            <a:r>
              <a:rPr lang="cs-CZ" dirty="0"/>
              <a:t> ex </a:t>
            </a:r>
            <a:r>
              <a:rPr lang="cs-CZ" dirty="0" err="1"/>
              <a:t>lapide</a:t>
            </a:r>
            <a:r>
              <a:rPr lang="cs-CZ" dirty="0"/>
              <a:t> aut </a:t>
            </a:r>
            <a:r>
              <a:rPr lang="cs-CZ" dirty="0" err="1" smtClean="0"/>
              <a:t>ligno</a:t>
            </a:r>
            <a:r>
              <a:rPr lang="cs-CZ" dirty="0" smtClean="0"/>
              <a:t>. Ab </a:t>
            </a:r>
            <a:r>
              <a:rPr lang="cs-CZ" dirty="0" err="1"/>
              <a:t>eo</a:t>
            </a:r>
            <a:r>
              <a:rPr lang="cs-CZ" dirty="0"/>
              <a:t> </a:t>
            </a:r>
            <a:r>
              <a:rPr lang="cs-CZ" dirty="0" err="1"/>
              <a:t>etiam</a:t>
            </a:r>
            <a:r>
              <a:rPr lang="cs-CZ" dirty="0"/>
              <a:t> conclave, in quo </a:t>
            </a:r>
            <a:r>
              <a:rPr lang="cs-CZ" dirty="0" err="1"/>
              <a:t>hi</a:t>
            </a:r>
            <a:r>
              <a:rPr lang="cs-CZ" dirty="0"/>
              <a:t> lecti </a:t>
            </a:r>
            <a:r>
              <a:rPr lang="cs-CZ" dirty="0" err="1" smtClean="0"/>
              <a:t>colloquuntur</a:t>
            </a:r>
            <a:r>
              <a:rPr lang="cs-CZ" dirty="0" smtClean="0"/>
              <a:t>, </a:t>
            </a:r>
            <a:r>
              <a:rPr lang="cs-CZ" dirty="0" err="1"/>
              <a:t>triclinium</a:t>
            </a:r>
            <a:r>
              <a:rPr lang="cs-CZ" dirty="0"/>
              <a:t> </a:t>
            </a:r>
            <a:r>
              <a:rPr lang="cs-CZ" dirty="0" err="1" smtClean="0"/>
              <a:t>nominatur</a:t>
            </a:r>
            <a:r>
              <a:rPr lang="cs-CZ" dirty="0" smtClean="0"/>
              <a:t>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197069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19476" y="761775"/>
            <a:ext cx="9613861" cy="1080938"/>
          </a:xfrm>
        </p:spPr>
        <p:txBody>
          <a:bodyPr/>
          <a:lstStyle/>
          <a:p>
            <a:r>
              <a:rPr lang="cs-CZ" dirty="0" smtClean="0"/>
              <a:t>			</a:t>
            </a:r>
            <a:r>
              <a:rPr lang="cs-CZ" dirty="0" err="1" smtClean="0"/>
              <a:t>Cubiculum</a:t>
            </a:r>
            <a:endParaRPr lang="cs-CZ" dirty="0"/>
          </a:p>
        </p:txBody>
      </p:sp>
      <p:pic>
        <p:nvPicPr>
          <p:cNvPr id="1026" name="Picture 2" descr="https://s-media-cache-ak0.pinimg.com/736x/6d/2d/f1/6d2df12d80d22f57d910b4756771ec3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4"/>
          <a:stretch/>
        </p:blipFill>
        <p:spPr bwMode="auto">
          <a:xfrm>
            <a:off x="6716448" y="0"/>
            <a:ext cx="5475552" cy="378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upload.wikimedia.org/wikipedia/commons/thumb/e/e9/Domus_romana_Vector002.svg/2000px-Domus_romana_Vector002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340" y="809355"/>
            <a:ext cx="5191965" cy="6297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ál 5"/>
          <p:cNvSpPr/>
          <p:nvPr/>
        </p:nvSpPr>
        <p:spPr>
          <a:xfrm>
            <a:off x="2386642" y="5105088"/>
            <a:ext cx="454382" cy="380784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2778193" y="5208061"/>
            <a:ext cx="454382" cy="380784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3342231" y="4491369"/>
            <a:ext cx="454382" cy="380784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3707016" y="4681761"/>
            <a:ext cx="454382" cy="380784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8238" y="2924960"/>
            <a:ext cx="3976419" cy="3933040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8734191" y="3786415"/>
            <a:ext cx="3457809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err="1" smtClean="0"/>
              <a:t>Cubiculum</a:t>
            </a:r>
            <a:r>
              <a:rPr lang="cs-CZ" sz="2000" dirty="0" smtClean="0"/>
              <a:t> </a:t>
            </a:r>
            <a:r>
              <a:rPr lang="cs-CZ" sz="2000" dirty="0" err="1" smtClean="0"/>
              <a:t>est</a:t>
            </a:r>
            <a:r>
              <a:rPr lang="cs-CZ" sz="2000" dirty="0" smtClean="0"/>
              <a:t> conclave </a:t>
            </a:r>
            <a:r>
              <a:rPr lang="cs-CZ" sz="2000" dirty="0" err="1" smtClean="0"/>
              <a:t>villae</a:t>
            </a:r>
            <a:r>
              <a:rPr lang="cs-CZ" sz="2000" dirty="0" smtClean="0"/>
              <a:t>, </a:t>
            </a:r>
            <a:r>
              <a:rPr lang="cs-CZ" sz="2000" dirty="0" err="1"/>
              <a:t>ubi</a:t>
            </a:r>
            <a:r>
              <a:rPr lang="cs-CZ" sz="2000" dirty="0"/>
              <a:t> </a:t>
            </a:r>
            <a:r>
              <a:rPr lang="cs-CZ" sz="2000" dirty="0" err="1"/>
              <a:t>homines</a:t>
            </a:r>
            <a:r>
              <a:rPr lang="cs-CZ" sz="2000" dirty="0"/>
              <a:t> nocte </a:t>
            </a:r>
            <a:r>
              <a:rPr lang="cs-CZ" sz="2000" dirty="0" err="1"/>
              <a:t>dormiunt</a:t>
            </a:r>
            <a:r>
              <a:rPr lang="cs-CZ" sz="2000" dirty="0"/>
              <a:t>.</a:t>
            </a:r>
          </a:p>
          <a:p>
            <a:r>
              <a:rPr lang="cs-CZ" sz="2000" dirty="0"/>
              <a:t>In </a:t>
            </a:r>
            <a:r>
              <a:rPr lang="cs-CZ" sz="2000" dirty="0" err="1"/>
              <a:t>cubiculo</a:t>
            </a:r>
            <a:r>
              <a:rPr lang="cs-CZ" sz="2000" dirty="0"/>
              <a:t> </a:t>
            </a:r>
            <a:r>
              <a:rPr lang="cs-CZ" sz="2000" dirty="0" err="1" smtClean="0"/>
              <a:t>unum</a:t>
            </a:r>
            <a:r>
              <a:rPr lang="cs-CZ" sz="2000" dirty="0" smtClean="0"/>
              <a:t> </a:t>
            </a:r>
            <a:r>
              <a:rPr lang="cs-CZ" sz="2000" dirty="0"/>
              <a:t>vel duo lecti </a:t>
            </a:r>
            <a:r>
              <a:rPr lang="cs-CZ" sz="2000" dirty="0" err="1"/>
              <a:t>sunt</a:t>
            </a:r>
            <a:r>
              <a:rPr lang="cs-CZ" sz="2000" dirty="0"/>
              <a:t>. </a:t>
            </a:r>
            <a:r>
              <a:rPr lang="cs-CZ" sz="2000" dirty="0" err="1"/>
              <a:t>Cubiculum</a:t>
            </a:r>
            <a:r>
              <a:rPr lang="cs-CZ" sz="2000" dirty="0"/>
              <a:t> </a:t>
            </a:r>
            <a:r>
              <a:rPr lang="cs-CZ" sz="2000" dirty="0" err="1"/>
              <a:t>recreationi</a:t>
            </a:r>
            <a:r>
              <a:rPr lang="cs-CZ" sz="2000" dirty="0"/>
              <a:t> </a:t>
            </a:r>
            <a:r>
              <a:rPr lang="cs-CZ" sz="2000" dirty="0" err="1"/>
              <a:t>corporis</a:t>
            </a:r>
            <a:r>
              <a:rPr lang="cs-CZ" sz="2000" dirty="0"/>
              <a:t> </a:t>
            </a:r>
            <a:r>
              <a:rPr lang="cs-CZ" sz="2000" dirty="0" err="1"/>
              <a:t>animaeque</a:t>
            </a:r>
            <a:r>
              <a:rPr lang="cs-CZ" sz="2000" dirty="0"/>
              <a:t> </a:t>
            </a:r>
            <a:r>
              <a:rPr lang="cs-CZ" sz="2000" dirty="0" err="1"/>
              <a:t>servit</a:t>
            </a:r>
            <a:r>
              <a:rPr lang="cs-CZ" sz="2000" dirty="0"/>
              <a:t>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401159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Tablinum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267200" y="2336872"/>
            <a:ext cx="2289175" cy="4521127"/>
          </a:xfrm>
        </p:spPr>
        <p:txBody>
          <a:bodyPr/>
          <a:lstStyle/>
          <a:p>
            <a:r>
              <a:rPr lang="pt-BR" dirty="0"/>
              <a:t>officium, sedes negotii ubi </a:t>
            </a:r>
            <a:r>
              <a:rPr lang="pt-BR" dirty="0" smtClean="0"/>
              <a:t>pater</a:t>
            </a:r>
            <a:r>
              <a:rPr lang="cs-CZ" dirty="0" smtClean="0"/>
              <a:t> </a:t>
            </a:r>
            <a:r>
              <a:rPr lang="pt-BR" dirty="0" smtClean="0"/>
              <a:t>familias </a:t>
            </a:r>
            <a:r>
              <a:rPr lang="pt-BR" dirty="0"/>
              <a:t>sibi clientes </a:t>
            </a:r>
            <a:r>
              <a:rPr lang="pt-BR" dirty="0" smtClean="0"/>
              <a:t>admitt</a:t>
            </a:r>
            <a:r>
              <a:rPr lang="cs-CZ" smtClean="0"/>
              <a:t>i</a:t>
            </a:r>
            <a:r>
              <a:rPr lang="pt-BR" smtClean="0"/>
              <a:t>t</a:t>
            </a:r>
            <a:r>
              <a:rPr lang="pt-BR" dirty="0" smtClean="0"/>
              <a:t>.</a:t>
            </a:r>
            <a:endParaRPr lang="cs-CZ" dirty="0" smtClean="0"/>
          </a:p>
        </p:txBody>
      </p:sp>
      <p:pic>
        <p:nvPicPr>
          <p:cNvPr id="4" name="Picture 4" descr="https://upload.wikimedia.org/wikipedia/commons/thumb/e/e9/Domus_romana_Vector002.svg/2000px-Domus_romana_Vector002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6214" y="1293697"/>
            <a:ext cx="4829175" cy="585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ál 4"/>
          <p:cNvSpPr/>
          <p:nvPr/>
        </p:nvSpPr>
        <p:spPr>
          <a:xfrm>
            <a:off x="1971673" y="4714875"/>
            <a:ext cx="533399" cy="428626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122" name="Picture 2" descr="https://jpkenwood.files.wordpress.com/2014/09/10502407_349688718524237_1016303370428365278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5" y="1969117"/>
            <a:ext cx="5635625" cy="4507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50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" y="693432"/>
            <a:ext cx="7599406" cy="2488785"/>
          </a:xfrm>
        </p:spPr>
        <p:txBody>
          <a:bodyPr>
            <a:normAutofit/>
          </a:bodyPr>
          <a:lstStyle/>
          <a:p>
            <a:r>
              <a:rPr lang="cs-CZ" dirty="0" err="1" smtClean="0"/>
              <a:t>Peristylum</a:t>
            </a:r>
            <a:r>
              <a:rPr lang="cs-CZ" dirty="0"/>
              <a:t>	</a:t>
            </a:r>
            <a:r>
              <a:rPr lang="cs-CZ" dirty="0" smtClean="0"/>
              <a:t> </a:t>
            </a:r>
            <a:r>
              <a:rPr lang="it-IT" sz="2100" dirty="0" smtClean="0"/>
              <a:t>area </a:t>
            </a:r>
            <a:r>
              <a:rPr lang="it-IT" sz="2100" dirty="0"/>
              <a:t>circum aedificiis inclusa </a:t>
            </a:r>
            <a:r>
              <a:rPr lang="cs-CZ" sz="2100" dirty="0" smtClean="0"/>
              <a:t>				  </a:t>
            </a:r>
            <a:r>
              <a:rPr lang="it-IT" sz="2100" dirty="0" smtClean="0"/>
              <a:t>media </a:t>
            </a:r>
            <a:r>
              <a:rPr lang="it-IT" sz="2100" dirty="0"/>
              <a:t>in domo Romana</a:t>
            </a:r>
            <a:r>
              <a:rPr lang="cs-CZ" sz="2100" dirty="0"/>
              <a:t>, </a:t>
            </a:r>
            <a:r>
              <a:rPr lang="cs-CZ" sz="2100" dirty="0" err="1"/>
              <a:t>cuius</a:t>
            </a:r>
            <a:r>
              <a:rPr lang="cs-CZ" sz="2100" dirty="0"/>
              <a:t> in </a:t>
            </a:r>
            <a:r>
              <a:rPr lang="cs-CZ" sz="2100" dirty="0" smtClean="0"/>
              <a:t>				  </a:t>
            </a:r>
            <a:r>
              <a:rPr lang="cs-CZ" sz="2100" dirty="0" err="1" smtClean="0"/>
              <a:t>quattuor</a:t>
            </a:r>
            <a:r>
              <a:rPr lang="cs-CZ" sz="2100" dirty="0" smtClean="0"/>
              <a:t> </a:t>
            </a:r>
            <a:r>
              <a:rPr lang="cs-CZ" sz="2100" dirty="0" err="1" smtClean="0"/>
              <a:t>lateribus</a:t>
            </a:r>
            <a:r>
              <a:rPr lang="cs-CZ" sz="2100" dirty="0" smtClean="0"/>
              <a:t> </a:t>
            </a:r>
            <a:r>
              <a:rPr lang="cs-CZ" sz="2100" dirty="0" err="1" smtClean="0"/>
              <a:t>series</a:t>
            </a:r>
            <a:r>
              <a:rPr lang="cs-CZ" sz="2100" dirty="0" smtClean="0"/>
              <a:t/>
            </a:r>
            <a:br>
              <a:rPr lang="cs-CZ" sz="2100" dirty="0" smtClean="0"/>
            </a:br>
            <a:r>
              <a:rPr lang="cs-CZ" sz="2100" dirty="0"/>
              <a:t>	</a:t>
            </a:r>
            <a:r>
              <a:rPr lang="cs-CZ" sz="2100" dirty="0" smtClean="0"/>
              <a:t>		  </a:t>
            </a:r>
            <a:r>
              <a:rPr lang="cs-CZ" sz="2100" dirty="0" err="1" smtClean="0"/>
              <a:t>columnarum</a:t>
            </a:r>
            <a:r>
              <a:rPr lang="cs-CZ" sz="2100" dirty="0" smtClean="0"/>
              <a:t> </a:t>
            </a:r>
            <a:r>
              <a:rPr lang="cs-CZ" sz="2100" dirty="0" err="1" smtClean="0"/>
              <a:t>sive</a:t>
            </a:r>
            <a:r>
              <a:rPr lang="cs-CZ" sz="2100" dirty="0" smtClean="0"/>
              <a:t> </a:t>
            </a:r>
            <a:r>
              <a:rPr lang="cs-CZ" sz="2100" dirty="0" err="1" smtClean="0"/>
              <a:t>porticus</a:t>
            </a:r>
            <a:r>
              <a:rPr lang="cs-CZ" sz="2100" dirty="0" smtClean="0"/>
              <a:t> </a:t>
            </a:r>
            <a:r>
              <a:rPr lang="cs-CZ" sz="2100" dirty="0" err="1" smtClean="0"/>
              <a:t>hortum</a:t>
            </a:r>
            <a:r>
              <a:rPr lang="cs-CZ" sz="2100" dirty="0" smtClean="0"/>
              <a:t> </a:t>
            </a:r>
            <a:br>
              <a:rPr lang="cs-CZ" sz="2100" dirty="0" smtClean="0"/>
            </a:br>
            <a:r>
              <a:rPr lang="cs-CZ" sz="2100" dirty="0"/>
              <a:t>	</a:t>
            </a:r>
            <a:r>
              <a:rPr lang="cs-CZ" sz="2100" dirty="0" smtClean="0"/>
              <a:t>			  </a:t>
            </a:r>
            <a:r>
              <a:rPr lang="cs-CZ" sz="2100" dirty="0" err="1" smtClean="0"/>
              <a:t>internum</a:t>
            </a:r>
            <a:r>
              <a:rPr lang="cs-CZ" sz="2100" dirty="0" smtClean="0"/>
              <a:t> </a:t>
            </a:r>
            <a:r>
              <a:rPr lang="cs-CZ" sz="2100" dirty="0" err="1" smtClean="0"/>
              <a:t>circludunt</a:t>
            </a:r>
            <a:r>
              <a:rPr lang="cs-CZ" sz="2100" dirty="0"/>
              <a:t>.</a:t>
            </a:r>
            <a:br>
              <a:rPr lang="cs-CZ" sz="2100" dirty="0"/>
            </a:br>
            <a:endParaRPr lang="cs-CZ" sz="2100" dirty="0"/>
          </a:p>
        </p:txBody>
      </p:sp>
      <p:pic>
        <p:nvPicPr>
          <p:cNvPr id="1026" name="Picture 2" descr="https://upload.wikimedia.org/wikipedia/commons/1/1a/Ricostruzione_del_giardino_della_casa_dei_vetii_di_pompei_%28mostra_al_giardino_di_boboli,_2007%29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438" y="0"/>
            <a:ext cx="4963562" cy="3721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s://upload.wikimedia.org/wikipedia/commons/thumb/e/e9/Domus_romana_Vector002.svg/2000px-Domus_romana_Vector002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950" y="1293697"/>
            <a:ext cx="4829175" cy="585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ál 5"/>
          <p:cNvSpPr/>
          <p:nvPr/>
        </p:nvSpPr>
        <p:spPr>
          <a:xfrm>
            <a:off x="561975" y="4229101"/>
            <a:ext cx="1676400" cy="9906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/>
          <p:cNvSpPr txBox="1"/>
          <p:nvPr/>
        </p:nvSpPr>
        <p:spPr>
          <a:xfrm>
            <a:off x="9378781" y="3767128"/>
            <a:ext cx="28132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 smtClean="0"/>
              <a:t>In </a:t>
            </a:r>
            <a:r>
              <a:rPr lang="cs-CZ" sz="2200" b="1" dirty="0" err="1" smtClean="0"/>
              <a:t>peristylo</a:t>
            </a:r>
            <a:r>
              <a:rPr lang="cs-CZ" sz="2200" dirty="0" smtClean="0"/>
              <a:t> </a:t>
            </a:r>
          </a:p>
          <a:p>
            <a:r>
              <a:rPr lang="cs-CZ" sz="2200" b="1" dirty="0" smtClean="0"/>
              <a:t>piscina</a:t>
            </a:r>
            <a:r>
              <a:rPr lang="cs-CZ" sz="2200" dirty="0" smtClean="0"/>
              <a:t> </a:t>
            </a:r>
            <a:r>
              <a:rPr lang="cs-CZ" sz="2200" dirty="0" err="1" smtClean="0"/>
              <a:t>est</a:t>
            </a:r>
            <a:r>
              <a:rPr lang="cs-CZ" sz="2200" dirty="0" smtClean="0"/>
              <a:t>, </a:t>
            </a:r>
            <a:r>
              <a:rPr lang="cs-CZ" sz="2200" dirty="0" err="1" smtClean="0"/>
              <a:t>ubi</a:t>
            </a:r>
            <a:r>
              <a:rPr lang="cs-CZ" sz="2200" dirty="0" smtClean="0"/>
              <a:t> </a:t>
            </a:r>
            <a:r>
              <a:rPr lang="cs-CZ" sz="2200" dirty="0" err="1" smtClean="0"/>
              <a:t>homines</a:t>
            </a:r>
            <a:r>
              <a:rPr lang="cs-CZ" sz="2200" dirty="0" smtClean="0"/>
              <a:t> </a:t>
            </a:r>
            <a:r>
              <a:rPr lang="cs-CZ" sz="2200" dirty="0" err="1" smtClean="0"/>
              <a:t>lavant</a:t>
            </a:r>
            <a:r>
              <a:rPr lang="cs-CZ" sz="2200" dirty="0" smtClean="0"/>
              <a:t> </a:t>
            </a:r>
            <a:r>
              <a:rPr lang="cs-CZ" sz="2200" dirty="0" err="1" smtClean="0"/>
              <a:t>natant</a:t>
            </a:r>
            <a:r>
              <a:rPr lang="cs-CZ" sz="2200" dirty="0"/>
              <a:t> </a:t>
            </a:r>
            <a:r>
              <a:rPr lang="cs-CZ" sz="2200" dirty="0" smtClean="0"/>
              <a:t>et </a:t>
            </a:r>
            <a:r>
              <a:rPr lang="cs-CZ" sz="2200" dirty="0" err="1" smtClean="0"/>
              <a:t>ludent</a:t>
            </a:r>
            <a:r>
              <a:rPr lang="cs-CZ" sz="2200" dirty="0"/>
              <a:t>.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4"/>
          <a:srcRect r="14528" b="16945"/>
          <a:stretch/>
        </p:blipFill>
        <p:spPr>
          <a:xfrm>
            <a:off x="4131804" y="3228334"/>
            <a:ext cx="5246976" cy="3688467"/>
          </a:xfrm>
          <a:prstGeom prst="rect">
            <a:avLst/>
          </a:prstGeom>
        </p:spPr>
      </p:pic>
      <p:sp>
        <p:nvSpPr>
          <p:cNvPr id="9" name="Ovál 8"/>
          <p:cNvSpPr/>
          <p:nvPr/>
        </p:nvSpPr>
        <p:spPr>
          <a:xfrm>
            <a:off x="1013253" y="4536569"/>
            <a:ext cx="766119" cy="393777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7210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66950" y="753228"/>
            <a:ext cx="8027232" cy="1080938"/>
          </a:xfrm>
        </p:spPr>
        <p:txBody>
          <a:bodyPr/>
          <a:lstStyle/>
          <a:p>
            <a:r>
              <a:rPr lang="cs-CZ" dirty="0" err="1" smtClean="0"/>
              <a:t>Impluvium</a:t>
            </a:r>
            <a:r>
              <a:rPr lang="cs-CZ" dirty="0" smtClean="0"/>
              <a:t> </a:t>
            </a:r>
            <a:r>
              <a:rPr lang="cs-CZ" dirty="0" err="1" smtClean="0"/>
              <a:t>cum</a:t>
            </a:r>
            <a:r>
              <a:rPr lang="cs-CZ" dirty="0" smtClean="0"/>
              <a:t> </a:t>
            </a:r>
            <a:r>
              <a:rPr lang="cs-CZ" dirty="0" err="1" smtClean="0"/>
              <a:t>compluvio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105150" y="2336872"/>
            <a:ext cx="3648075" cy="4521127"/>
          </a:xfrm>
        </p:spPr>
        <p:txBody>
          <a:bodyPr>
            <a:normAutofit/>
          </a:bodyPr>
          <a:lstStyle/>
          <a:p>
            <a:r>
              <a:rPr lang="cs-CZ" dirty="0" smtClean="0"/>
              <a:t>Compluvium</a:t>
            </a:r>
            <a:r>
              <a:rPr lang="cs-CZ" dirty="0"/>
              <a:t> </a:t>
            </a:r>
            <a:r>
              <a:rPr lang="cs-CZ" dirty="0" err="1" smtClean="0"/>
              <a:t>est</a:t>
            </a:r>
            <a:r>
              <a:rPr lang="cs-CZ" dirty="0" smtClean="0"/>
              <a:t> </a:t>
            </a:r>
            <a:r>
              <a:rPr lang="cs-CZ" dirty="0" err="1" smtClean="0"/>
              <a:t>pars</a:t>
            </a:r>
            <a:r>
              <a:rPr lang="cs-CZ" dirty="0" smtClean="0"/>
              <a:t> </a:t>
            </a:r>
            <a:r>
              <a:rPr lang="cs-CZ" dirty="0"/>
              <a:t>et </a:t>
            </a:r>
            <a:r>
              <a:rPr lang="cs-CZ" dirty="0" err="1"/>
              <a:t>quidem</a:t>
            </a:r>
            <a:r>
              <a:rPr lang="cs-CZ" dirty="0"/>
              <a:t> tecti </a:t>
            </a:r>
            <a:r>
              <a:rPr lang="cs-CZ" dirty="0" err="1"/>
              <a:t>foramen</a:t>
            </a:r>
            <a:r>
              <a:rPr lang="cs-CZ" dirty="0"/>
              <a:t> per </a:t>
            </a:r>
            <a:r>
              <a:rPr lang="cs-CZ" dirty="0" err="1"/>
              <a:t>quod</a:t>
            </a:r>
            <a:r>
              <a:rPr lang="cs-CZ" dirty="0"/>
              <a:t> lux et aqua in atrium </a:t>
            </a:r>
            <a:r>
              <a:rPr lang="cs-CZ" dirty="0" err="1"/>
              <a:t>ipsum</a:t>
            </a:r>
            <a:r>
              <a:rPr lang="cs-CZ" dirty="0"/>
              <a:t> </a:t>
            </a:r>
            <a:r>
              <a:rPr lang="cs-CZ" dirty="0" err="1" smtClean="0"/>
              <a:t>intrant</a:t>
            </a:r>
            <a:r>
              <a:rPr lang="cs-CZ" dirty="0"/>
              <a:t>.</a:t>
            </a:r>
            <a:endParaRPr lang="cs-CZ" dirty="0" smtClean="0"/>
          </a:p>
          <a:p>
            <a:endParaRPr lang="cs-CZ" dirty="0"/>
          </a:p>
          <a:p>
            <a:r>
              <a:rPr lang="cs-CZ" dirty="0" err="1" smtClean="0"/>
              <a:t>Impluvium</a:t>
            </a:r>
            <a:r>
              <a:rPr lang="cs-CZ" dirty="0" smtClean="0"/>
              <a:t> </a:t>
            </a:r>
            <a:r>
              <a:rPr lang="cs-CZ" dirty="0" err="1" smtClean="0"/>
              <a:t>est</a:t>
            </a:r>
            <a:r>
              <a:rPr lang="cs-CZ" dirty="0" smtClean="0"/>
              <a:t> </a:t>
            </a:r>
            <a:r>
              <a:rPr lang="cs-CZ" dirty="0" err="1" smtClean="0"/>
              <a:t>pars</a:t>
            </a:r>
            <a:r>
              <a:rPr lang="cs-CZ" dirty="0" smtClean="0"/>
              <a:t> </a:t>
            </a:r>
            <a:r>
              <a:rPr lang="cs-CZ" dirty="0" err="1"/>
              <a:t>infra</a:t>
            </a:r>
            <a:r>
              <a:rPr lang="cs-CZ" dirty="0"/>
              <a:t> compluvium </a:t>
            </a:r>
            <a:r>
              <a:rPr lang="cs-CZ" dirty="0" err="1" smtClean="0"/>
              <a:t>ubi</a:t>
            </a:r>
            <a:r>
              <a:rPr lang="cs-CZ" dirty="0" smtClean="0"/>
              <a:t> </a:t>
            </a:r>
            <a:r>
              <a:rPr lang="cs-CZ" dirty="0" err="1"/>
              <a:t>pluvia</a:t>
            </a:r>
            <a:r>
              <a:rPr lang="cs-CZ" dirty="0"/>
              <a:t> </a:t>
            </a:r>
            <a:r>
              <a:rPr lang="cs-CZ" dirty="0" err="1" smtClean="0"/>
              <a:t>colligitur</a:t>
            </a:r>
            <a:r>
              <a:rPr lang="cs-CZ" dirty="0" smtClean="0"/>
              <a:t> </a:t>
            </a:r>
            <a:r>
              <a:rPr lang="cs-CZ" dirty="0"/>
              <a:t>et in cisternam </a:t>
            </a:r>
            <a:r>
              <a:rPr lang="cs-CZ" dirty="0" err="1" smtClean="0"/>
              <a:t>ducitur</a:t>
            </a:r>
            <a:r>
              <a:rPr lang="cs-CZ" dirty="0"/>
              <a:t>. </a:t>
            </a:r>
            <a:r>
              <a:rPr lang="cs-CZ" dirty="0" err="1"/>
              <a:t>Saepe</a:t>
            </a:r>
            <a:r>
              <a:rPr lang="cs-CZ" dirty="0"/>
              <a:t> </a:t>
            </a:r>
            <a:r>
              <a:rPr lang="cs-CZ" dirty="0" err="1"/>
              <a:t>impluvium</a:t>
            </a:r>
            <a:r>
              <a:rPr lang="cs-CZ" dirty="0"/>
              <a:t> marmore </a:t>
            </a:r>
            <a:r>
              <a:rPr lang="cs-CZ" dirty="0" err="1" smtClean="0"/>
              <a:t>vestitur</a:t>
            </a:r>
            <a:r>
              <a:rPr lang="cs-CZ" dirty="0"/>
              <a:t>.</a:t>
            </a:r>
          </a:p>
        </p:txBody>
      </p:sp>
      <p:pic>
        <p:nvPicPr>
          <p:cNvPr id="2050" name="Picture 2" descr="http://thearcheology.files.wordpress.com/2010/06/no-atrium-exemplos-de-compluvium-e-impluviu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9274"/>
            <a:ext cx="3105150" cy="503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commons/thumb/e/e9/Domus_romana_Vector002.svg/2000px-Domus_romana_Vector002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5" y="1207593"/>
            <a:ext cx="4829175" cy="585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ál 3"/>
          <p:cNvSpPr/>
          <p:nvPr/>
        </p:nvSpPr>
        <p:spPr>
          <a:xfrm>
            <a:off x="9305925" y="4800600"/>
            <a:ext cx="714375" cy="523875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6" name="Přímá spojnice 5"/>
          <p:cNvCxnSpPr/>
          <p:nvPr/>
        </p:nvCxnSpPr>
        <p:spPr>
          <a:xfrm flipV="1">
            <a:off x="9715500" y="2457450"/>
            <a:ext cx="809625" cy="504825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9152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 smtClean="0"/>
              <a:t>Solarium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52950" y="2275090"/>
            <a:ext cx="3104120" cy="3599316"/>
          </a:xfrm>
        </p:spPr>
        <p:txBody>
          <a:bodyPr/>
          <a:lstStyle/>
          <a:p>
            <a:r>
              <a:rPr lang="cs-CZ" dirty="0"/>
              <a:t>horologium </a:t>
            </a:r>
            <a:r>
              <a:rPr lang="cs-CZ" dirty="0" err="1"/>
              <a:t>quod</a:t>
            </a:r>
            <a:r>
              <a:rPr lang="cs-CZ" dirty="0"/>
              <a:t> </a:t>
            </a:r>
            <a:r>
              <a:rPr lang="cs-CZ" dirty="0" err="1"/>
              <a:t>momento</a:t>
            </a:r>
            <a:r>
              <a:rPr lang="cs-CZ" dirty="0"/>
              <a:t> solis </a:t>
            </a:r>
            <a:r>
              <a:rPr lang="cs-CZ" dirty="0" err="1"/>
              <a:t>utitur</a:t>
            </a:r>
            <a:r>
              <a:rPr lang="cs-CZ" dirty="0"/>
              <a:t> ad tempus diei </a:t>
            </a:r>
            <a:r>
              <a:rPr lang="cs-CZ" dirty="0" err="1"/>
              <a:t>metiendum</a:t>
            </a:r>
            <a:r>
              <a:rPr lang="cs-CZ" dirty="0"/>
              <a:t>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7070" y="1631493"/>
            <a:ext cx="4534930" cy="522650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3336"/>
            <a:ext cx="4552950" cy="4962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979718"/>
      </p:ext>
    </p:extLst>
  </p:cSld>
  <p:clrMapOvr>
    <a:masterClrMapping/>
  </p:clrMapOvr>
</p:sld>
</file>

<file path=ppt/theme/theme1.xml><?xml version="1.0" encoding="utf-8"?>
<a:theme xmlns:a="http://schemas.openxmlformats.org/drawingml/2006/main" name="Berlín">
  <a:themeElements>
    <a:clrScheme name="Berlín">
      <a:dk1>
        <a:sysClr val="windowText" lastClr="000000"/>
      </a:dk1>
      <a:lt1>
        <a:sysClr val="window" lastClr="FFFFFF"/>
      </a:lt1>
      <a:dk2>
        <a:srgbClr val="6A9C41"/>
      </a:dk2>
      <a:lt2>
        <a:srgbClr val="E7E6E6"/>
      </a:lt2>
      <a:accent1>
        <a:srgbClr val="A7D535"/>
      </a:accent1>
      <a:accent2>
        <a:srgbClr val="EACA4F"/>
      </a:accent2>
      <a:accent3>
        <a:srgbClr val="FD9850"/>
      </a:accent3>
      <a:accent4>
        <a:srgbClr val="F46442"/>
      </a:accent4>
      <a:accent5>
        <a:srgbClr val="54D289"/>
      </a:accent5>
      <a:accent6>
        <a:srgbClr val="6AD8CB"/>
      </a:accent6>
      <a:hlink>
        <a:srgbClr val="CAFB50"/>
      </a:hlink>
      <a:folHlink>
        <a:srgbClr val="DEFF8B"/>
      </a:folHlink>
    </a:clrScheme>
    <a:fontScheme name="Berlí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í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92000"/>
                <a:satMod val="200000"/>
                <a:lumMod val="13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106000"/>
                <a:satMod val="120000"/>
                <a:lumMod val="7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B587E4A9-1405-4B4F-8BC3-512EE08D2E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TM04033917[[fn=Berlín]]</Template>
  <TotalTime>141</TotalTime>
  <Words>186</Words>
  <Application>Microsoft Office PowerPoint</Application>
  <PresentationFormat>Širokoúhlá obrazovka</PresentationFormat>
  <Paragraphs>32</Paragraphs>
  <Slides>16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2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16</vt:i4>
      </vt:variant>
    </vt:vector>
  </HeadingPairs>
  <TitlesOfParts>
    <vt:vector size="19" baseType="lpstr">
      <vt:lpstr>Arial</vt:lpstr>
      <vt:lpstr>Trebuchet MS</vt:lpstr>
      <vt:lpstr>Berlín</vt:lpstr>
      <vt:lpstr>Villa romana</vt:lpstr>
      <vt:lpstr>Villa</vt:lpstr>
      <vt:lpstr>Culina</vt:lpstr>
      <vt:lpstr>Triclinium</vt:lpstr>
      <vt:lpstr>   Cubiculum</vt:lpstr>
      <vt:lpstr>Tablinum</vt:lpstr>
      <vt:lpstr>Peristylum  area circum aedificiis inclusa       media in domo Romana, cuius in       quattuor lateribus series      columnarum sive porticus hortum        internum circludunt. </vt:lpstr>
      <vt:lpstr>Impluvium cum compluvio</vt:lpstr>
      <vt:lpstr>Solarium</vt:lpstr>
      <vt:lpstr> Lararium</vt:lpstr>
      <vt:lpstr>Prezentace aplikace PowerPoint</vt:lpstr>
      <vt:lpstr>     Hortus</vt:lpstr>
      <vt:lpstr>Flores</vt:lpstr>
      <vt:lpstr>Arbores</vt:lpstr>
      <vt:lpstr>Arbores</vt:lpstr>
      <vt:lpstr>Arbores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Villa romana</dc:title>
  <dc:creator>Pavel Ševčík</dc:creator>
  <cp:lastModifiedBy>Pavel Ševčík</cp:lastModifiedBy>
  <cp:revision>16</cp:revision>
  <dcterms:created xsi:type="dcterms:W3CDTF">2015-11-08T17:46:39Z</dcterms:created>
  <dcterms:modified xsi:type="dcterms:W3CDTF">2015-11-09T21:10:22Z</dcterms:modified>
</cp:coreProperties>
</file>