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2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7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42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7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18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52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1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19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43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7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02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5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88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9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10B6-4505-47EB-BA41-DB1FE697E1AD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BDAAA2-48DA-47E4-A9F2-534A8F5A6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1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/>
              <a:t>LJSPFF</a:t>
            </a: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i="1" dirty="0" err="1">
                <a:solidFill>
                  <a:srgbClr val="00B050"/>
                </a:solidFill>
              </a:rPr>
              <a:t>Mortua</a:t>
            </a:r>
            <a:r>
              <a:rPr lang="cs-CZ" sz="3200" b="1" i="1" dirty="0">
                <a:solidFill>
                  <a:srgbClr val="00B050"/>
                </a:solidFill>
              </a:rPr>
              <a:t> </a:t>
            </a:r>
            <a:r>
              <a:rPr lang="cs-CZ" sz="3200" b="1" i="1" dirty="0" err="1">
                <a:solidFill>
                  <a:srgbClr val="00B050"/>
                </a:solidFill>
              </a:rPr>
              <a:t>an</a:t>
            </a:r>
            <a:r>
              <a:rPr lang="cs-CZ" sz="3200" b="1" i="1" dirty="0">
                <a:solidFill>
                  <a:srgbClr val="00B050"/>
                </a:solidFill>
              </a:rPr>
              <a:t> </a:t>
            </a:r>
            <a:r>
              <a:rPr lang="cs-CZ" sz="3200" b="1" i="1" dirty="0" err="1">
                <a:solidFill>
                  <a:srgbClr val="00B050"/>
                </a:solidFill>
              </a:rPr>
              <a:t>viva</a:t>
            </a:r>
            <a:r>
              <a:rPr lang="cs-CZ" sz="3200" b="1" i="1" dirty="0">
                <a:solidFill>
                  <a:srgbClr val="00B050"/>
                </a:solidFill>
              </a:rPr>
              <a:t>? </a:t>
            </a:r>
            <a:r>
              <a:rPr lang="cs-CZ" sz="3200" b="1" i="1" dirty="0" err="1">
                <a:solidFill>
                  <a:srgbClr val="00B050"/>
                </a:solidFill>
              </a:rPr>
              <a:t>Immortalis</a:t>
            </a:r>
            <a:r>
              <a:rPr lang="cs-CZ" sz="3200" b="1" i="1" dirty="0">
                <a:solidFill>
                  <a:srgbClr val="00B050"/>
                </a:solidFill>
              </a:rPr>
              <a:t> lingua Latina</a:t>
            </a:r>
            <a:r>
              <a:rPr lang="cs-CZ" sz="3200" b="1" i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(Živá nebo mrtvá? Latina je přece nesmrtelná!)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60884" y="529389"/>
            <a:ext cx="972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rgbClr val="00B050"/>
                </a:solidFill>
              </a:rPr>
              <a:t>Capitulum</a:t>
            </a:r>
            <a:r>
              <a:rPr lang="cs-CZ" sz="3600" i="1" dirty="0" smtClean="0">
                <a:solidFill>
                  <a:srgbClr val="00B050"/>
                </a:solidFill>
              </a:rPr>
              <a:t> primum</a:t>
            </a:r>
            <a:r>
              <a:rPr lang="cs-CZ" sz="3600" dirty="0" smtClean="0"/>
              <a:t> (Kapitola první)</a:t>
            </a:r>
          </a:p>
          <a:p>
            <a:r>
              <a:rPr lang="cs-CZ" sz="3600" dirty="0" smtClean="0">
                <a:solidFill>
                  <a:srgbClr val="C00000"/>
                </a:solidFill>
              </a:rPr>
              <a:t>IMPERIUM ROMANUM</a:t>
            </a:r>
            <a:endParaRPr lang="cs-CZ" sz="3600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11" y="1729718"/>
            <a:ext cx="7265710" cy="49413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304421" y="1729718"/>
            <a:ext cx="2662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Lectio</a:t>
            </a:r>
            <a:r>
              <a:rPr lang="cs-CZ" i="1" dirty="0" smtClean="0"/>
              <a:t> </a:t>
            </a:r>
            <a:r>
              <a:rPr lang="cs-CZ" i="1" dirty="0" err="1" smtClean="0"/>
              <a:t>grammatica</a:t>
            </a:r>
            <a:endParaRPr lang="cs-CZ" i="1" dirty="0" smtClean="0"/>
          </a:p>
          <a:p>
            <a:endParaRPr lang="cs-CZ" dirty="0"/>
          </a:p>
          <a:p>
            <a:r>
              <a:rPr lang="cs-CZ" dirty="0" err="1" smtClean="0"/>
              <a:t>Sg</a:t>
            </a:r>
            <a:r>
              <a:rPr lang="cs-CZ" dirty="0" smtClean="0"/>
              <a:t>.	</a:t>
            </a:r>
            <a:r>
              <a:rPr lang="cs-CZ" dirty="0" err="1" smtClean="0"/>
              <a:t>Pl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00B050"/>
                </a:solidFill>
              </a:rPr>
              <a:t>-</a:t>
            </a:r>
            <a:r>
              <a:rPr lang="cs-CZ" b="1" dirty="0" err="1" smtClean="0">
                <a:solidFill>
                  <a:srgbClr val="00B050"/>
                </a:solidFill>
              </a:rPr>
              <a:t>us</a:t>
            </a:r>
            <a:r>
              <a:rPr lang="cs-CZ" b="1" dirty="0" smtClean="0">
                <a:solidFill>
                  <a:srgbClr val="00B050"/>
                </a:solidFill>
              </a:rPr>
              <a:t>	-i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-a	-</a:t>
            </a:r>
            <a:r>
              <a:rPr lang="cs-CZ" b="1" dirty="0" err="1" smtClean="0">
                <a:solidFill>
                  <a:srgbClr val="00B050"/>
                </a:solidFill>
              </a:rPr>
              <a:t>ae</a:t>
            </a:r>
            <a:endParaRPr lang="cs-CZ" b="1" dirty="0" smtClean="0">
              <a:solidFill>
                <a:srgbClr val="00B050"/>
              </a:solidFill>
            </a:endParaRPr>
          </a:p>
          <a:p>
            <a:r>
              <a:rPr lang="cs-CZ" b="1" dirty="0" smtClean="0">
                <a:solidFill>
                  <a:srgbClr val="00B050"/>
                </a:solidFill>
              </a:rPr>
              <a:t>-um	-a</a:t>
            </a: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20253" y="465221"/>
            <a:ext cx="104113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>
                <a:solidFill>
                  <a:srgbClr val="C00000"/>
                </a:solidFill>
              </a:rPr>
              <a:t>Exercitia</a:t>
            </a:r>
            <a:r>
              <a:rPr lang="cs-CZ" sz="44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/>
              <a:t>(Cvičení) </a:t>
            </a:r>
          </a:p>
          <a:p>
            <a:r>
              <a:rPr lang="cs-CZ" sz="2800" i="1" dirty="0" err="1" smtClean="0">
                <a:solidFill>
                  <a:srgbClr val="00B050"/>
                </a:solidFill>
              </a:rPr>
              <a:t>Legite</a:t>
            </a:r>
            <a:r>
              <a:rPr lang="cs-CZ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 smtClean="0">
                <a:solidFill>
                  <a:srgbClr val="00B050"/>
                </a:solidFill>
              </a:rPr>
              <a:t>sententias</a:t>
            </a:r>
            <a:r>
              <a:rPr lang="cs-CZ" sz="2800" i="1" dirty="0" smtClean="0">
                <a:solidFill>
                  <a:srgbClr val="00B050"/>
                </a:solidFill>
              </a:rPr>
              <a:t> </a:t>
            </a:r>
            <a:r>
              <a:rPr lang="cs-CZ" sz="2800" i="1" dirty="0" err="1" smtClean="0">
                <a:solidFill>
                  <a:srgbClr val="00B050"/>
                </a:solidFill>
              </a:rPr>
              <a:t>completas</a:t>
            </a:r>
            <a:r>
              <a:rPr lang="cs-CZ" sz="2800" i="1" dirty="0" smtClean="0">
                <a:solidFill>
                  <a:srgbClr val="00B050"/>
                </a:solidFill>
              </a:rPr>
              <a:t>! </a:t>
            </a:r>
            <a:r>
              <a:rPr lang="cs-CZ" sz="2800" dirty="0" smtClean="0"/>
              <a:t>(Čtěte doplněné věty!)</a:t>
            </a:r>
          </a:p>
          <a:p>
            <a:endParaRPr lang="cs-CZ" sz="3600" dirty="0" smtClean="0"/>
          </a:p>
          <a:p>
            <a:r>
              <a:rPr lang="cs-CZ" sz="2400" dirty="0" err="1" smtClean="0"/>
              <a:t>Creta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___. </a:t>
            </a:r>
            <a:r>
              <a:rPr lang="cs-CZ" sz="2400" dirty="0" err="1" smtClean="0"/>
              <a:t>Creta</a:t>
            </a:r>
            <a:r>
              <a:rPr lang="cs-CZ" sz="2400" dirty="0" smtClean="0"/>
              <a:t> et </a:t>
            </a:r>
            <a:r>
              <a:rPr lang="cs-CZ" sz="2400" dirty="0" err="1" smtClean="0"/>
              <a:t>Rhodus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</a:t>
            </a:r>
            <a:r>
              <a:rPr lang="cs-CZ" sz="2400" dirty="0" err="1" smtClean="0"/>
              <a:t>Nilus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dirty="0" err="1" smtClean="0"/>
              <a:t>Nilus</a:t>
            </a:r>
            <a:r>
              <a:rPr lang="cs-CZ" sz="2400" dirty="0" smtClean="0"/>
              <a:t> et </a:t>
            </a:r>
            <a:r>
              <a:rPr lang="cs-CZ" sz="2400" dirty="0" err="1" smtClean="0"/>
              <a:t>Rhenus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____. </a:t>
            </a:r>
            <a:r>
              <a:rPr lang="cs-CZ" sz="2400" dirty="0" err="1" smtClean="0"/>
              <a:t>Brundisium</a:t>
            </a:r>
            <a:r>
              <a:rPr lang="cs-CZ" sz="2400" dirty="0" smtClean="0"/>
              <a:t> oppid_ ___. </a:t>
            </a:r>
            <a:r>
              <a:rPr lang="cs-CZ" sz="2400" dirty="0" err="1" smtClean="0"/>
              <a:t>Brundisium</a:t>
            </a:r>
            <a:r>
              <a:rPr lang="cs-CZ" sz="2400" dirty="0" smtClean="0"/>
              <a:t> et </a:t>
            </a:r>
            <a:r>
              <a:rPr lang="cs-CZ" sz="2400" dirty="0" err="1" smtClean="0"/>
              <a:t>Tusculum</a:t>
            </a:r>
            <a:r>
              <a:rPr lang="cs-CZ" sz="2400" dirty="0" smtClean="0"/>
              <a:t> oppid_ </a:t>
            </a:r>
            <a:r>
              <a:rPr lang="cs-CZ" sz="2400" dirty="0" err="1" smtClean="0"/>
              <a:t>sunt</a:t>
            </a:r>
            <a:r>
              <a:rPr lang="cs-CZ" sz="2400" dirty="0" smtClean="0"/>
              <a:t>.</a:t>
            </a:r>
          </a:p>
          <a:p>
            <a:r>
              <a:rPr lang="cs-CZ" sz="2400" dirty="0" err="1" smtClean="0"/>
              <a:t>Rhenus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</a:t>
            </a:r>
            <a:r>
              <a:rPr lang="cs-CZ" sz="2400" dirty="0" err="1" smtClean="0"/>
              <a:t>magn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dirty="0" err="1" smtClean="0"/>
              <a:t>Tiberis</a:t>
            </a:r>
            <a:r>
              <a:rPr lang="cs-CZ" sz="2400" dirty="0" smtClean="0"/>
              <a:t> </a:t>
            </a:r>
            <a:r>
              <a:rPr lang="cs-CZ" sz="2400" dirty="0" err="1" smtClean="0"/>
              <a:t>est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</a:t>
            </a:r>
            <a:r>
              <a:rPr lang="cs-CZ" sz="2400" dirty="0" err="1" smtClean="0"/>
              <a:t>parv</a:t>
            </a:r>
            <a:r>
              <a:rPr lang="cs-CZ" sz="2400" dirty="0" smtClean="0"/>
              <a:t>_. </a:t>
            </a:r>
            <a:r>
              <a:rPr lang="cs-CZ" sz="2400" dirty="0" err="1" smtClean="0"/>
              <a:t>Rhenus</a:t>
            </a:r>
            <a:r>
              <a:rPr lang="cs-CZ" sz="2400" dirty="0" smtClean="0"/>
              <a:t> et </a:t>
            </a:r>
            <a:r>
              <a:rPr lang="cs-CZ" sz="2400" dirty="0" err="1" smtClean="0"/>
              <a:t>Danuvius</a:t>
            </a:r>
            <a:r>
              <a:rPr lang="cs-CZ" sz="2400" dirty="0" smtClean="0"/>
              <a:t> non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</a:t>
            </a:r>
            <a:r>
              <a:rPr lang="cs-CZ" sz="2400" dirty="0" err="1" smtClean="0"/>
              <a:t>parv</a:t>
            </a:r>
            <a:r>
              <a:rPr lang="cs-CZ" sz="2400" dirty="0" smtClean="0"/>
              <a:t>_, sed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</a:t>
            </a:r>
            <a:r>
              <a:rPr lang="cs-CZ" sz="2400" dirty="0" err="1" smtClean="0"/>
              <a:t>magn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</a:t>
            </a:r>
            <a:r>
              <a:rPr lang="cs-CZ" sz="2400" dirty="0" err="1" smtClean="0"/>
              <a:t>Sardinia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magn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dirty="0" err="1" smtClean="0"/>
              <a:t>Melita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parv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dirty="0" err="1" smtClean="0"/>
              <a:t>Sardinia</a:t>
            </a:r>
            <a:r>
              <a:rPr lang="cs-CZ" sz="2400" dirty="0" smtClean="0"/>
              <a:t> et </a:t>
            </a:r>
            <a:r>
              <a:rPr lang="cs-CZ" sz="2400" dirty="0" err="1" smtClean="0"/>
              <a:t>Sicilia</a:t>
            </a:r>
            <a:r>
              <a:rPr lang="cs-CZ" sz="2400" dirty="0" smtClean="0"/>
              <a:t> non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parv</a:t>
            </a:r>
            <a:r>
              <a:rPr lang="cs-CZ" sz="2400" dirty="0" smtClean="0"/>
              <a:t>_, sed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magn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Brundisium</a:t>
            </a:r>
            <a:r>
              <a:rPr lang="cs-CZ" sz="2400" dirty="0" smtClean="0"/>
              <a:t> non oppid_ </a:t>
            </a:r>
            <a:r>
              <a:rPr lang="cs-CZ" sz="2400" dirty="0" err="1" smtClean="0"/>
              <a:t>parv</a:t>
            </a:r>
            <a:r>
              <a:rPr lang="cs-CZ" sz="2400" dirty="0" smtClean="0"/>
              <a:t>_, sed oppid_ </a:t>
            </a:r>
            <a:r>
              <a:rPr lang="cs-CZ" sz="2400" dirty="0" err="1" smtClean="0"/>
              <a:t>magn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dirty="0" err="1" smtClean="0"/>
              <a:t>Tusculum</a:t>
            </a:r>
            <a:r>
              <a:rPr lang="cs-CZ" sz="2400" dirty="0" smtClean="0"/>
              <a:t> et </a:t>
            </a:r>
            <a:r>
              <a:rPr lang="cs-CZ" sz="2400" dirty="0" err="1" smtClean="0"/>
              <a:t>Delphi</a:t>
            </a:r>
            <a:r>
              <a:rPr lang="cs-CZ" sz="2400" dirty="0" smtClean="0"/>
              <a:t> non oppid_ </a:t>
            </a:r>
            <a:r>
              <a:rPr lang="cs-CZ" sz="2400" dirty="0" err="1" smtClean="0"/>
              <a:t>magn</a:t>
            </a:r>
            <a:r>
              <a:rPr lang="cs-CZ" sz="2400" dirty="0" smtClean="0"/>
              <a:t>_, sed oppid_ </a:t>
            </a:r>
            <a:r>
              <a:rPr lang="cs-CZ" sz="2400" dirty="0" err="1" smtClean="0"/>
              <a:t>parv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</a:t>
            </a:r>
          </a:p>
          <a:p>
            <a:r>
              <a:rPr lang="cs-CZ" sz="2400" dirty="0" err="1" smtClean="0"/>
              <a:t>Creta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Graec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Lesbos et </a:t>
            </a:r>
            <a:r>
              <a:rPr lang="cs-CZ" sz="2400" dirty="0" err="1" smtClean="0"/>
              <a:t>Chios</a:t>
            </a:r>
            <a:r>
              <a:rPr lang="cs-CZ" sz="2400" dirty="0" smtClean="0"/>
              <a:t> et </a:t>
            </a:r>
            <a:r>
              <a:rPr lang="cs-CZ" sz="2400" dirty="0" err="1" smtClean="0"/>
              <a:t>Naxus</a:t>
            </a:r>
            <a:r>
              <a:rPr lang="cs-CZ" sz="2400" dirty="0" smtClean="0"/>
              <a:t> </a:t>
            </a:r>
            <a:r>
              <a:rPr lang="cs-CZ" sz="2400" dirty="0" err="1" smtClean="0"/>
              <a:t>quoque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Graec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In </a:t>
            </a:r>
            <a:r>
              <a:rPr lang="cs-CZ" sz="2400" dirty="0" err="1" smtClean="0"/>
              <a:t>Graecia</a:t>
            </a:r>
            <a:r>
              <a:rPr lang="cs-CZ" sz="2400" dirty="0" smtClean="0"/>
              <a:t> </a:t>
            </a:r>
            <a:r>
              <a:rPr lang="cs-CZ" sz="2400" dirty="0" err="1" smtClean="0"/>
              <a:t>mult</a:t>
            </a:r>
            <a:r>
              <a:rPr lang="cs-CZ" sz="2400" dirty="0" smtClean="0"/>
              <a:t>_ </a:t>
            </a:r>
            <a:r>
              <a:rPr lang="cs-CZ" sz="2400" dirty="0" err="1" smtClean="0"/>
              <a:t>insul</a:t>
            </a:r>
            <a:r>
              <a:rPr lang="cs-CZ" sz="2400" dirty="0" smtClean="0"/>
              <a:t>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In Gallia </a:t>
            </a:r>
            <a:r>
              <a:rPr lang="cs-CZ" sz="2400" dirty="0" err="1" smtClean="0"/>
              <a:t>sunt</a:t>
            </a:r>
            <a:r>
              <a:rPr lang="cs-CZ" sz="2400" dirty="0" smtClean="0"/>
              <a:t> </a:t>
            </a:r>
            <a:r>
              <a:rPr lang="cs-CZ" sz="2400" dirty="0" err="1" smtClean="0"/>
              <a:t>mult</a:t>
            </a:r>
            <a:r>
              <a:rPr lang="cs-CZ" sz="2400" dirty="0" smtClean="0"/>
              <a:t>_ </a:t>
            </a:r>
            <a:r>
              <a:rPr lang="cs-CZ" sz="2400" dirty="0" err="1" smtClean="0"/>
              <a:t>fluvi</a:t>
            </a:r>
            <a:r>
              <a:rPr lang="cs-CZ" sz="2400" dirty="0" smtClean="0"/>
              <a:t>_. In Italia </a:t>
            </a:r>
            <a:r>
              <a:rPr lang="cs-CZ" sz="2400" dirty="0" err="1" smtClean="0"/>
              <a:t>mult</a:t>
            </a:r>
            <a:r>
              <a:rPr lang="cs-CZ" sz="2400" dirty="0" smtClean="0"/>
              <a:t>_ oppid_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In </a:t>
            </a:r>
            <a:r>
              <a:rPr lang="cs-CZ" sz="2400" dirty="0" err="1" smtClean="0"/>
              <a:t>Arabia</a:t>
            </a:r>
            <a:r>
              <a:rPr lang="cs-CZ" sz="2400" dirty="0" smtClean="0"/>
              <a:t> </a:t>
            </a:r>
            <a:r>
              <a:rPr lang="cs-CZ" sz="2400" dirty="0" err="1" smtClean="0"/>
              <a:t>sunt</a:t>
            </a:r>
            <a:r>
              <a:rPr lang="cs-CZ" sz="2400" dirty="0" smtClean="0"/>
              <a:t> pac_ </a:t>
            </a:r>
            <a:r>
              <a:rPr lang="cs-CZ" sz="2400" dirty="0" err="1" smtClean="0"/>
              <a:t>fluvi</a:t>
            </a:r>
            <a:r>
              <a:rPr lang="cs-CZ" sz="2400" dirty="0" smtClean="0"/>
              <a:t>_ et </a:t>
            </a:r>
            <a:r>
              <a:rPr lang="cs-CZ" sz="2400" dirty="0" err="1" smtClean="0"/>
              <a:t>pauc</a:t>
            </a:r>
            <a:r>
              <a:rPr lang="cs-CZ" sz="2400" dirty="0" smtClean="0"/>
              <a:t>_ oppid_.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15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0674" y="0"/>
            <a:ext cx="980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rgbClr val="00B050"/>
                </a:solidFill>
              </a:rPr>
              <a:t>D</a:t>
            </a:r>
            <a:r>
              <a:rPr lang="cs-CZ" sz="3600" i="1" dirty="0" smtClean="0">
                <a:solidFill>
                  <a:srgbClr val="00B050"/>
                </a:solidFill>
              </a:rPr>
              <a:t>e </a:t>
            </a:r>
            <a:r>
              <a:rPr lang="cs-CZ" sz="3600" i="1" dirty="0" err="1" smtClean="0">
                <a:solidFill>
                  <a:srgbClr val="00B050"/>
                </a:solidFill>
              </a:rPr>
              <a:t>geographia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Bohemiae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loquimini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capitolam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primam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imitando</a:t>
            </a:r>
            <a:r>
              <a:rPr lang="cs-CZ" sz="3600" i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cs-CZ" sz="3600" dirty="0" smtClean="0"/>
              <a:t>(Mluvte o české geografii napodobováním kapitoly 1!)</a:t>
            </a:r>
            <a:endParaRPr lang="cs-CZ" sz="3600" dirty="0"/>
          </a:p>
        </p:txBody>
      </p:sp>
      <p:pic>
        <p:nvPicPr>
          <p:cNvPr id="3074" name="Picture 2" descr="https://upload.wikimedia.org/wikipedia/en/2/28/Hist_central_europe_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93" y="1878743"/>
            <a:ext cx="5555414" cy="48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86399" y="4320683"/>
            <a:ext cx="157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Bohemia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97053" y="3529263"/>
            <a:ext cx="1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84758" y="3529263"/>
            <a:ext cx="1235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Polonia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12630" y="2913740"/>
            <a:ext cx="1347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Germania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86863" y="5098612"/>
            <a:ext cx="1251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Hungaria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86398" y="5252500"/>
            <a:ext cx="119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Austria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 rot="1238180">
            <a:off x="5261811" y="4923619"/>
            <a:ext cx="1925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>
                <a:solidFill>
                  <a:srgbClr val="0070C0"/>
                </a:solidFill>
              </a:rPr>
              <a:t>Danuvius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 rot="3589066">
            <a:off x="5182905" y="3684586"/>
            <a:ext cx="818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>
                <a:solidFill>
                  <a:srgbClr val="0070C0"/>
                </a:solidFill>
              </a:rPr>
              <a:t>Albis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 rot="2272142">
            <a:off x="5594937" y="3389295"/>
            <a:ext cx="124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>
                <a:solidFill>
                  <a:srgbClr val="0070C0"/>
                </a:solidFill>
              </a:rPr>
              <a:t>Suevus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149518">
            <a:off x="6617479" y="3034702"/>
            <a:ext cx="1435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>
                <a:solidFill>
                  <a:srgbClr val="0070C0"/>
                </a:solidFill>
              </a:rPr>
              <a:t>Vistula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662863" y="1975177"/>
            <a:ext cx="2037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Mare </a:t>
            </a:r>
            <a:r>
              <a:rPr lang="cs-CZ" sz="1400" dirty="0" err="1" smtClean="0">
                <a:solidFill>
                  <a:srgbClr val="002060"/>
                </a:solidFill>
              </a:rPr>
              <a:t>Balticum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288379" y="2807626"/>
            <a:ext cx="1042737" cy="38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ASIA 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9669263" y="3176133"/>
            <a:ext cx="49255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 rot="19883131">
            <a:off x="577516" y="2783739"/>
            <a:ext cx="15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Ubi</a:t>
            </a:r>
            <a:r>
              <a:rPr lang="cs-CZ" sz="2400" b="1" dirty="0" smtClean="0">
                <a:solidFill>
                  <a:srgbClr val="C00000"/>
                </a:solidFill>
              </a:rPr>
              <a:t>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22504" y="3569555"/>
            <a:ext cx="134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Quid</a:t>
            </a:r>
            <a:r>
              <a:rPr lang="cs-CZ" sz="2400" b="1" dirty="0" smtClean="0">
                <a:solidFill>
                  <a:srgbClr val="C00000"/>
                </a:solidFill>
              </a:rPr>
              <a:t>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 rot="1390819">
            <a:off x="1427635" y="5285089"/>
            <a:ext cx="129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Num</a:t>
            </a:r>
            <a:r>
              <a:rPr lang="cs-CZ" sz="2400" b="1" dirty="0" smtClean="0">
                <a:solidFill>
                  <a:srgbClr val="C00000"/>
                </a:solidFill>
              </a:rPr>
              <a:t>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 rot="20733262">
            <a:off x="2832665" y="4812638"/>
            <a:ext cx="132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C00000"/>
                </a:solidFill>
              </a:rPr>
              <a:t>Estne</a:t>
            </a:r>
            <a:r>
              <a:rPr lang="cs-CZ" sz="2400" b="1" dirty="0" smtClean="0">
                <a:solidFill>
                  <a:srgbClr val="C00000"/>
                </a:solidFill>
              </a:rPr>
              <a:t>?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78242" y="4654525"/>
            <a:ext cx="111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Slovacia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82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4632" y="561474"/>
            <a:ext cx="10074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III ______________ Romanus </a:t>
            </a:r>
            <a:r>
              <a:rPr lang="cs-CZ" sz="2400" dirty="0" err="1" smtClean="0"/>
              <a:t>est</a:t>
            </a:r>
            <a:r>
              <a:rPr lang="cs-CZ" sz="2400" dirty="0" smtClean="0"/>
              <a:t>. I et II </a:t>
            </a:r>
            <a:r>
              <a:rPr lang="cs-CZ" sz="2400" b="1" dirty="0" err="1" smtClean="0"/>
              <a:t>numeri</a:t>
            </a:r>
            <a:r>
              <a:rPr lang="cs-CZ" sz="2400" dirty="0" smtClean="0"/>
              <a:t> _____________ </a:t>
            </a:r>
            <a:r>
              <a:rPr lang="cs-CZ" sz="2400" dirty="0" err="1" smtClean="0"/>
              <a:t>sunt</a:t>
            </a:r>
            <a:r>
              <a:rPr lang="cs-CZ" sz="2400" dirty="0" smtClean="0"/>
              <a:t>.</a:t>
            </a:r>
          </a:p>
          <a:p>
            <a:r>
              <a:rPr lang="cs-CZ" sz="2400" i="1" dirty="0" smtClean="0"/>
              <a:t>Non</a:t>
            </a:r>
            <a:r>
              <a:rPr lang="cs-CZ" sz="2400" dirty="0" smtClean="0"/>
              <a:t> </a:t>
            </a:r>
            <a:r>
              <a:rPr lang="cs-CZ" sz="2400" b="1" dirty="0" err="1" smtClean="0"/>
              <a:t>vocabulum</a:t>
            </a:r>
            <a:r>
              <a:rPr lang="cs-CZ" sz="2400" dirty="0" smtClean="0"/>
              <a:t> Latin__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cs-CZ" sz="2400" i="1" dirty="0" smtClean="0"/>
              <a:t>Non</a:t>
            </a:r>
            <a:r>
              <a:rPr lang="cs-CZ" sz="2400" dirty="0" smtClean="0"/>
              <a:t> et </a:t>
            </a:r>
            <a:r>
              <a:rPr lang="cs-CZ" sz="2400" i="1" dirty="0" smtClean="0"/>
              <a:t>sed</a:t>
            </a:r>
            <a:r>
              <a:rPr lang="cs-CZ" sz="2400" dirty="0" smtClean="0"/>
              <a:t> _______________ Latina </a:t>
            </a:r>
            <a:r>
              <a:rPr lang="cs-CZ" sz="2400" dirty="0" err="1" smtClean="0"/>
              <a:t>sunt</a:t>
            </a:r>
            <a:r>
              <a:rPr lang="cs-CZ" sz="2400" dirty="0" smtClean="0"/>
              <a:t>.</a:t>
            </a:r>
          </a:p>
          <a:p>
            <a:r>
              <a:rPr lang="el-GR" sz="2400" dirty="0" smtClean="0"/>
              <a:t>Γ</a:t>
            </a:r>
            <a:r>
              <a:rPr lang="cs-CZ" sz="2400" dirty="0"/>
              <a:t> </a:t>
            </a:r>
            <a:r>
              <a:rPr lang="cs-CZ" sz="2400" b="1" dirty="0" err="1" smtClean="0"/>
              <a:t>littera</a:t>
            </a:r>
            <a:r>
              <a:rPr lang="cs-CZ" sz="2400" dirty="0" smtClean="0"/>
              <a:t> </a:t>
            </a:r>
            <a:r>
              <a:rPr lang="cs-CZ" sz="2400" dirty="0" err="1" smtClean="0"/>
              <a:t>Graec</a:t>
            </a:r>
            <a:r>
              <a:rPr lang="cs-CZ" sz="2400" dirty="0" smtClean="0"/>
              <a:t>_ </a:t>
            </a:r>
            <a:r>
              <a:rPr lang="cs-CZ" sz="2400" dirty="0" err="1" smtClean="0"/>
              <a:t>est</a:t>
            </a:r>
            <a:r>
              <a:rPr lang="cs-CZ" sz="2400" dirty="0" smtClean="0"/>
              <a:t>. </a:t>
            </a:r>
            <a:r>
              <a:rPr lang="el-GR" sz="2400" dirty="0"/>
              <a:t>Γ</a:t>
            </a:r>
            <a:r>
              <a:rPr lang="cs-CZ" sz="2400" dirty="0"/>
              <a:t> </a:t>
            </a:r>
            <a:r>
              <a:rPr lang="cs-CZ" sz="2400" dirty="0" smtClean="0"/>
              <a:t> et </a:t>
            </a:r>
            <a:r>
              <a:rPr lang="el-GR" sz="2400" dirty="0" smtClean="0"/>
              <a:t>Δ</a:t>
            </a:r>
            <a:r>
              <a:rPr lang="cs-CZ" sz="2400" dirty="0" smtClean="0"/>
              <a:t> </a:t>
            </a:r>
            <a:r>
              <a:rPr lang="cs-CZ" sz="2400" dirty="0" err="1" smtClean="0"/>
              <a:t>litter</a:t>
            </a:r>
            <a:r>
              <a:rPr lang="cs-CZ" sz="2400" dirty="0" smtClean="0"/>
              <a:t>__ </a:t>
            </a:r>
            <a:r>
              <a:rPr lang="cs-CZ" sz="2400" dirty="0" err="1" smtClean="0"/>
              <a:t>Graec</a:t>
            </a:r>
            <a:r>
              <a:rPr lang="cs-CZ" sz="2400" dirty="0" smtClean="0"/>
              <a:t>___ </a:t>
            </a:r>
            <a:r>
              <a:rPr lang="cs-CZ" sz="2400" dirty="0" err="1" smtClean="0"/>
              <a:t>sunt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A et B </a:t>
            </a:r>
            <a:r>
              <a:rPr lang="cs-CZ" sz="2400" dirty="0" err="1" smtClean="0"/>
              <a:t>litterae</a:t>
            </a:r>
            <a:r>
              <a:rPr lang="cs-CZ" sz="2400" dirty="0" smtClean="0"/>
              <a:t> ____________ </a:t>
            </a:r>
            <a:r>
              <a:rPr lang="cs-CZ" sz="2400" dirty="0" err="1" smtClean="0"/>
              <a:t>sunt</a:t>
            </a:r>
            <a:r>
              <a:rPr lang="cs-CZ" sz="2400" dirty="0" smtClean="0"/>
              <a:t>. C </a:t>
            </a:r>
            <a:r>
              <a:rPr lang="cs-CZ" sz="2400" dirty="0" err="1" smtClean="0"/>
              <a:t>quoque</a:t>
            </a:r>
            <a:r>
              <a:rPr lang="cs-CZ" sz="2400" dirty="0" smtClean="0"/>
              <a:t> </a:t>
            </a:r>
            <a:r>
              <a:rPr lang="cs-CZ" sz="2400" dirty="0" err="1" smtClean="0"/>
              <a:t>littera</a:t>
            </a:r>
            <a:r>
              <a:rPr lang="cs-CZ" sz="2400" dirty="0" smtClean="0"/>
              <a:t> ____________ </a:t>
            </a:r>
            <a:r>
              <a:rPr lang="cs-CZ" sz="2400" dirty="0" err="1" smtClean="0"/>
              <a:t>est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In </a:t>
            </a:r>
            <a:r>
              <a:rPr lang="cs-CZ" sz="2400" dirty="0" err="1" smtClean="0"/>
              <a:t>vocabulo</a:t>
            </a:r>
            <a:r>
              <a:rPr lang="cs-CZ" sz="2400" dirty="0" smtClean="0"/>
              <a:t> </a:t>
            </a:r>
            <a:r>
              <a:rPr lang="cs-CZ" sz="2400" i="1" dirty="0" smtClean="0"/>
              <a:t>Latina</a:t>
            </a:r>
            <a:r>
              <a:rPr lang="cs-CZ" sz="2400" dirty="0" smtClean="0"/>
              <a:t> </a:t>
            </a:r>
            <a:r>
              <a:rPr lang="cs-CZ" sz="2400" dirty="0" err="1" smtClean="0"/>
              <a:t>sunt</a:t>
            </a:r>
            <a:r>
              <a:rPr lang="cs-CZ" sz="2400" dirty="0" smtClean="0"/>
              <a:t> _____ (III) </a:t>
            </a:r>
            <a:r>
              <a:rPr lang="cs-CZ" sz="2400" b="1" dirty="0" err="1" smtClean="0"/>
              <a:t>syllaba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In lingua Latina ________ (M) </a:t>
            </a:r>
            <a:r>
              <a:rPr lang="cs-CZ" sz="2400" dirty="0" err="1" smtClean="0"/>
              <a:t>vocabula</a:t>
            </a:r>
            <a:r>
              <a:rPr lang="cs-CZ" sz="2400" dirty="0" smtClean="0"/>
              <a:t> ________.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51286" y="3252627"/>
            <a:ext cx="4379494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1</a:t>
            </a:r>
            <a:r>
              <a:rPr lang="cs-CZ" sz="2400" dirty="0" smtClean="0"/>
              <a:t> = </a:t>
            </a:r>
            <a:r>
              <a:rPr lang="cs-CZ" sz="2400" dirty="0" err="1" smtClean="0"/>
              <a:t>unus</a:t>
            </a:r>
            <a:r>
              <a:rPr lang="cs-CZ" sz="2400" dirty="0" smtClean="0"/>
              <a:t> 	</a:t>
            </a:r>
            <a:r>
              <a:rPr lang="cs-CZ" sz="2400" dirty="0" err="1" smtClean="0"/>
              <a:t>un</a:t>
            </a:r>
            <a:r>
              <a:rPr lang="cs-CZ" sz="2400" b="1" dirty="0" err="1" smtClean="0">
                <a:solidFill>
                  <a:srgbClr val="00B050"/>
                </a:solidFill>
              </a:rPr>
              <a:t>us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b="1" dirty="0" err="1" smtClean="0">
                <a:solidFill>
                  <a:srgbClr val="00B050"/>
                </a:solidFill>
              </a:rPr>
              <a:t>us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dirty="0"/>
              <a:t>	</a:t>
            </a:r>
            <a:r>
              <a:rPr lang="cs-CZ" sz="2400" dirty="0" smtClean="0"/>
              <a:t>	un</a:t>
            </a:r>
            <a:r>
              <a:rPr lang="cs-CZ" sz="2400" b="1" dirty="0" smtClean="0">
                <a:solidFill>
                  <a:srgbClr val="00B050"/>
                </a:solidFill>
              </a:rPr>
              <a:t>a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b="1" dirty="0" err="1" smtClean="0">
                <a:solidFill>
                  <a:srgbClr val="00B050"/>
                </a:solidFill>
              </a:rPr>
              <a:t>a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dirty="0" err="1" smtClean="0"/>
              <a:t>un</a:t>
            </a:r>
            <a:r>
              <a:rPr lang="cs-CZ" sz="2400" b="1" dirty="0" err="1" smtClean="0">
                <a:solidFill>
                  <a:srgbClr val="00B050"/>
                </a:solidFill>
              </a:rPr>
              <a:t>um</a:t>
            </a:r>
            <a:r>
              <a:rPr lang="cs-CZ" sz="2400" dirty="0" smtClean="0"/>
              <a:t> oppid</a:t>
            </a:r>
            <a:r>
              <a:rPr lang="cs-CZ" sz="2400" b="1" dirty="0" smtClean="0">
                <a:solidFill>
                  <a:srgbClr val="00B050"/>
                </a:solidFill>
              </a:rPr>
              <a:t>um</a:t>
            </a:r>
          </a:p>
          <a:p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1.</a:t>
            </a:r>
            <a:r>
              <a:rPr lang="cs-CZ" sz="2400" dirty="0" smtClean="0"/>
              <a:t> = </a:t>
            </a:r>
            <a:r>
              <a:rPr lang="cs-CZ" sz="2400" i="1" dirty="0" smtClean="0"/>
              <a:t>primus/prima/primum</a:t>
            </a:r>
            <a:r>
              <a:rPr lang="cs-CZ" sz="2400" dirty="0" smtClean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30780" y="3252627"/>
            <a:ext cx="60639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b="1" dirty="0">
                <a:solidFill>
                  <a:srgbClr val="C00000"/>
                </a:solidFill>
              </a:rPr>
              <a:t>2</a:t>
            </a:r>
            <a:r>
              <a:rPr lang="cs-CZ" sz="2400" dirty="0"/>
              <a:t> = duo 	</a:t>
            </a:r>
            <a:r>
              <a:rPr lang="cs-CZ" sz="2400" i="1" dirty="0"/>
              <a:t>duo</a:t>
            </a:r>
            <a:r>
              <a:rPr lang="cs-CZ" sz="2400" dirty="0"/>
              <a:t> </a:t>
            </a:r>
            <a:r>
              <a:rPr lang="cs-CZ" sz="2400" dirty="0" err="1" smtClean="0"/>
              <a:t>fluvi</a:t>
            </a:r>
            <a:r>
              <a:rPr lang="cs-CZ" sz="2400" b="1" dirty="0" err="1" smtClean="0">
                <a:solidFill>
                  <a:srgbClr val="00B050"/>
                </a:solidFill>
              </a:rPr>
              <a:t>i</a:t>
            </a:r>
            <a:endParaRPr lang="cs-CZ" sz="2400" b="1" dirty="0">
              <a:solidFill>
                <a:srgbClr val="00B050"/>
              </a:solidFill>
            </a:endParaRPr>
          </a:p>
          <a:p>
            <a:r>
              <a:rPr lang="cs-CZ" sz="2400" dirty="0"/>
              <a:t>		</a:t>
            </a:r>
            <a:r>
              <a:rPr lang="cs-CZ" sz="2400" i="1" dirty="0" err="1" smtClean="0"/>
              <a:t>du</a:t>
            </a:r>
            <a:r>
              <a:rPr lang="cs-CZ" sz="2400" b="1" i="1" dirty="0" err="1" smtClean="0">
                <a:solidFill>
                  <a:srgbClr val="00B050"/>
                </a:solidFill>
              </a:rPr>
              <a:t>ae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b="1" dirty="0" err="1" smtClean="0">
                <a:solidFill>
                  <a:srgbClr val="00B050"/>
                </a:solidFill>
              </a:rPr>
              <a:t>ae</a:t>
            </a:r>
            <a:endParaRPr lang="cs-CZ" sz="2400" b="1" dirty="0">
              <a:solidFill>
                <a:srgbClr val="00B050"/>
              </a:solidFill>
            </a:endParaRPr>
          </a:p>
          <a:p>
            <a:r>
              <a:rPr lang="cs-CZ" sz="2400" dirty="0"/>
              <a:t>		</a:t>
            </a:r>
            <a:r>
              <a:rPr lang="cs-CZ" sz="2400" i="1" dirty="0"/>
              <a:t>duo</a:t>
            </a:r>
            <a:r>
              <a:rPr lang="cs-CZ" sz="2400" dirty="0"/>
              <a:t> </a:t>
            </a:r>
            <a:r>
              <a:rPr lang="cs-CZ" sz="2400" dirty="0" smtClean="0"/>
              <a:t>oppid</a:t>
            </a:r>
            <a:r>
              <a:rPr lang="cs-CZ" sz="2400" b="1" dirty="0" smtClean="0">
                <a:solidFill>
                  <a:srgbClr val="00B050"/>
                </a:solidFill>
              </a:rPr>
              <a:t>a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2.</a:t>
            </a:r>
            <a:r>
              <a:rPr lang="cs-CZ" sz="2400" dirty="0" smtClean="0"/>
              <a:t> = </a:t>
            </a:r>
            <a:r>
              <a:rPr lang="cs-CZ" sz="2400" i="1" dirty="0" err="1" smtClean="0"/>
              <a:t>secundus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secunda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secundum</a:t>
            </a:r>
            <a:endParaRPr lang="cs-CZ" sz="2400" i="1" dirty="0" smtClean="0"/>
          </a:p>
          <a:p>
            <a:endParaRPr lang="cs-CZ" sz="2400" dirty="0"/>
          </a:p>
          <a:p>
            <a:r>
              <a:rPr lang="cs-CZ" sz="2400" b="1" dirty="0" smtClean="0">
                <a:solidFill>
                  <a:srgbClr val="C00000"/>
                </a:solidFill>
              </a:rPr>
              <a:t>3</a:t>
            </a:r>
            <a:r>
              <a:rPr lang="cs-CZ" sz="2400" dirty="0" smtClean="0"/>
              <a:t> = tres	</a:t>
            </a:r>
            <a:r>
              <a:rPr lang="cs-CZ" sz="2400" i="1" dirty="0" smtClean="0"/>
              <a:t>tres</a:t>
            </a:r>
            <a:r>
              <a:rPr lang="cs-CZ" sz="2400" dirty="0" smtClean="0"/>
              <a:t> </a:t>
            </a:r>
            <a:r>
              <a:rPr lang="cs-CZ" sz="2400" dirty="0" err="1" smtClean="0"/>
              <a:t>fluvi</a:t>
            </a:r>
            <a:r>
              <a:rPr lang="cs-CZ" sz="2400" b="1" dirty="0" err="1" smtClean="0">
                <a:solidFill>
                  <a:srgbClr val="00B050"/>
                </a:solidFill>
              </a:rPr>
              <a:t>i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i="1" dirty="0" smtClean="0"/>
              <a:t>tres</a:t>
            </a:r>
            <a:r>
              <a:rPr lang="cs-CZ" sz="2400" dirty="0" smtClean="0"/>
              <a:t> </a:t>
            </a:r>
            <a:r>
              <a:rPr lang="cs-CZ" sz="2400" dirty="0" err="1" smtClean="0"/>
              <a:t>insul</a:t>
            </a:r>
            <a:r>
              <a:rPr lang="cs-CZ" sz="2400" b="1" dirty="0" err="1" smtClean="0">
                <a:solidFill>
                  <a:srgbClr val="00B050"/>
                </a:solidFill>
              </a:rPr>
              <a:t>ae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r>
              <a:rPr lang="cs-CZ" sz="2400" dirty="0"/>
              <a:t>	</a:t>
            </a:r>
            <a:r>
              <a:rPr lang="cs-CZ" sz="2400" dirty="0" smtClean="0"/>
              <a:t>	</a:t>
            </a:r>
            <a:r>
              <a:rPr lang="cs-CZ" sz="2400" i="1" dirty="0" smtClean="0"/>
              <a:t>tr</a:t>
            </a:r>
            <a:r>
              <a:rPr lang="cs-CZ" sz="2400" b="1" i="1" dirty="0" smtClean="0">
                <a:solidFill>
                  <a:srgbClr val="00B050"/>
                </a:solidFill>
              </a:rPr>
              <a:t>ia</a:t>
            </a:r>
            <a:r>
              <a:rPr lang="cs-CZ" sz="2400" dirty="0" smtClean="0"/>
              <a:t> oppid</a:t>
            </a:r>
            <a:r>
              <a:rPr lang="cs-CZ" sz="2400" b="1" dirty="0" smtClean="0">
                <a:solidFill>
                  <a:srgbClr val="00B050"/>
                </a:solidFill>
              </a:rPr>
              <a:t>a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3. </a:t>
            </a:r>
            <a:r>
              <a:rPr lang="cs-CZ" sz="2400" dirty="0" smtClean="0"/>
              <a:t>= </a:t>
            </a:r>
            <a:r>
              <a:rPr lang="cs-CZ" sz="2400" i="1" dirty="0" err="1" smtClean="0"/>
              <a:t>tertius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tertia</a:t>
            </a:r>
            <a:r>
              <a:rPr lang="cs-CZ" sz="2400" i="1" dirty="0" smtClean="0"/>
              <a:t>/</a:t>
            </a:r>
            <a:r>
              <a:rPr lang="cs-CZ" sz="2400" i="1" dirty="0" err="1" smtClean="0"/>
              <a:t>tertium</a:t>
            </a:r>
            <a:endParaRPr lang="cs-CZ" sz="2400" i="1" dirty="0"/>
          </a:p>
          <a:p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95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8171" y="581891"/>
            <a:ext cx="10153403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rgbClr val="00B050"/>
                </a:solidFill>
              </a:rPr>
              <a:t>Quid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err="1" smtClean="0">
                <a:solidFill>
                  <a:srgbClr val="00B050"/>
                </a:solidFill>
              </a:rPr>
              <a:t>pollicemur</a:t>
            </a:r>
            <a:r>
              <a:rPr lang="cs-CZ" sz="3600" dirty="0" smtClean="0">
                <a:solidFill>
                  <a:srgbClr val="00B050"/>
                </a:solidFill>
              </a:rPr>
              <a:t>? </a:t>
            </a:r>
            <a:r>
              <a:rPr lang="cs-CZ" sz="3600" dirty="0" smtClean="0"/>
              <a:t>(Co nabízíme?)</a:t>
            </a:r>
            <a:endParaRPr lang="cs-CZ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i="1" dirty="0" err="1"/>
              <a:t>m</a:t>
            </a:r>
            <a:r>
              <a:rPr lang="cs-CZ" sz="2400" i="1" dirty="0" err="1" smtClean="0"/>
              <a:t>ethodus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directa</a:t>
            </a:r>
            <a:r>
              <a:rPr lang="cs-CZ" sz="2400" i="1" dirty="0" smtClean="0"/>
              <a:t> linguae </a:t>
            </a:r>
            <a:r>
              <a:rPr lang="cs-CZ" sz="2400" i="1" dirty="0" err="1" smtClean="0"/>
              <a:t>Latinae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docendi</a:t>
            </a:r>
            <a:r>
              <a:rPr lang="cs-CZ" sz="2400" i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C00000"/>
                </a:solidFill>
              </a:rPr>
              <a:t>přímá/přirozená </a:t>
            </a:r>
            <a:r>
              <a:rPr lang="cs-CZ" sz="2400" dirty="0" smtClean="0"/>
              <a:t>metoda výuky latiny)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i="1" dirty="0" err="1" smtClean="0"/>
              <a:t>discere</a:t>
            </a:r>
            <a:r>
              <a:rPr lang="cs-CZ" sz="2400" i="1" dirty="0" smtClean="0"/>
              <a:t> </a:t>
            </a:r>
            <a:r>
              <a:rPr lang="cs-CZ" sz="2400" i="1" dirty="0"/>
              <a:t>L</a:t>
            </a:r>
            <a:r>
              <a:rPr lang="cs-CZ" sz="2400" i="1" dirty="0" smtClean="0"/>
              <a:t>atine</a:t>
            </a:r>
            <a:r>
              <a:rPr lang="cs-CZ" sz="2400" dirty="0" smtClean="0"/>
              <a:t>: (učení se latiny:)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smtClean="0"/>
              <a:t>legendo 	(čtením)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spectando</a:t>
            </a:r>
            <a:r>
              <a:rPr lang="cs-CZ" i="1" dirty="0" smtClean="0"/>
              <a:t>	(pozorováním)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audiendo</a:t>
            </a:r>
            <a:r>
              <a:rPr lang="cs-CZ" i="1" dirty="0" smtClean="0"/>
              <a:t>	(poslechem)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imitando</a:t>
            </a:r>
            <a:r>
              <a:rPr lang="cs-CZ" i="1" dirty="0" smtClean="0"/>
              <a:t>	(napodobováním)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ludendo</a:t>
            </a:r>
            <a:r>
              <a:rPr lang="cs-CZ" i="1" dirty="0" smtClean="0"/>
              <a:t>	(hrou)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smtClean="0"/>
              <a:t>agendo	(hraním)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scribendo</a:t>
            </a:r>
            <a:r>
              <a:rPr lang="cs-CZ" i="1" dirty="0" smtClean="0"/>
              <a:t>	(psaním)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i="1" dirty="0" err="1" smtClean="0"/>
              <a:t>loquendo</a:t>
            </a:r>
            <a:r>
              <a:rPr lang="cs-CZ" sz="2000" i="1" dirty="0" smtClean="0"/>
              <a:t>	(mluvením)</a:t>
            </a:r>
          </a:p>
        </p:txBody>
      </p:sp>
    </p:spTree>
    <p:extLst>
      <p:ext uri="{BB962C8B-B14F-4D97-AF65-F5344CB8AC3E}">
        <p14:creationId xmlns:p14="http://schemas.microsoft.com/office/powerpoint/2010/main" val="40835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33797" y="641268"/>
            <a:ext cx="99871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rgbClr val="00B050"/>
                </a:solidFill>
              </a:rPr>
              <a:t>Scietis</a:t>
            </a:r>
            <a:r>
              <a:rPr lang="cs-CZ" sz="3600" dirty="0" smtClean="0"/>
              <a:t>: (Budete umět:)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/>
              <a:t>L</a:t>
            </a:r>
            <a:r>
              <a:rPr lang="cs-CZ" sz="2400" i="1" dirty="0" smtClean="0"/>
              <a:t>atine </a:t>
            </a:r>
            <a:r>
              <a:rPr lang="cs-CZ" sz="2400" i="1" dirty="0" err="1" smtClean="0"/>
              <a:t>loqui</a:t>
            </a: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 smtClean="0"/>
              <a:t>Latine </a:t>
            </a:r>
            <a:r>
              <a:rPr lang="cs-CZ" sz="2400" i="1" dirty="0" err="1" smtClean="0"/>
              <a:t>respondere</a:t>
            </a:r>
            <a:r>
              <a:rPr lang="cs-CZ" sz="2400" i="1" dirty="0" smtClean="0"/>
              <a:t> et </a:t>
            </a:r>
            <a:r>
              <a:rPr lang="cs-CZ" sz="2400" i="1" dirty="0" err="1" smtClean="0"/>
              <a:t>interrogare</a:t>
            </a: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 err="1" smtClean="0"/>
              <a:t>fabulas</a:t>
            </a:r>
            <a:r>
              <a:rPr lang="cs-CZ" sz="2400" i="1" dirty="0" smtClean="0"/>
              <a:t> </a:t>
            </a:r>
            <a:r>
              <a:rPr lang="cs-CZ" sz="2400" i="1" dirty="0"/>
              <a:t>L</a:t>
            </a:r>
            <a:r>
              <a:rPr lang="cs-CZ" sz="2400" i="1" dirty="0" smtClean="0"/>
              <a:t>atine </a:t>
            </a:r>
            <a:r>
              <a:rPr lang="cs-CZ" sz="2400" i="1" dirty="0" err="1" smtClean="0"/>
              <a:t>narrare</a:t>
            </a:r>
            <a:r>
              <a:rPr lang="cs-CZ" sz="2400" i="1" dirty="0" smtClean="0"/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 err="1" smtClean="0"/>
              <a:t>imagines</a:t>
            </a:r>
            <a:r>
              <a:rPr lang="cs-CZ" sz="2400" i="1" dirty="0" smtClean="0"/>
              <a:t> </a:t>
            </a:r>
            <a:r>
              <a:rPr lang="cs-CZ" sz="2400" i="1" dirty="0"/>
              <a:t>L</a:t>
            </a:r>
            <a:r>
              <a:rPr lang="cs-CZ" sz="2400" i="1" dirty="0" smtClean="0"/>
              <a:t>atine </a:t>
            </a:r>
            <a:r>
              <a:rPr lang="cs-CZ" sz="2400" i="1" dirty="0" err="1" smtClean="0"/>
              <a:t>describere</a:t>
            </a: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 err="1" smtClean="0"/>
              <a:t>periodos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componere</a:t>
            </a: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i="1" dirty="0" smtClean="0"/>
              <a:t>res </a:t>
            </a:r>
            <a:r>
              <a:rPr lang="cs-CZ" sz="2400" i="1" dirty="0" err="1" smtClean="0"/>
              <a:t>grammaticas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facillime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intellegere</a:t>
            </a: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400" i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mluvit latinsky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lást otázky a odpovídat latinsky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vyprávět příběhy latinsky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popsat obrázky latinsky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skládat složitější souvětí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snadno pochopit gramatické jevy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72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3174" y="415638"/>
            <a:ext cx="97496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rgbClr val="00B050"/>
                </a:solidFill>
              </a:rPr>
              <a:t>Quid</a:t>
            </a:r>
            <a:r>
              <a:rPr lang="cs-CZ" sz="3600" i="1" dirty="0" smtClean="0">
                <a:solidFill>
                  <a:srgbClr val="00B050"/>
                </a:solidFill>
              </a:rPr>
              <a:t> </a:t>
            </a:r>
            <a:r>
              <a:rPr lang="cs-CZ" sz="3600" i="1" dirty="0" err="1" smtClean="0">
                <a:solidFill>
                  <a:srgbClr val="00B050"/>
                </a:solidFill>
              </a:rPr>
              <a:t>exspectamus</a:t>
            </a:r>
            <a:r>
              <a:rPr lang="cs-CZ" sz="3600" i="1" dirty="0" smtClean="0">
                <a:solidFill>
                  <a:srgbClr val="00B050"/>
                </a:solidFill>
              </a:rPr>
              <a:t>? </a:t>
            </a:r>
            <a:r>
              <a:rPr lang="cs-CZ" sz="3600" dirty="0" smtClean="0"/>
              <a:t>(Co požadujeme?)</a:t>
            </a:r>
          </a:p>
          <a:p>
            <a:endParaRPr lang="cs-CZ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l</a:t>
            </a:r>
            <a:r>
              <a:rPr lang="cs-CZ" sz="2400" i="1" dirty="0" err="1" smtClean="0"/>
              <a:t>ectionibus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interesse</a:t>
            </a:r>
            <a:endParaRPr lang="cs-CZ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d</a:t>
            </a:r>
            <a:r>
              <a:rPr lang="cs-CZ" sz="2400" i="1" dirty="0" err="1" smtClean="0"/>
              <a:t>iligenter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parari</a:t>
            </a:r>
            <a:endParaRPr lang="cs-CZ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 err="1"/>
              <a:t>p</a:t>
            </a:r>
            <a:r>
              <a:rPr lang="cs-CZ" sz="2400" i="1" dirty="0" err="1" smtClean="0"/>
              <a:t>raesentatio</a:t>
            </a:r>
            <a:r>
              <a:rPr lang="cs-CZ" sz="2400" i="1" dirty="0" smtClean="0"/>
              <a:t> brevis </a:t>
            </a:r>
            <a:r>
              <a:rPr lang="cs-CZ" sz="2400" i="1" dirty="0" err="1" smtClean="0"/>
              <a:t>thematis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electi</a:t>
            </a:r>
            <a:endParaRPr lang="cs-CZ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i="1" dirty="0"/>
              <a:t>s</a:t>
            </a:r>
            <a:r>
              <a:rPr lang="cs-CZ" sz="2400" i="1" dirty="0" smtClean="0"/>
              <a:t>altem 70 per </a:t>
            </a:r>
            <a:r>
              <a:rPr lang="cs-CZ" sz="2400" i="1" dirty="0" err="1" smtClean="0"/>
              <a:t>centum</a:t>
            </a:r>
            <a:r>
              <a:rPr lang="cs-CZ" sz="2400" i="1" dirty="0" smtClean="0"/>
              <a:t> in </a:t>
            </a:r>
            <a:r>
              <a:rPr lang="cs-CZ" sz="2400" i="1" dirty="0" err="1" smtClean="0"/>
              <a:t>examine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finali</a:t>
            </a:r>
            <a:endParaRPr lang="cs-CZ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a</a:t>
            </a:r>
            <a:r>
              <a:rPr lang="cs-CZ" sz="2400" b="1" dirty="0" smtClean="0"/>
              <a:t>ktivní</a:t>
            </a:r>
            <a:r>
              <a:rPr lang="cs-CZ" sz="2400" dirty="0" smtClean="0"/>
              <a:t> účast na hodinách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p</a:t>
            </a:r>
            <a:r>
              <a:rPr lang="cs-CZ" sz="2400" b="1" dirty="0" smtClean="0"/>
              <a:t>růběžná příprava </a:t>
            </a:r>
            <a:r>
              <a:rPr lang="cs-CZ" sz="2400" dirty="0" smtClean="0"/>
              <a:t>na hodiny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rátká prezentace na vybrané téma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a</a:t>
            </a:r>
            <a:r>
              <a:rPr lang="cs-CZ" sz="2400" dirty="0" smtClean="0"/>
              <a:t>lespoň 70%-ní úspěšnost závěrečného testu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00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8167" y="522514"/>
            <a:ext cx="10402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smtClean="0"/>
              <a:t>Literatura </a:t>
            </a:r>
            <a:r>
              <a:rPr lang="cs-CZ" sz="3600" i="1" dirty="0" err="1" smtClean="0"/>
              <a:t>necessaria</a:t>
            </a:r>
            <a:r>
              <a:rPr lang="cs-CZ" sz="3600" i="1" dirty="0" smtClean="0"/>
              <a:t> </a:t>
            </a:r>
            <a:r>
              <a:rPr lang="cs-CZ" sz="3600" dirty="0" smtClean="0"/>
              <a:t>(Povinná literatura)</a:t>
            </a:r>
            <a:endParaRPr lang="cs-CZ" sz="3600" dirty="0"/>
          </a:p>
          <a:p>
            <a:r>
              <a:rPr lang="cs-CZ" sz="3200" dirty="0" smtClean="0"/>
              <a:t>učebnice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b="1" i="1" dirty="0" err="1" smtClean="0">
                <a:solidFill>
                  <a:srgbClr val="00B050"/>
                </a:solidFill>
              </a:rPr>
              <a:t>Familia</a:t>
            </a:r>
            <a:r>
              <a:rPr lang="cs-CZ" sz="3200" b="1" i="1" dirty="0" smtClean="0">
                <a:solidFill>
                  <a:srgbClr val="00B050"/>
                </a:solidFill>
              </a:rPr>
              <a:t> Romana </a:t>
            </a:r>
            <a:r>
              <a:rPr lang="cs-CZ" sz="2400" dirty="0" smtClean="0"/>
              <a:t>(Lingua Latina per se </a:t>
            </a:r>
            <a:r>
              <a:rPr lang="cs-CZ" sz="2400" dirty="0" err="1" smtClean="0"/>
              <a:t>illustrata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1026" name="Picture 2" descr="http://angeluspress.org/image/cache/data/products/Lingua%20Latina_Familia%20Romana_color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47" y="1755320"/>
            <a:ext cx="4419847" cy="44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rainbowresource.netdna-cdn.com/products/026449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7" y="2693937"/>
            <a:ext cx="2247590" cy="34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5023" y="2137558"/>
            <a:ext cx="4441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Knihkupectví Hana </a:t>
            </a:r>
            <a:r>
              <a:rPr lang="cs-CZ" sz="2400" dirty="0" err="1" smtClean="0"/>
              <a:t>Smílková</a:t>
            </a:r>
            <a:endParaRPr lang="cs-CZ" sz="2400" dirty="0" smtClean="0"/>
          </a:p>
          <a:p>
            <a:r>
              <a:rPr lang="cs-CZ" dirty="0" smtClean="0"/>
              <a:t>Veveří 26 (budova L)</a:t>
            </a:r>
          </a:p>
          <a:p>
            <a:endParaRPr lang="cs-CZ" dirty="0"/>
          </a:p>
          <a:p>
            <a:r>
              <a:rPr lang="cs-CZ" sz="2400" dirty="0"/>
              <a:t>l</a:t>
            </a:r>
            <a:r>
              <a:rPr lang="cs-CZ" sz="2400" dirty="0" smtClean="0"/>
              <a:t>ibrilatini.cz</a:t>
            </a:r>
          </a:p>
          <a:p>
            <a:endParaRPr lang="cs-CZ" dirty="0"/>
          </a:p>
          <a:p>
            <a:r>
              <a:rPr lang="cs-CZ" dirty="0"/>
              <a:t>c</a:t>
            </a:r>
            <a:r>
              <a:rPr lang="cs-CZ" dirty="0" smtClean="0"/>
              <a:t>ca. 400 Kč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7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3792" y="332509"/>
            <a:ext cx="1027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smtClean="0"/>
              <a:t>Literatura </a:t>
            </a:r>
            <a:r>
              <a:rPr lang="cs-CZ" sz="3600" i="1" dirty="0" err="1" smtClean="0"/>
              <a:t>commendata</a:t>
            </a:r>
            <a:r>
              <a:rPr lang="cs-CZ" sz="3600" i="1" dirty="0" smtClean="0"/>
              <a:t> </a:t>
            </a:r>
            <a:r>
              <a:rPr lang="cs-CZ" sz="3600" dirty="0" smtClean="0"/>
              <a:t>(Volitelná literatura)</a:t>
            </a:r>
          </a:p>
          <a:p>
            <a:r>
              <a:rPr lang="cs-CZ" sz="3600" dirty="0"/>
              <a:t>	</a:t>
            </a:r>
            <a:r>
              <a:rPr lang="cs-CZ" sz="3600" dirty="0" smtClean="0"/>
              <a:t>			</a:t>
            </a:r>
            <a:r>
              <a:rPr lang="cs-CZ" sz="3200" dirty="0" smtClean="0"/>
              <a:t>cvičebnice </a:t>
            </a:r>
            <a:r>
              <a:rPr lang="cs-CZ" sz="3200" b="1" i="1" dirty="0" err="1" smtClean="0">
                <a:solidFill>
                  <a:srgbClr val="00B050"/>
                </a:solidFill>
              </a:rPr>
              <a:t>Exercitia</a:t>
            </a:r>
            <a:r>
              <a:rPr lang="cs-CZ" sz="3200" b="1" i="1" dirty="0" smtClean="0">
                <a:solidFill>
                  <a:srgbClr val="00B050"/>
                </a:solidFill>
              </a:rPr>
              <a:t> Latina</a:t>
            </a:r>
            <a:endParaRPr lang="cs-CZ" sz="2800" b="1" i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s://vivariumnovum.it/files/exer_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06" y="1620631"/>
            <a:ext cx="3328800" cy="46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rainbowresource.netdna-cdn.com/products/026448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05" y="2664359"/>
            <a:ext cx="2453115" cy="36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780421" y="2037347"/>
            <a:ext cx="4186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  <a:r>
              <a:rPr lang="cs-CZ" dirty="0" smtClean="0"/>
              <a:t>ca. 200 Kč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i="1" dirty="0" smtClean="0">
                <a:solidFill>
                  <a:srgbClr val="C00000"/>
                </a:solidFill>
              </a:rPr>
              <a:t>QUAE AUDIO </a:t>
            </a:r>
            <a:r>
              <a:rPr lang="cs-CZ" i="1" dirty="0">
                <a:solidFill>
                  <a:srgbClr val="C00000"/>
                </a:solidFill>
              </a:rPr>
              <a:t>OBLIVISCOR,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QUAE </a:t>
            </a:r>
            <a:r>
              <a:rPr lang="cs-CZ" i="1" dirty="0">
                <a:solidFill>
                  <a:srgbClr val="C00000"/>
                </a:solidFill>
              </a:rPr>
              <a:t>VIDEO MEMORIA TENEO,</a:t>
            </a:r>
          </a:p>
          <a:p>
            <a:r>
              <a:rPr lang="cs-CZ" i="1" dirty="0" smtClean="0">
                <a:solidFill>
                  <a:srgbClr val="C00000"/>
                </a:solidFill>
              </a:rPr>
              <a:t>QUAE </a:t>
            </a:r>
            <a:r>
              <a:rPr lang="cs-CZ" i="1" dirty="0">
                <a:solidFill>
                  <a:srgbClr val="C00000"/>
                </a:solidFill>
              </a:rPr>
              <a:t>EXPERIOR, EA INTELLEGO</a:t>
            </a:r>
            <a:r>
              <a:rPr lang="cs-CZ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cs-CZ" i="1" dirty="0" smtClean="0"/>
              <a:t>(Konfucius)</a:t>
            </a:r>
          </a:p>
          <a:p>
            <a:endParaRPr lang="cs-CZ" i="1" dirty="0">
              <a:solidFill>
                <a:srgbClr val="C00000"/>
              </a:solidFill>
            </a:endParaRPr>
          </a:p>
          <a:p>
            <a:r>
              <a:rPr lang="cs-CZ" dirty="0" smtClean="0"/>
              <a:t>(Co slyším, to zapomenu,</a:t>
            </a:r>
          </a:p>
          <a:p>
            <a:r>
              <a:rPr lang="cs-CZ" dirty="0"/>
              <a:t> </a:t>
            </a:r>
            <a:r>
              <a:rPr lang="cs-CZ" dirty="0" smtClean="0"/>
              <a:t> co vidím, to si zapamatuju,</a:t>
            </a:r>
          </a:p>
          <a:p>
            <a:r>
              <a:rPr lang="cs-CZ" dirty="0"/>
              <a:t> </a:t>
            </a:r>
            <a:r>
              <a:rPr lang="cs-CZ" dirty="0" smtClean="0"/>
              <a:t> co prožívám, to skutečně chápu.)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9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795" y="546265"/>
            <a:ext cx="1042653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>
                <a:solidFill>
                  <a:srgbClr val="00B050"/>
                </a:solidFill>
              </a:rPr>
              <a:t>Pronunciatio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/>
              <a:t>(Výslovnost)</a:t>
            </a:r>
          </a:p>
          <a:p>
            <a:endParaRPr lang="cs-CZ" sz="3600" dirty="0"/>
          </a:p>
          <a:p>
            <a:r>
              <a:rPr lang="cs-CZ" sz="3200" i="1" dirty="0" err="1">
                <a:solidFill>
                  <a:srgbClr val="C00000"/>
                </a:solidFill>
              </a:rPr>
              <a:t>v</a:t>
            </a:r>
            <a:r>
              <a:rPr lang="cs-CZ" sz="3200" i="1" dirty="0" err="1" smtClean="0">
                <a:solidFill>
                  <a:srgbClr val="C00000"/>
                </a:solidFill>
              </a:rPr>
              <a:t>ocales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i="1" dirty="0" smtClean="0"/>
              <a:t>tam </a:t>
            </a:r>
            <a:r>
              <a:rPr lang="cs-CZ" sz="3200" i="1" dirty="0" err="1" smtClean="0"/>
              <a:t>quam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Bohemice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articulantur</a:t>
            </a:r>
            <a:endParaRPr lang="cs-CZ" sz="3200" i="1" dirty="0" smtClean="0"/>
          </a:p>
          <a:p>
            <a:r>
              <a:rPr lang="cs-CZ" sz="3200" dirty="0" smtClean="0"/>
              <a:t>(samohlásky se vyslovují stejně jako v češtině)</a:t>
            </a:r>
          </a:p>
          <a:p>
            <a:endParaRPr lang="cs-CZ" sz="3200" dirty="0" smtClean="0"/>
          </a:p>
          <a:p>
            <a:r>
              <a:rPr lang="cs-CZ" sz="3200" i="1" dirty="0" err="1" smtClean="0">
                <a:solidFill>
                  <a:srgbClr val="C00000"/>
                </a:solidFill>
              </a:rPr>
              <a:t>diphthongi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r>
              <a:rPr lang="cs-CZ" sz="3200" dirty="0" smtClean="0"/>
              <a:t>(dvojhlásky)</a:t>
            </a:r>
          </a:p>
          <a:p>
            <a:r>
              <a:rPr lang="cs-CZ" sz="3200" dirty="0"/>
              <a:t>	</a:t>
            </a:r>
            <a:r>
              <a:rPr lang="cs-CZ" sz="3200" b="1" dirty="0" err="1" smtClean="0"/>
              <a:t>ae</a:t>
            </a:r>
            <a:r>
              <a:rPr lang="cs-CZ" sz="3200" b="1" dirty="0" smtClean="0"/>
              <a:t>, </a:t>
            </a:r>
            <a:r>
              <a:rPr lang="cs-CZ" sz="3200" b="1" dirty="0" err="1" smtClean="0"/>
              <a:t>oe</a:t>
            </a:r>
            <a:r>
              <a:rPr lang="cs-CZ" sz="3200" b="1" dirty="0" smtClean="0"/>
              <a:t> </a:t>
            </a:r>
            <a:r>
              <a:rPr lang="cs-CZ" sz="3200" dirty="0" smtClean="0"/>
              <a:t>	[é]	</a:t>
            </a:r>
            <a:r>
              <a:rPr lang="cs-CZ" sz="3200" dirty="0" err="1" smtClean="0"/>
              <a:t>caelum</a:t>
            </a:r>
            <a:r>
              <a:rPr lang="cs-CZ" sz="3200" dirty="0" smtClean="0"/>
              <a:t>, </a:t>
            </a:r>
            <a:r>
              <a:rPr lang="cs-CZ" sz="3200" dirty="0" err="1" smtClean="0"/>
              <a:t>lagoena</a:t>
            </a:r>
            <a:endParaRPr lang="cs-CZ" sz="3200" dirty="0" smtClean="0"/>
          </a:p>
          <a:p>
            <a:endParaRPr lang="cs-CZ" sz="3200" dirty="0"/>
          </a:p>
          <a:p>
            <a:r>
              <a:rPr lang="cs-CZ" sz="3200" i="1" dirty="0" err="1">
                <a:solidFill>
                  <a:srgbClr val="C00000"/>
                </a:solidFill>
              </a:rPr>
              <a:t>c</a:t>
            </a:r>
            <a:r>
              <a:rPr lang="cs-CZ" sz="3200" i="1" dirty="0" err="1" smtClean="0">
                <a:solidFill>
                  <a:srgbClr val="C00000"/>
                </a:solidFill>
              </a:rPr>
              <a:t>onsonantes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smtClean="0"/>
              <a:t>(</a:t>
            </a:r>
            <a:r>
              <a:rPr lang="cs-CZ" sz="3200" dirty="0" err="1" smtClean="0"/>
              <a:t>spoluhlásky</a:t>
            </a:r>
            <a:r>
              <a:rPr lang="cs-CZ" sz="3200" dirty="0" smtClean="0"/>
              <a:t>)</a:t>
            </a:r>
          </a:p>
          <a:p>
            <a:r>
              <a:rPr lang="cs-CZ" sz="3200" dirty="0"/>
              <a:t>	</a:t>
            </a:r>
            <a:r>
              <a:rPr lang="cs-CZ" sz="3200" b="1" dirty="0" smtClean="0"/>
              <a:t>c</a:t>
            </a:r>
            <a:r>
              <a:rPr lang="cs-CZ" sz="3200" dirty="0" smtClean="0"/>
              <a:t> 		[k]	c</a:t>
            </a:r>
            <a:r>
              <a:rPr lang="cs-CZ" sz="3200" dirty="0" smtClean="0">
                <a:solidFill>
                  <a:srgbClr val="00B050"/>
                </a:solidFill>
              </a:rPr>
              <a:t>a</a:t>
            </a:r>
            <a:r>
              <a:rPr lang="cs-CZ" sz="3200" dirty="0" smtClean="0"/>
              <a:t>usa, </a:t>
            </a:r>
            <a:r>
              <a:rPr lang="cs-CZ" sz="3200" dirty="0" err="1" smtClean="0"/>
              <a:t>c</a:t>
            </a:r>
            <a:r>
              <a:rPr lang="cs-CZ" sz="3200" dirty="0" err="1" smtClean="0">
                <a:solidFill>
                  <a:srgbClr val="00B050"/>
                </a:solidFill>
              </a:rPr>
              <a:t>u</a:t>
            </a:r>
            <a:r>
              <a:rPr lang="cs-CZ" sz="3200" dirty="0" err="1" smtClean="0"/>
              <a:t>ra</a:t>
            </a:r>
            <a:r>
              <a:rPr lang="cs-CZ" sz="3200" dirty="0" smtClean="0"/>
              <a:t>, c</a:t>
            </a:r>
            <a:r>
              <a:rPr lang="cs-CZ" sz="3200" dirty="0" smtClean="0">
                <a:solidFill>
                  <a:srgbClr val="00B050"/>
                </a:solidFill>
              </a:rPr>
              <a:t>o</a:t>
            </a:r>
            <a:r>
              <a:rPr lang="cs-CZ" sz="3200" dirty="0" smtClean="0"/>
              <a:t>rpus, </a:t>
            </a:r>
            <a:r>
              <a:rPr lang="cs-CZ" sz="3200" dirty="0" err="1" smtClean="0"/>
              <a:t>c</a:t>
            </a:r>
            <a:r>
              <a:rPr lang="cs-CZ" sz="3200" dirty="0" err="1" smtClean="0">
                <a:solidFill>
                  <a:srgbClr val="00B050"/>
                </a:solidFill>
              </a:rPr>
              <a:t>r</a:t>
            </a:r>
            <a:r>
              <a:rPr lang="cs-CZ" sz="3200" dirty="0" err="1" smtClean="0"/>
              <a:t>as</a:t>
            </a:r>
            <a:r>
              <a:rPr lang="cs-CZ" sz="3200" dirty="0" smtClean="0"/>
              <a:t>, si</a:t>
            </a:r>
            <a:r>
              <a:rPr lang="cs-CZ" sz="3200" dirty="0" smtClean="0">
                <a:solidFill>
                  <a:srgbClr val="00B050"/>
                </a:solidFill>
              </a:rPr>
              <a:t>c</a:t>
            </a:r>
          </a:p>
          <a:p>
            <a:r>
              <a:rPr lang="cs-CZ" sz="3200" dirty="0"/>
              <a:t>	</a:t>
            </a:r>
            <a:r>
              <a:rPr lang="cs-CZ" sz="3200" dirty="0" smtClean="0"/>
              <a:t>		[c]	c</a:t>
            </a:r>
            <a:r>
              <a:rPr lang="cs-CZ" sz="3200" dirty="0" smtClean="0">
                <a:solidFill>
                  <a:srgbClr val="00B050"/>
                </a:solidFill>
              </a:rPr>
              <a:t>e</a:t>
            </a:r>
            <a:r>
              <a:rPr lang="cs-CZ" sz="3200" dirty="0" smtClean="0"/>
              <a:t>na, C</a:t>
            </a:r>
            <a:r>
              <a:rPr lang="cs-CZ" sz="3200" dirty="0" smtClean="0">
                <a:solidFill>
                  <a:srgbClr val="00B050"/>
                </a:solidFill>
              </a:rPr>
              <a:t>i</a:t>
            </a:r>
            <a:r>
              <a:rPr lang="cs-CZ" sz="3200" dirty="0" smtClean="0"/>
              <a:t>cero, C</a:t>
            </a:r>
            <a:r>
              <a:rPr lang="cs-CZ" sz="3200" dirty="0" smtClean="0">
                <a:solidFill>
                  <a:srgbClr val="00B050"/>
                </a:solidFill>
              </a:rPr>
              <a:t>ae</a:t>
            </a:r>
            <a:r>
              <a:rPr lang="cs-CZ" sz="3200" dirty="0" smtClean="0"/>
              <a:t>sar, </a:t>
            </a:r>
            <a:r>
              <a:rPr lang="cs-CZ" sz="3200" dirty="0" err="1" smtClean="0"/>
              <a:t>c</a:t>
            </a:r>
            <a:r>
              <a:rPr lang="cs-CZ" sz="3200" dirty="0" err="1" smtClean="0">
                <a:solidFill>
                  <a:srgbClr val="00B050"/>
                </a:solidFill>
              </a:rPr>
              <a:t>oe</a:t>
            </a:r>
            <a:r>
              <a:rPr lang="cs-CZ" sz="3200" dirty="0" err="1" smtClean="0"/>
              <a:t>ptus</a:t>
            </a:r>
            <a:endParaRPr lang="cs-CZ" sz="3200" dirty="0" smtClean="0"/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81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28801" y="760022"/>
            <a:ext cx="9239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/>
              <a:t>q</a:t>
            </a:r>
            <a:r>
              <a:rPr lang="cs-CZ" sz="3200" b="1" dirty="0" err="1" smtClean="0"/>
              <a:t>u</a:t>
            </a:r>
            <a:r>
              <a:rPr lang="cs-CZ" sz="3200" dirty="0" smtClean="0"/>
              <a:t> 	 [</a:t>
            </a:r>
            <a:r>
              <a:rPr lang="cs-CZ" sz="3200" dirty="0" err="1" smtClean="0"/>
              <a:t>kv</a:t>
            </a:r>
            <a:r>
              <a:rPr lang="cs-CZ" sz="3200" dirty="0" smtClean="0"/>
              <a:t>/</a:t>
            </a:r>
            <a:r>
              <a:rPr lang="cs-CZ" sz="3200" dirty="0" err="1" smtClean="0"/>
              <a:t>kw</a:t>
            </a:r>
            <a:r>
              <a:rPr lang="cs-CZ" sz="3200" dirty="0" smtClean="0"/>
              <a:t>]		</a:t>
            </a:r>
            <a:r>
              <a:rPr lang="cs-CZ" sz="3200" dirty="0" err="1" smtClean="0"/>
              <a:t>quis</a:t>
            </a:r>
            <a:r>
              <a:rPr lang="cs-CZ" sz="3200" dirty="0" smtClean="0"/>
              <a:t>, </a:t>
            </a:r>
            <a:r>
              <a:rPr lang="cs-CZ" sz="3200" dirty="0" err="1" smtClean="0"/>
              <a:t>quia</a:t>
            </a:r>
            <a:r>
              <a:rPr lang="cs-CZ" sz="3200" dirty="0" smtClean="0"/>
              <a:t>, </a:t>
            </a:r>
            <a:r>
              <a:rPr lang="cs-CZ" sz="3200" dirty="0" err="1" smtClean="0"/>
              <a:t>quaestor</a:t>
            </a:r>
            <a:endParaRPr lang="cs-CZ" sz="3200" dirty="0" smtClean="0"/>
          </a:p>
          <a:p>
            <a:endParaRPr lang="cs-CZ" sz="3200" b="1" dirty="0"/>
          </a:p>
          <a:p>
            <a:r>
              <a:rPr lang="cs-CZ" sz="3200" b="1" dirty="0" err="1"/>
              <a:t>g</a:t>
            </a:r>
            <a:r>
              <a:rPr lang="cs-CZ" sz="3200" b="1" dirty="0" err="1" smtClean="0"/>
              <a:t>u</a:t>
            </a:r>
            <a:r>
              <a:rPr lang="cs-CZ" sz="3200" b="1" dirty="0" smtClean="0"/>
              <a:t>	 </a:t>
            </a:r>
            <a:r>
              <a:rPr lang="cs-CZ" sz="3200" dirty="0" smtClean="0"/>
              <a:t>[</a:t>
            </a:r>
            <a:r>
              <a:rPr lang="cs-CZ" sz="3200" dirty="0" err="1" smtClean="0"/>
              <a:t>gv</a:t>
            </a:r>
            <a:r>
              <a:rPr lang="cs-CZ" sz="3200" dirty="0" smtClean="0"/>
              <a:t>/</a:t>
            </a:r>
            <a:r>
              <a:rPr lang="cs-CZ" sz="3200" dirty="0" err="1" smtClean="0"/>
              <a:t>gw</a:t>
            </a:r>
            <a:r>
              <a:rPr lang="cs-CZ" sz="3200" dirty="0" smtClean="0"/>
              <a:t>]		lingua, </a:t>
            </a:r>
            <a:r>
              <a:rPr lang="cs-CZ" sz="3200" dirty="0" err="1" smtClean="0"/>
              <a:t>sanguis</a:t>
            </a:r>
            <a:endParaRPr lang="cs-CZ" sz="3200" dirty="0"/>
          </a:p>
          <a:p>
            <a:endParaRPr lang="cs-CZ" sz="3200" b="1" dirty="0" smtClean="0"/>
          </a:p>
          <a:p>
            <a:r>
              <a:rPr lang="cs-CZ" sz="3200" b="1" dirty="0" smtClean="0"/>
              <a:t>-ti-	 </a:t>
            </a:r>
            <a:r>
              <a:rPr lang="cs-CZ" sz="3200" dirty="0" smtClean="0"/>
              <a:t>[ty]			</a:t>
            </a:r>
            <a:r>
              <a:rPr lang="cs-CZ" sz="3200" dirty="0" err="1" smtClean="0"/>
              <a:t>tot</a:t>
            </a:r>
            <a:r>
              <a:rPr lang="cs-CZ" sz="3200" dirty="0" err="1" smtClean="0">
                <a:solidFill>
                  <a:srgbClr val="00B050"/>
                </a:solidFill>
              </a:rPr>
              <a:t>ī</a:t>
            </a:r>
            <a:r>
              <a:rPr lang="cs-CZ" sz="3200" dirty="0" err="1" smtClean="0"/>
              <a:t>us</a:t>
            </a:r>
            <a:r>
              <a:rPr lang="cs-CZ" sz="3200" dirty="0" smtClean="0"/>
              <a:t>, o</a:t>
            </a:r>
            <a:r>
              <a:rPr lang="cs-CZ" sz="3200" dirty="0" smtClean="0">
                <a:solidFill>
                  <a:srgbClr val="00B050"/>
                </a:solidFill>
              </a:rPr>
              <a:t>s</a:t>
            </a:r>
            <a:r>
              <a:rPr lang="cs-CZ" sz="3200" dirty="0" smtClean="0"/>
              <a:t>tium</a:t>
            </a:r>
            <a:endParaRPr lang="cs-CZ" sz="3200" b="1" dirty="0" smtClean="0"/>
          </a:p>
          <a:p>
            <a:r>
              <a:rPr lang="cs-CZ" sz="3200" b="1" dirty="0"/>
              <a:t>	 </a:t>
            </a:r>
            <a:r>
              <a:rPr lang="cs-CZ" sz="3200" dirty="0" smtClean="0"/>
              <a:t>[</a:t>
            </a:r>
            <a:r>
              <a:rPr lang="cs-CZ" sz="3200" dirty="0" err="1" smtClean="0"/>
              <a:t>ci</a:t>
            </a:r>
            <a:r>
              <a:rPr lang="cs-CZ" sz="3200" dirty="0" smtClean="0"/>
              <a:t>]			</a:t>
            </a:r>
            <a:r>
              <a:rPr lang="cs-CZ" sz="3200" dirty="0" err="1" smtClean="0"/>
              <a:t>divitiae</a:t>
            </a:r>
            <a:r>
              <a:rPr lang="cs-CZ" sz="3200" dirty="0" smtClean="0"/>
              <a:t>, </a:t>
            </a:r>
            <a:r>
              <a:rPr lang="cs-CZ" sz="3200" dirty="0" err="1" smtClean="0"/>
              <a:t>propositio</a:t>
            </a:r>
            <a:r>
              <a:rPr lang="cs-CZ" sz="3200" dirty="0" smtClean="0"/>
              <a:t>, </a:t>
            </a:r>
            <a:r>
              <a:rPr lang="cs-CZ" sz="3200" dirty="0" err="1" smtClean="0"/>
              <a:t>etc</a:t>
            </a:r>
            <a:r>
              <a:rPr lang="cs-CZ" sz="3200" dirty="0" smtClean="0"/>
              <a:t>.</a:t>
            </a:r>
          </a:p>
          <a:p>
            <a:endParaRPr lang="cs-CZ" sz="3200" b="1" dirty="0"/>
          </a:p>
          <a:p>
            <a:r>
              <a:rPr lang="cs-CZ" sz="3200" b="1" dirty="0" err="1" smtClean="0"/>
              <a:t>ph</a:t>
            </a:r>
            <a:r>
              <a:rPr lang="cs-CZ" sz="3200" b="1" dirty="0" smtClean="0"/>
              <a:t>	 </a:t>
            </a:r>
            <a:r>
              <a:rPr lang="cs-CZ" sz="3200" dirty="0" smtClean="0"/>
              <a:t>[f]			</a:t>
            </a:r>
            <a:r>
              <a:rPr lang="cs-CZ" sz="3200" dirty="0" err="1" smtClean="0"/>
              <a:t>philosophia</a:t>
            </a:r>
            <a:endParaRPr lang="cs-CZ" sz="3200" dirty="0" smtClean="0"/>
          </a:p>
          <a:p>
            <a:r>
              <a:rPr lang="cs-CZ" sz="3200" b="1" dirty="0" err="1" smtClean="0"/>
              <a:t>th</a:t>
            </a:r>
            <a:r>
              <a:rPr lang="cs-CZ" sz="3200" b="1" dirty="0" smtClean="0"/>
              <a:t>	 </a:t>
            </a:r>
            <a:r>
              <a:rPr lang="cs-CZ" sz="3200" dirty="0" smtClean="0"/>
              <a:t>[t]			</a:t>
            </a:r>
            <a:r>
              <a:rPr lang="cs-CZ" sz="3200" dirty="0" err="1" smtClean="0"/>
              <a:t>theatrum</a:t>
            </a:r>
            <a:endParaRPr lang="cs-CZ" sz="3200" dirty="0" smtClean="0"/>
          </a:p>
          <a:p>
            <a:r>
              <a:rPr lang="cs-CZ" sz="3200" b="1" dirty="0" err="1" smtClean="0"/>
              <a:t>rh</a:t>
            </a:r>
            <a:r>
              <a:rPr lang="cs-CZ" sz="3200" b="1" dirty="0" smtClean="0"/>
              <a:t>	 </a:t>
            </a:r>
            <a:r>
              <a:rPr lang="cs-CZ" sz="3200" dirty="0" smtClean="0"/>
              <a:t>[r]			</a:t>
            </a:r>
            <a:r>
              <a:rPr lang="cs-CZ" sz="3200" dirty="0" err="1" smtClean="0"/>
              <a:t>rhetor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089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28800" y="657726"/>
            <a:ext cx="7331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 err="1" smtClean="0"/>
              <a:t>Legite</a:t>
            </a:r>
            <a:r>
              <a:rPr lang="cs-CZ" sz="3600" dirty="0" smtClean="0"/>
              <a:t>: 	(Čtěte:)</a:t>
            </a:r>
          </a:p>
          <a:p>
            <a:endParaRPr lang="cs-CZ" sz="3600" dirty="0"/>
          </a:p>
          <a:p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1" y="0"/>
            <a:ext cx="6240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524</Words>
  <Application>Microsoft Office PowerPoint</Application>
  <PresentationFormat>Širokoúhlá obrazovka</PresentationFormat>
  <Paragraphs>141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Stébla</vt:lpstr>
      <vt:lpstr>LJSPFF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LJSPFF náplň kurzu,    organizační pokyny</dc:title>
  <dc:creator>Natália Gachallová</dc:creator>
  <cp:lastModifiedBy>Natália Gachallová</cp:lastModifiedBy>
  <cp:revision>22</cp:revision>
  <dcterms:created xsi:type="dcterms:W3CDTF">2015-09-16T12:12:29Z</dcterms:created>
  <dcterms:modified xsi:type="dcterms:W3CDTF">2015-09-21T13:38:34Z</dcterms:modified>
</cp:coreProperties>
</file>