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11. 11. 2015</a:t>
            </a:fld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11. 11. 2015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11. 11. 2015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11. 11. 2015</a:t>
            </a:fld>
            <a:endParaRPr lang="sk-SK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11. 11. 2015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11. 11. 2015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11. 11. 2015</a:t>
            </a:fld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11. 11. 2015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11. 11. 2015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11. 11. 2015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11. 11. 2015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11. 11. 2015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 smtClean="0"/>
              <a:t>Capitulum</a:t>
            </a:r>
            <a:r>
              <a:rPr lang="cs-CZ" b="1" dirty="0" smtClean="0"/>
              <a:t> VI</a:t>
            </a: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Via Latina</a:t>
            </a:r>
            <a:endParaRPr lang="cs-CZ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2000" y="9144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</a:t>
            </a:r>
            <a:r>
              <a:rPr lang="cs-CZ" sz="3200" dirty="0" smtClean="0"/>
              <a:t>erv</a:t>
            </a:r>
            <a:r>
              <a:rPr lang="cs-CZ" sz="3200" dirty="0" smtClean="0">
                <a:solidFill>
                  <a:srgbClr val="FFFF00"/>
                </a:solidFill>
              </a:rPr>
              <a:t>i</a:t>
            </a:r>
            <a:r>
              <a:rPr lang="cs-CZ" sz="3200" dirty="0" smtClean="0"/>
              <a:t> </a:t>
            </a:r>
            <a:r>
              <a:rPr lang="cs-CZ" sz="3200" dirty="0" err="1" smtClean="0"/>
              <a:t>qu</a:t>
            </a:r>
            <a:r>
              <a:rPr lang="cs-CZ" sz="3200" dirty="0" err="1" smtClean="0">
                <a:solidFill>
                  <a:srgbClr val="FFFF00"/>
                </a:solidFill>
              </a:rPr>
              <a:t>i</a:t>
            </a:r>
            <a:r>
              <a:rPr lang="cs-CZ" sz="3200" dirty="0" smtClean="0"/>
              <a:t> </a:t>
            </a:r>
            <a:r>
              <a:rPr lang="cs-CZ" sz="3200" i="1" dirty="0" err="1" smtClean="0"/>
              <a:t>lectica</a:t>
            </a:r>
            <a:r>
              <a:rPr lang="cs-CZ" sz="3200" i="1" dirty="0" err="1" smtClean="0">
                <a:solidFill>
                  <a:srgbClr val="FFFF00"/>
                </a:solidFill>
              </a:rPr>
              <a:t>m</a:t>
            </a:r>
            <a:r>
              <a:rPr lang="cs-CZ" sz="3200" dirty="0" smtClean="0"/>
              <a:t> </a:t>
            </a:r>
            <a:r>
              <a:rPr lang="cs-CZ" sz="3200" dirty="0" err="1" smtClean="0"/>
              <a:t>portant</a:t>
            </a:r>
            <a:endParaRPr lang="cs-CZ" sz="3200" dirty="0" smtClean="0"/>
          </a:p>
          <a:p>
            <a:endParaRPr lang="cs-CZ" sz="3200" dirty="0"/>
          </a:p>
        </p:txBody>
      </p:sp>
      <p:pic>
        <p:nvPicPr>
          <p:cNvPr id="34818" name="Picture 2" descr="http://www.vroma.org/images/mcmanus_images/li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810000" cy="2726267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895600" y="51054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 smtClean="0"/>
              <a:t>l</a:t>
            </a:r>
            <a:r>
              <a:rPr lang="cs-CZ" sz="3200" i="1" dirty="0" err="1" smtClean="0"/>
              <a:t>ectic</a:t>
            </a:r>
            <a:r>
              <a:rPr lang="cs-CZ" sz="3200" i="1" dirty="0" err="1" smtClean="0">
                <a:solidFill>
                  <a:srgbClr val="FFFF00"/>
                </a:solidFill>
              </a:rPr>
              <a:t>a</a:t>
            </a:r>
            <a:r>
              <a:rPr lang="cs-CZ" sz="3200" dirty="0" smtClean="0"/>
              <a:t> </a:t>
            </a:r>
            <a:r>
              <a:rPr lang="cs-CZ" sz="3200" dirty="0" err="1" smtClean="0"/>
              <a:t>qu</a:t>
            </a:r>
            <a:r>
              <a:rPr lang="cs-CZ" sz="3200" dirty="0" err="1" smtClean="0">
                <a:solidFill>
                  <a:srgbClr val="FFFF00"/>
                </a:solidFill>
              </a:rPr>
              <a:t>am</a:t>
            </a:r>
            <a:r>
              <a:rPr lang="cs-CZ" sz="3200" dirty="0" smtClean="0"/>
              <a:t> serv</a:t>
            </a:r>
            <a:r>
              <a:rPr lang="cs-CZ" sz="3200" dirty="0" smtClean="0">
                <a:solidFill>
                  <a:srgbClr val="FF0000"/>
                </a:solidFill>
              </a:rPr>
              <a:t>i</a:t>
            </a:r>
            <a:r>
              <a:rPr lang="cs-CZ" sz="3200" dirty="0" smtClean="0">
                <a:solidFill>
                  <a:srgbClr val="FFFF00"/>
                </a:solidFill>
              </a:rPr>
              <a:t> </a:t>
            </a:r>
            <a:r>
              <a:rPr lang="cs-CZ" sz="3200" dirty="0" err="1" smtClean="0"/>
              <a:t>port</a:t>
            </a:r>
            <a:r>
              <a:rPr lang="cs-CZ" sz="3200" dirty="0" err="1" smtClean="0">
                <a:solidFill>
                  <a:srgbClr val="FF0000"/>
                </a:solidFill>
              </a:rPr>
              <a:t>ant</a:t>
            </a:r>
            <a:endParaRPr lang="cs-CZ" sz="3200" dirty="0" smtClean="0">
              <a:solidFill>
                <a:srgbClr val="FF0000"/>
              </a:solidFill>
            </a:endParaRPr>
          </a:p>
          <a:p>
            <a:r>
              <a:rPr lang="cs-CZ" sz="3200" i="1" dirty="0" err="1" smtClean="0"/>
              <a:t>l</a:t>
            </a:r>
            <a:r>
              <a:rPr lang="cs-CZ" sz="3200" i="1" dirty="0" err="1" smtClean="0"/>
              <a:t>ectic</a:t>
            </a:r>
            <a:r>
              <a:rPr lang="cs-CZ" sz="3200" i="1" dirty="0" err="1" smtClean="0">
                <a:solidFill>
                  <a:srgbClr val="FFFF00"/>
                </a:solidFill>
              </a:rPr>
              <a:t>a</a:t>
            </a:r>
            <a:r>
              <a:rPr lang="cs-CZ" sz="3200" dirty="0" smtClean="0"/>
              <a:t> </a:t>
            </a:r>
            <a:r>
              <a:rPr lang="cs-CZ" sz="3200" dirty="0" err="1" smtClean="0"/>
              <a:t>qu</a:t>
            </a:r>
            <a:r>
              <a:rPr lang="cs-CZ" sz="3200" dirty="0" err="1" smtClean="0">
                <a:solidFill>
                  <a:srgbClr val="FFFF00"/>
                </a:solidFill>
              </a:rPr>
              <a:t>ae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a</a:t>
            </a:r>
            <a:r>
              <a:rPr lang="cs-CZ" sz="3200" dirty="0" smtClean="0"/>
              <a:t> serv</a:t>
            </a:r>
            <a:r>
              <a:rPr lang="cs-CZ" sz="3200" dirty="0" smtClean="0">
                <a:solidFill>
                  <a:srgbClr val="FF0000"/>
                </a:solidFill>
              </a:rPr>
              <a:t>is</a:t>
            </a:r>
            <a:r>
              <a:rPr lang="cs-CZ" sz="3200" dirty="0" smtClean="0"/>
              <a:t> </a:t>
            </a:r>
            <a:r>
              <a:rPr lang="cs-CZ" sz="3200" dirty="0" err="1" smtClean="0"/>
              <a:t>port</a:t>
            </a:r>
            <a:r>
              <a:rPr lang="cs-CZ" sz="3200" dirty="0" err="1" smtClean="0">
                <a:solidFill>
                  <a:srgbClr val="FF0000"/>
                </a:solidFill>
              </a:rPr>
              <a:t>atur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err="1" smtClean="0">
                <a:solidFill>
                  <a:schemeClr val="tx1"/>
                </a:solidFill>
              </a:rPr>
              <a:t>Adde</a:t>
            </a:r>
            <a:r>
              <a:rPr lang="cs-CZ" b="1" i="1" dirty="0" smtClean="0">
                <a:solidFill>
                  <a:schemeClr val="tx1"/>
                </a:solidFill>
              </a:rPr>
              <a:t> </a:t>
            </a:r>
            <a:r>
              <a:rPr lang="cs-CZ" b="1" i="1" dirty="0" err="1" smtClean="0">
                <a:solidFill>
                  <a:schemeClr val="tx1"/>
                </a:solidFill>
              </a:rPr>
              <a:t>particulas</a:t>
            </a:r>
            <a:r>
              <a:rPr lang="cs-CZ" b="1" i="1" dirty="0" smtClean="0">
                <a:solidFill>
                  <a:schemeClr val="tx1"/>
                </a:solidFill>
              </a:rPr>
              <a:t> </a:t>
            </a:r>
            <a:r>
              <a:rPr lang="cs-CZ" b="1" i="1" dirty="0" err="1" smtClean="0">
                <a:solidFill>
                  <a:schemeClr val="tx1"/>
                </a:solidFill>
              </a:rPr>
              <a:t>secundum</a:t>
            </a:r>
            <a:r>
              <a:rPr lang="cs-CZ" b="1" i="1" dirty="0" smtClean="0">
                <a:solidFill>
                  <a:schemeClr val="tx1"/>
                </a:solidFill>
              </a:rPr>
              <a:t> </a:t>
            </a:r>
            <a:r>
              <a:rPr lang="cs-CZ" b="1" i="1" dirty="0" err="1" smtClean="0">
                <a:solidFill>
                  <a:schemeClr val="tx1"/>
                </a:solidFill>
              </a:rPr>
              <a:t>sensum</a:t>
            </a:r>
            <a:r>
              <a:rPr lang="cs-CZ" b="1" i="1" dirty="0" smtClean="0">
                <a:solidFill>
                  <a:schemeClr val="tx1"/>
                </a:solidFill>
              </a:rPr>
              <a:t>: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8600" y="1524000"/>
            <a:ext cx="8534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FF00"/>
                </a:solidFill>
              </a:rPr>
              <a:t>a</a:t>
            </a:r>
            <a:r>
              <a:rPr lang="cs-CZ" sz="3200" dirty="0" smtClean="0">
                <a:solidFill>
                  <a:srgbClr val="FFFF00"/>
                </a:solidFill>
              </a:rPr>
              <a:t>utem ~ </a:t>
            </a:r>
            <a:r>
              <a:rPr lang="cs-CZ" sz="3200" dirty="0" err="1" smtClean="0">
                <a:solidFill>
                  <a:srgbClr val="FFFF00"/>
                </a:solidFill>
              </a:rPr>
              <a:t>itaque</a:t>
            </a:r>
            <a:r>
              <a:rPr lang="cs-CZ" sz="3200" dirty="0" smtClean="0">
                <a:solidFill>
                  <a:srgbClr val="FFFF00"/>
                </a:solidFill>
              </a:rPr>
              <a:t> ~ </a:t>
            </a:r>
            <a:r>
              <a:rPr lang="cs-CZ" sz="3200" dirty="0" err="1" smtClean="0">
                <a:solidFill>
                  <a:srgbClr val="FFFF00"/>
                </a:solidFill>
              </a:rPr>
              <a:t>nam</a:t>
            </a:r>
            <a:r>
              <a:rPr lang="cs-CZ" sz="3200" dirty="0" smtClean="0">
                <a:solidFill>
                  <a:srgbClr val="FFFF00"/>
                </a:solidFill>
              </a:rPr>
              <a:t> ~ </a:t>
            </a:r>
            <a:r>
              <a:rPr lang="cs-CZ" sz="3200" dirty="0" err="1" smtClean="0">
                <a:solidFill>
                  <a:srgbClr val="FFFF00"/>
                </a:solidFill>
              </a:rPr>
              <a:t>iam</a:t>
            </a:r>
            <a:endParaRPr lang="cs-CZ" sz="3200" dirty="0" smtClean="0">
              <a:solidFill>
                <a:srgbClr val="FFFF00"/>
              </a:solidFill>
            </a:endParaRPr>
          </a:p>
          <a:p>
            <a:endParaRPr lang="cs-CZ" sz="3200" dirty="0" smtClean="0">
              <a:solidFill>
                <a:srgbClr val="FFFF00"/>
              </a:solidFill>
            </a:endParaRPr>
          </a:p>
          <a:p>
            <a:r>
              <a:rPr lang="cs-CZ" sz="2800" dirty="0" err="1" smtClean="0"/>
              <a:t>Iulius</a:t>
            </a:r>
            <a:r>
              <a:rPr lang="cs-CZ" sz="2800" dirty="0" smtClean="0"/>
              <a:t> </a:t>
            </a:r>
            <a:r>
              <a:rPr lang="cs-CZ" sz="2800" dirty="0" err="1" smtClean="0"/>
              <a:t>solus</a:t>
            </a:r>
            <a:r>
              <a:rPr lang="cs-CZ" sz="2800" dirty="0" smtClean="0"/>
              <a:t> non </a:t>
            </a:r>
            <a:r>
              <a:rPr lang="cs-CZ" sz="2800" dirty="0" err="1" smtClean="0"/>
              <a:t>est</a:t>
            </a:r>
            <a:r>
              <a:rPr lang="cs-CZ" sz="2800" dirty="0" smtClean="0"/>
              <a:t>, ______ servi </a:t>
            </a:r>
            <a:r>
              <a:rPr lang="cs-CZ" sz="2800" dirty="0" err="1" smtClean="0"/>
              <a:t>cum</a:t>
            </a:r>
            <a:r>
              <a:rPr lang="cs-CZ" sz="2800" dirty="0" smtClean="0"/>
              <a:t> </a:t>
            </a:r>
            <a:r>
              <a:rPr lang="cs-CZ" sz="2800" dirty="0" err="1" smtClean="0"/>
              <a:t>eo</a:t>
            </a:r>
            <a:r>
              <a:rPr lang="cs-CZ" sz="2800" dirty="0" smtClean="0"/>
              <a:t> </a:t>
            </a:r>
            <a:r>
              <a:rPr lang="cs-CZ" sz="2800" dirty="0" err="1" smtClean="0"/>
              <a:t>sunt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Medus: „</a:t>
            </a:r>
            <a:r>
              <a:rPr lang="cs-CZ" sz="2800" dirty="0" err="1" smtClean="0"/>
              <a:t>Iulius</a:t>
            </a:r>
            <a:r>
              <a:rPr lang="cs-CZ" sz="2800" dirty="0" smtClean="0"/>
              <a:t> _____ non </a:t>
            </a:r>
            <a:r>
              <a:rPr lang="cs-CZ" sz="2800" dirty="0" err="1" smtClean="0"/>
              <a:t>dominus</a:t>
            </a:r>
            <a:r>
              <a:rPr lang="cs-CZ" sz="2800" dirty="0" smtClean="0"/>
              <a:t> </a:t>
            </a:r>
            <a:r>
              <a:rPr lang="cs-CZ" sz="2800" dirty="0" err="1" smtClean="0"/>
              <a:t>meus</a:t>
            </a:r>
            <a:r>
              <a:rPr lang="cs-CZ" sz="2800" dirty="0" smtClean="0"/>
              <a:t> </a:t>
            </a:r>
            <a:r>
              <a:rPr lang="cs-CZ" sz="2800" dirty="0" err="1" smtClean="0"/>
              <a:t>est</a:t>
            </a:r>
            <a:r>
              <a:rPr lang="cs-CZ" sz="2800" dirty="0" smtClean="0"/>
              <a:t>!“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Dominus</a:t>
            </a:r>
            <a:r>
              <a:rPr lang="cs-CZ" sz="2800" dirty="0" smtClean="0"/>
              <a:t> </a:t>
            </a:r>
            <a:r>
              <a:rPr lang="cs-CZ" sz="2800" dirty="0" err="1" smtClean="0"/>
              <a:t>servos</a:t>
            </a:r>
            <a:r>
              <a:rPr lang="cs-CZ" sz="2800" dirty="0" smtClean="0"/>
              <a:t> </a:t>
            </a:r>
            <a:r>
              <a:rPr lang="cs-CZ" sz="2800" dirty="0" err="1" smtClean="0"/>
              <a:t>malos</a:t>
            </a:r>
            <a:r>
              <a:rPr lang="cs-CZ" sz="2800" dirty="0" smtClean="0"/>
              <a:t> </a:t>
            </a:r>
            <a:r>
              <a:rPr lang="cs-CZ" sz="2800" dirty="0" err="1" smtClean="0"/>
              <a:t>verberat</a:t>
            </a:r>
            <a:r>
              <a:rPr lang="cs-CZ" sz="2800" dirty="0" smtClean="0"/>
              <a:t>, _______ </a:t>
            </a:r>
            <a:r>
              <a:rPr lang="cs-CZ" sz="2800" dirty="0" err="1" smtClean="0"/>
              <a:t>ii</a:t>
            </a:r>
            <a:r>
              <a:rPr lang="cs-CZ" sz="2800" dirty="0" smtClean="0"/>
              <a:t> </a:t>
            </a:r>
            <a:r>
              <a:rPr lang="cs-CZ" sz="2800" dirty="0" err="1" smtClean="0"/>
              <a:t>baculum</a:t>
            </a:r>
            <a:r>
              <a:rPr lang="cs-CZ" sz="2800" dirty="0" smtClean="0"/>
              <a:t> </a:t>
            </a:r>
            <a:r>
              <a:rPr lang="cs-CZ" sz="2800" dirty="0" err="1" smtClean="0"/>
              <a:t>eius</a:t>
            </a:r>
            <a:r>
              <a:rPr lang="cs-CZ" sz="2800" dirty="0" smtClean="0"/>
              <a:t> </a:t>
            </a:r>
            <a:r>
              <a:rPr lang="cs-CZ" sz="2800" dirty="0" err="1" smtClean="0"/>
              <a:t>timent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Medus </a:t>
            </a:r>
            <a:r>
              <a:rPr lang="cs-CZ" sz="2800" dirty="0" err="1" smtClean="0"/>
              <a:t>est</a:t>
            </a:r>
            <a:r>
              <a:rPr lang="cs-CZ" sz="2800" dirty="0" smtClean="0"/>
              <a:t> malus servus </a:t>
            </a:r>
            <a:r>
              <a:rPr lang="cs-CZ" sz="2800" dirty="0" err="1" smtClean="0"/>
              <a:t>qui</a:t>
            </a:r>
            <a:r>
              <a:rPr lang="cs-CZ" sz="2800" dirty="0" smtClean="0"/>
              <a:t> </a:t>
            </a:r>
            <a:r>
              <a:rPr lang="cs-CZ" sz="2800" dirty="0" err="1" smtClean="0"/>
              <a:t>nummos</a:t>
            </a:r>
            <a:r>
              <a:rPr lang="cs-CZ" sz="2800" dirty="0" smtClean="0"/>
              <a:t> domini </a:t>
            </a:r>
            <a:r>
              <a:rPr lang="cs-CZ" sz="2800" dirty="0" err="1" smtClean="0"/>
              <a:t>sumit</a:t>
            </a:r>
            <a:r>
              <a:rPr lang="cs-CZ" sz="2800" dirty="0" smtClean="0"/>
              <a:t>, </a:t>
            </a:r>
            <a:r>
              <a:rPr lang="cs-CZ" sz="2800" dirty="0" err="1" smtClean="0"/>
              <a:t>Davus</a:t>
            </a:r>
            <a:r>
              <a:rPr lang="cs-CZ" sz="2800" dirty="0" smtClean="0"/>
              <a:t> ______ servus </a:t>
            </a:r>
            <a:r>
              <a:rPr lang="cs-CZ" sz="2800" dirty="0" err="1" smtClean="0"/>
              <a:t>est</a:t>
            </a:r>
            <a:r>
              <a:rPr lang="cs-CZ" sz="2800" dirty="0" smtClean="0"/>
              <a:t> bonus.</a:t>
            </a:r>
          </a:p>
          <a:p>
            <a:endParaRPr lang="cs-CZ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alaeos.com/vertebrates/aves/images/Os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98144"/>
            <a:ext cx="3352800" cy="314045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52400" y="4114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Ostia </a:t>
            </a:r>
            <a:r>
              <a:rPr lang="cs-CZ" sz="3200" i="1" dirty="0" err="1" smtClean="0">
                <a:solidFill>
                  <a:srgbClr val="FFFF00"/>
                </a:solidFill>
              </a:rPr>
              <a:t>prope</a:t>
            </a:r>
            <a:r>
              <a:rPr lang="cs-CZ" sz="3200" dirty="0" smtClean="0"/>
              <a:t> </a:t>
            </a:r>
            <a:r>
              <a:rPr lang="cs-CZ" sz="3200" dirty="0" err="1" smtClean="0"/>
              <a:t>Rom</a:t>
            </a:r>
            <a:r>
              <a:rPr lang="cs-CZ" sz="3200" dirty="0" err="1" smtClean="0">
                <a:solidFill>
                  <a:srgbClr val="FFFF00"/>
                </a:solidFill>
              </a:rPr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est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1028" name="Picture 4" descr="Map of Horace's Journey to Brundis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00400"/>
            <a:ext cx="4165600" cy="31242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572000" y="1905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Brundisium</a:t>
            </a:r>
            <a:r>
              <a:rPr lang="cs-CZ" sz="3200" dirty="0" smtClean="0"/>
              <a:t> </a:t>
            </a:r>
            <a:r>
              <a:rPr lang="cs-CZ" sz="3200" i="1" dirty="0" err="1" smtClean="0">
                <a:solidFill>
                  <a:srgbClr val="FFFF00"/>
                </a:solidFill>
              </a:rPr>
              <a:t>procul</a:t>
            </a:r>
            <a:r>
              <a:rPr lang="cs-CZ" sz="3200" dirty="0" smtClean="0"/>
              <a:t> </a:t>
            </a:r>
            <a:r>
              <a:rPr lang="cs-CZ" sz="3200" i="1" dirty="0" smtClean="0">
                <a:solidFill>
                  <a:srgbClr val="FFFF00"/>
                </a:solidFill>
              </a:rPr>
              <a:t>ab</a:t>
            </a:r>
            <a:r>
              <a:rPr lang="cs-CZ" sz="3200" dirty="0" smtClean="0"/>
              <a:t> Rom</a:t>
            </a:r>
            <a:r>
              <a:rPr lang="cs-CZ" sz="3200" dirty="0" smtClean="0">
                <a:solidFill>
                  <a:srgbClr val="FFFF00"/>
                </a:solidFill>
              </a:rPr>
              <a:t>a</a:t>
            </a:r>
            <a:r>
              <a:rPr lang="cs-CZ" sz="3200" dirty="0" smtClean="0"/>
              <a:t> </a:t>
            </a:r>
            <a:r>
              <a:rPr lang="cs-CZ" sz="3200" dirty="0" err="1" smtClean="0"/>
              <a:t>est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sp>
        <p:nvSpPr>
          <p:cNvPr id="8" name="Vývojový diagram: nebo 7"/>
          <p:cNvSpPr/>
          <p:nvPr/>
        </p:nvSpPr>
        <p:spPr>
          <a:xfrm>
            <a:off x="4724400" y="4038600"/>
            <a:ext cx="152400" cy="152400"/>
          </a:xfrm>
          <a:prstGeom prst="flowChar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nebo 8"/>
          <p:cNvSpPr/>
          <p:nvPr/>
        </p:nvSpPr>
        <p:spPr>
          <a:xfrm>
            <a:off x="8610600" y="5257800"/>
            <a:ext cx="152400" cy="152400"/>
          </a:xfrm>
          <a:prstGeom prst="flowChar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šipka 11"/>
          <p:cNvCxnSpPr>
            <a:stCxn id="8" idx="5"/>
          </p:cNvCxnSpPr>
          <p:nvPr/>
        </p:nvCxnSpPr>
        <p:spPr>
          <a:xfrm>
            <a:off x="4854482" y="4168682"/>
            <a:ext cx="403318" cy="17471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2000" y="914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Capua</a:t>
            </a:r>
            <a:r>
              <a:rPr lang="cs-CZ" sz="3200" dirty="0" smtClean="0"/>
              <a:t> </a:t>
            </a:r>
            <a:r>
              <a:rPr lang="cs-CZ" sz="3200" i="1" dirty="0" err="1" smtClean="0">
                <a:solidFill>
                  <a:srgbClr val="FFFF00"/>
                </a:solidFill>
              </a:rPr>
              <a:t>inter</a:t>
            </a:r>
            <a:r>
              <a:rPr lang="cs-CZ" sz="3200" dirty="0" smtClean="0"/>
              <a:t> </a:t>
            </a:r>
            <a:r>
              <a:rPr lang="cs-CZ" sz="3200" dirty="0" err="1" smtClean="0"/>
              <a:t>Rom</a:t>
            </a:r>
            <a:r>
              <a:rPr lang="cs-CZ" sz="3200" dirty="0" err="1" smtClean="0">
                <a:solidFill>
                  <a:srgbClr val="FFFF00"/>
                </a:solidFill>
              </a:rPr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et</a:t>
            </a:r>
            <a:r>
              <a:rPr lang="cs-CZ" sz="3200" dirty="0" smtClean="0"/>
              <a:t> </a:t>
            </a:r>
            <a:r>
              <a:rPr lang="cs-CZ" sz="3200" dirty="0" err="1" smtClean="0"/>
              <a:t>Brundisi</a:t>
            </a:r>
            <a:r>
              <a:rPr lang="cs-CZ" sz="3200" dirty="0" err="1" smtClean="0">
                <a:solidFill>
                  <a:srgbClr val="FFFF00"/>
                </a:solidFill>
              </a:rPr>
              <a:t>um</a:t>
            </a:r>
            <a:r>
              <a:rPr lang="cs-CZ" sz="3200" dirty="0" smtClean="0"/>
              <a:t> </a:t>
            </a:r>
            <a:r>
              <a:rPr lang="cs-CZ" sz="3200" dirty="0" err="1" smtClean="0"/>
              <a:t>est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7200" y="2133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Muri</a:t>
            </a:r>
            <a:r>
              <a:rPr lang="cs-CZ" sz="3200" dirty="0" smtClean="0"/>
              <a:t> </a:t>
            </a:r>
            <a:r>
              <a:rPr lang="cs-CZ" sz="3200" i="1" dirty="0" err="1" smtClean="0">
                <a:solidFill>
                  <a:srgbClr val="FFFF00"/>
                </a:solidFill>
              </a:rPr>
              <a:t>circum</a:t>
            </a:r>
            <a:r>
              <a:rPr lang="cs-CZ" sz="3200" dirty="0" smtClean="0"/>
              <a:t> oppid</a:t>
            </a:r>
            <a:r>
              <a:rPr lang="cs-CZ" sz="3200" dirty="0" smtClean="0">
                <a:solidFill>
                  <a:srgbClr val="FFFF00"/>
                </a:solidFill>
              </a:rPr>
              <a:t>um</a:t>
            </a:r>
            <a:r>
              <a:rPr lang="cs-CZ" sz="3200" dirty="0" smtClean="0"/>
              <a:t> </a:t>
            </a:r>
            <a:r>
              <a:rPr lang="cs-CZ" sz="3200" dirty="0" err="1" smtClean="0"/>
              <a:t>sunt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pic>
        <p:nvPicPr>
          <p:cNvPr id="27650" name="Picture 2" descr="http://a66c7b.medialib.glogster.com/media/b8/b8978806e789347b2dfb06beee53e02135f15afaa2e976836e6b6a34dd2c28bf/map-of-roman-roads-in-ita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574466" cy="4038600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6553200" y="4114800"/>
            <a:ext cx="381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AutoShape 4" descr="Výsledek obrázku pro circum oppid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7654" name="AutoShape 6" descr="Výsledek obrázku pro circum oppid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7656" name="Picture 8" descr="http://www.english-heritage.org.uk/remote/www.english-heritage.org.uk/content/properties/silchester-roman-city-walls-and-amphitheatre/gallery-for-silchester-roman-city-walls-and-amphitheatre/gallerysesilchester0120090316095747.jpg?w=1144&amp;mode=none&amp;scale=downscale&amp;quality=60&amp;anchor=middlece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3374570" cy="2362200"/>
          </a:xfrm>
          <a:prstGeom prst="rect">
            <a:avLst/>
          </a:prstGeom>
          <a:noFill/>
        </p:spPr>
      </p:pic>
      <p:sp>
        <p:nvSpPr>
          <p:cNvPr id="10" name="Zahnutá šipka doleva 9"/>
          <p:cNvSpPr/>
          <p:nvPr/>
        </p:nvSpPr>
        <p:spPr>
          <a:xfrm>
            <a:off x="2438400" y="3352800"/>
            <a:ext cx="1112519" cy="2209800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vialatinatemavi-140113124116-phpapp02/95/via-latina-tema-vi-de-familia-romana-39-638.jpg?cb=14432025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4513081" cy="60198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334000" y="8382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FFFF00"/>
                </a:solidFill>
              </a:rPr>
              <a:t>Unde</a:t>
            </a:r>
            <a:r>
              <a:rPr lang="cs-CZ" sz="3200" dirty="0" smtClean="0"/>
              <a:t> </a:t>
            </a:r>
            <a:r>
              <a:rPr lang="cs-CZ" sz="3200" dirty="0" err="1" smtClean="0"/>
              <a:t>eum</a:t>
            </a:r>
            <a:r>
              <a:rPr lang="cs-CZ" sz="3200" dirty="0" smtClean="0"/>
              <a:t> </a:t>
            </a:r>
            <a:r>
              <a:rPr lang="cs-CZ" sz="3200" dirty="0" err="1" smtClean="0"/>
              <a:t>portant</a:t>
            </a:r>
            <a:r>
              <a:rPr lang="cs-CZ" sz="3200" dirty="0" smtClean="0"/>
              <a:t>?</a:t>
            </a:r>
          </a:p>
          <a:p>
            <a:r>
              <a:rPr lang="cs-CZ" sz="3200" dirty="0" smtClean="0"/>
              <a:t> </a:t>
            </a:r>
            <a:r>
              <a:rPr lang="cs-CZ" sz="3200" dirty="0" smtClean="0"/>
              <a:t>      </a:t>
            </a:r>
            <a:r>
              <a:rPr lang="cs-CZ" sz="3200" i="1" dirty="0" smtClean="0">
                <a:solidFill>
                  <a:srgbClr val="FFFF00"/>
                </a:solidFill>
              </a:rPr>
              <a:t>ab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oppid</a:t>
            </a:r>
            <a:r>
              <a:rPr lang="cs-CZ" sz="3200" i="1" dirty="0" err="1" smtClean="0">
                <a:solidFill>
                  <a:srgbClr val="FFFF00"/>
                </a:solidFill>
              </a:rPr>
              <a:t>o</a:t>
            </a:r>
            <a:r>
              <a:rPr lang="cs-CZ" sz="3200" i="1" dirty="0" smtClean="0"/>
              <a:t>…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r>
              <a:rPr lang="cs-CZ" sz="3200" dirty="0" smtClean="0">
                <a:solidFill>
                  <a:srgbClr val="FFFF00"/>
                </a:solidFill>
              </a:rPr>
              <a:t>Quo</a:t>
            </a:r>
            <a:r>
              <a:rPr lang="cs-CZ" sz="3200" dirty="0" smtClean="0"/>
              <a:t> </a:t>
            </a:r>
            <a:r>
              <a:rPr lang="cs-CZ" sz="3200" dirty="0" err="1" smtClean="0"/>
              <a:t>eum</a:t>
            </a:r>
            <a:r>
              <a:rPr lang="cs-CZ" sz="3200" dirty="0" smtClean="0"/>
              <a:t> </a:t>
            </a:r>
            <a:r>
              <a:rPr lang="cs-CZ" sz="3200" dirty="0" err="1" smtClean="0"/>
              <a:t>portant</a:t>
            </a:r>
            <a:r>
              <a:rPr lang="cs-CZ" sz="3200" dirty="0" smtClean="0"/>
              <a:t>?</a:t>
            </a:r>
          </a:p>
          <a:p>
            <a:r>
              <a:rPr lang="cs-CZ" sz="3200" dirty="0" smtClean="0"/>
              <a:t> </a:t>
            </a:r>
            <a:r>
              <a:rPr lang="cs-CZ" sz="3200" dirty="0" smtClean="0"/>
              <a:t>       …</a:t>
            </a:r>
            <a:r>
              <a:rPr lang="cs-CZ" sz="3200" dirty="0" smtClean="0">
                <a:solidFill>
                  <a:srgbClr val="FFFF00"/>
                </a:solidFill>
              </a:rPr>
              <a:t>ad</a:t>
            </a:r>
            <a:r>
              <a:rPr lang="cs-CZ" sz="3200" dirty="0" smtClean="0"/>
              <a:t> </a:t>
            </a:r>
            <a:r>
              <a:rPr lang="cs-CZ" sz="3200" dirty="0" err="1" smtClean="0"/>
              <a:t>vill</a:t>
            </a:r>
            <a:r>
              <a:rPr lang="cs-CZ" sz="3200" dirty="0" err="1" smtClean="0">
                <a:solidFill>
                  <a:srgbClr val="FFFF00"/>
                </a:solidFill>
              </a:rPr>
              <a:t>am</a:t>
            </a:r>
            <a:endParaRPr lang="cs-CZ" sz="3200" dirty="0" smtClean="0">
              <a:solidFill>
                <a:srgbClr val="FFFF00"/>
              </a:solidFill>
            </a:endParaRPr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459992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09600" y="40386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Quis</a:t>
            </a:r>
            <a:r>
              <a:rPr lang="cs-CZ" sz="3200" dirty="0" smtClean="0"/>
              <a:t> </a:t>
            </a:r>
            <a:r>
              <a:rPr lang="cs-CZ" sz="3200" dirty="0" err="1" smtClean="0"/>
              <a:t>ambulat</a:t>
            </a:r>
            <a:r>
              <a:rPr lang="cs-CZ" sz="3200" dirty="0" smtClean="0"/>
              <a:t> </a:t>
            </a:r>
            <a:r>
              <a:rPr lang="cs-CZ" sz="3200" i="1" dirty="0" smtClean="0">
                <a:solidFill>
                  <a:srgbClr val="FFFF00"/>
                </a:solidFill>
              </a:rPr>
              <a:t>post</a:t>
            </a:r>
            <a:r>
              <a:rPr lang="cs-CZ" sz="3200" dirty="0" smtClean="0"/>
              <a:t> </a:t>
            </a:r>
            <a:r>
              <a:rPr lang="cs-CZ" sz="3200" dirty="0" err="1" smtClean="0"/>
              <a:t>Dav</a:t>
            </a:r>
            <a:r>
              <a:rPr lang="cs-CZ" sz="3200" dirty="0" err="1" smtClean="0">
                <a:solidFill>
                  <a:srgbClr val="FFFF00"/>
                </a:solidFill>
              </a:rPr>
              <a:t>um</a:t>
            </a:r>
            <a:r>
              <a:rPr lang="cs-CZ" sz="3200" dirty="0" smtClean="0"/>
              <a:t>?</a:t>
            </a:r>
          </a:p>
          <a:p>
            <a:endParaRPr lang="cs-CZ" sz="3200" dirty="0" smtClean="0"/>
          </a:p>
          <a:p>
            <a:r>
              <a:rPr lang="cs-CZ" sz="3200" dirty="0" err="1" smtClean="0"/>
              <a:t>Quis</a:t>
            </a:r>
            <a:r>
              <a:rPr lang="cs-CZ" sz="3200" dirty="0" smtClean="0"/>
              <a:t> </a:t>
            </a:r>
            <a:r>
              <a:rPr lang="cs-CZ" sz="3200" dirty="0" err="1" smtClean="0"/>
              <a:t>est</a:t>
            </a:r>
            <a:r>
              <a:rPr lang="cs-CZ" sz="3200" dirty="0" smtClean="0"/>
              <a:t> </a:t>
            </a:r>
            <a:r>
              <a:rPr lang="cs-CZ" sz="3200" i="1" dirty="0" smtClean="0">
                <a:solidFill>
                  <a:srgbClr val="FFFF00"/>
                </a:solidFill>
              </a:rPr>
              <a:t>ante</a:t>
            </a:r>
            <a:r>
              <a:rPr lang="cs-CZ" sz="3200" dirty="0" smtClean="0"/>
              <a:t> </a:t>
            </a:r>
            <a:r>
              <a:rPr lang="cs-CZ" sz="3200" dirty="0" err="1" smtClean="0"/>
              <a:t>Dav</a:t>
            </a:r>
            <a:r>
              <a:rPr lang="cs-CZ" sz="3200" dirty="0" err="1" smtClean="0">
                <a:solidFill>
                  <a:srgbClr val="FFFF00"/>
                </a:solidFill>
              </a:rPr>
              <a:t>um</a:t>
            </a:r>
            <a:r>
              <a:rPr lang="cs-CZ" sz="3200" dirty="0" smtClean="0"/>
              <a:t>, </a:t>
            </a:r>
            <a:r>
              <a:rPr lang="cs-CZ" sz="3200" dirty="0" err="1" smtClean="0"/>
              <a:t>Syr</a:t>
            </a:r>
            <a:r>
              <a:rPr lang="cs-CZ" sz="3200" dirty="0" err="1" smtClean="0">
                <a:solidFill>
                  <a:srgbClr val="FFFF00"/>
                </a:solidFill>
              </a:rPr>
              <a:t>um</a:t>
            </a:r>
            <a:r>
              <a:rPr lang="cs-CZ" sz="3200" dirty="0" smtClean="0"/>
              <a:t> </a:t>
            </a:r>
            <a:r>
              <a:rPr lang="cs-CZ" sz="3200" dirty="0" err="1" smtClean="0"/>
              <a:t>Leandr</a:t>
            </a:r>
            <a:r>
              <a:rPr lang="cs-CZ" sz="3200" dirty="0" err="1" smtClean="0">
                <a:solidFill>
                  <a:srgbClr val="FFFF00"/>
                </a:solidFill>
              </a:rPr>
              <a:t>um</a:t>
            </a:r>
            <a:r>
              <a:rPr lang="cs-CZ" sz="3200" dirty="0" err="1" smtClean="0"/>
              <a:t>que</a:t>
            </a:r>
            <a:r>
              <a:rPr lang="cs-CZ" sz="3200" dirty="0" smtClean="0"/>
              <a:t>, sed post </a:t>
            </a:r>
            <a:r>
              <a:rPr lang="cs-CZ" sz="3200" dirty="0" err="1" smtClean="0"/>
              <a:t>Ursum</a:t>
            </a:r>
            <a:r>
              <a:rPr lang="cs-CZ" sz="3200" dirty="0" smtClean="0"/>
              <a:t>?</a:t>
            </a:r>
            <a:endParaRPr lang="cs-CZ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14400" y="1143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 smtClean="0"/>
              <a:t>Is</a:t>
            </a:r>
            <a:r>
              <a:rPr lang="cs-CZ" sz="3200" i="1" dirty="0" smtClean="0"/>
              <a:t>, </a:t>
            </a:r>
            <a:r>
              <a:rPr lang="cs-CZ" sz="3200" i="1" dirty="0" err="1" smtClean="0"/>
              <a:t>qui</a:t>
            </a:r>
            <a:r>
              <a:rPr lang="cs-CZ" sz="3200" i="1" dirty="0" smtClean="0"/>
              <a:t> </a:t>
            </a:r>
            <a:r>
              <a:rPr lang="cs-CZ" sz="3200" dirty="0" smtClean="0"/>
              <a:t>via </a:t>
            </a:r>
            <a:r>
              <a:rPr lang="cs-CZ" sz="3200" dirty="0" err="1" smtClean="0"/>
              <a:t>Appia</a:t>
            </a:r>
            <a:r>
              <a:rPr lang="cs-CZ" sz="3200" dirty="0" smtClean="0"/>
              <a:t> </a:t>
            </a:r>
            <a:r>
              <a:rPr lang="cs-CZ" sz="3200" dirty="0" err="1" smtClean="0"/>
              <a:t>venit</a:t>
            </a:r>
            <a:r>
              <a:rPr lang="cs-CZ" sz="3200" dirty="0" smtClean="0"/>
              <a:t>, </a:t>
            </a:r>
            <a:r>
              <a:rPr lang="cs-CZ" sz="3200" i="1" dirty="0" smtClean="0">
                <a:solidFill>
                  <a:srgbClr val="FFFF00"/>
                </a:solidFill>
              </a:rPr>
              <a:t>per</a:t>
            </a:r>
            <a:r>
              <a:rPr lang="cs-CZ" sz="3200" dirty="0" smtClean="0"/>
              <a:t> </a:t>
            </a:r>
            <a:r>
              <a:rPr lang="cs-CZ" sz="3200" dirty="0" err="1" smtClean="0"/>
              <a:t>port</a:t>
            </a:r>
            <a:r>
              <a:rPr lang="cs-CZ" sz="3200" dirty="0" err="1" smtClean="0">
                <a:solidFill>
                  <a:srgbClr val="FFFF00"/>
                </a:solidFill>
              </a:rPr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Capen</a:t>
            </a:r>
            <a:r>
              <a:rPr lang="cs-CZ" sz="3200" dirty="0" err="1" smtClean="0">
                <a:solidFill>
                  <a:srgbClr val="FFFF00"/>
                </a:solidFill>
              </a:rPr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urbem</a:t>
            </a:r>
            <a:r>
              <a:rPr lang="cs-CZ" sz="3200" dirty="0" smtClean="0"/>
              <a:t> </a:t>
            </a:r>
            <a:r>
              <a:rPr lang="cs-CZ" sz="3200" dirty="0" err="1" smtClean="0"/>
              <a:t>intrat</a:t>
            </a:r>
            <a:endParaRPr lang="cs-CZ" sz="3200" dirty="0"/>
          </a:p>
        </p:txBody>
      </p:sp>
      <p:pic>
        <p:nvPicPr>
          <p:cNvPr id="31746" name="Picture 2" descr="http://christchurchartgallery.org.nz/media/uploads/2015_06/98_86_Street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3829948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1752600" y="12192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Elipsa 2"/>
          <p:cNvSpPr/>
          <p:nvPr/>
        </p:nvSpPr>
        <p:spPr>
          <a:xfrm>
            <a:off x="6172200" y="12192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905000" y="1219200"/>
            <a:ext cx="647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cs-CZ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324600" y="121920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71800" y="838200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410200" y="1524000"/>
            <a:ext cx="731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657600" y="1219200"/>
            <a:ext cx="2057400" cy="228600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eva 8"/>
          <p:cNvSpPr/>
          <p:nvPr/>
        </p:nvSpPr>
        <p:spPr>
          <a:xfrm>
            <a:off x="3048000" y="1905000"/>
            <a:ext cx="2286000" cy="228600"/>
          </a:xfrm>
          <a:prstGeom prst="lef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600200" y="685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ROMA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43600" y="762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TUSCULUM</a:t>
            </a: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19200" y="2819400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dirty="0" smtClean="0"/>
              <a:t>A	</a:t>
            </a:r>
            <a:r>
              <a:rPr lang="cs-CZ" sz="3200" dirty="0" err="1" smtClean="0"/>
              <a:t>Rom</a:t>
            </a:r>
            <a:r>
              <a:rPr lang="cs-CZ" sz="3200" dirty="0" err="1" smtClean="0">
                <a:solidFill>
                  <a:srgbClr val="FFFF00"/>
                </a:solidFill>
              </a:rPr>
              <a:t>ae</a:t>
            </a:r>
            <a:r>
              <a:rPr lang="cs-CZ" sz="3200" dirty="0" smtClean="0"/>
              <a:t> </a:t>
            </a:r>
            <a:r>
              <a:rPr lang="cs-CZ" sz="3200" dirty="0" err="1" smtClean="0"/>
              <a:t>est</a:t>
            </a:r>
            <a:endParaRPr lang="cs-CZ" sz="3200" dirty="0" smtClean="0"/>
          </a:p>
          <a:p>
            <a:pPr>
              <a:lnSpc>
                <a:spcPct val="150000"/>
              </a:lnSpc>
            </a:pPr>
            <a:r>
              <a:rPr lang="cs-CZ" sz="3200" dirty="0" smtClean="0"/>
              <a:t>B	</a:t>
            </a:r>
            <a:r>
              <a:rPr lang="cs-CZ" sz="3200" dirty="0" err="1" smtClean="0"/>
              <a:t>Tuscul</a:t>
            </a:r>
            <a:r>
              <a:rPr lang="cs-CZ" sz="3200" dirty="0" err="1" smtClean="0">
                <a:solidFill>
                  <a:srgbClr val="FFFF00"/>
                </a:solidFill>
              </a:rPr>
              <a:t>i</a:t>
            </a:r>
            <a:r>
              <a:rPr lang="cs-CZ" sz="3200" dirty="0" smtClean="0">
                <a:solidFill>
                  <a:srgbClr val="FFFF00"/>
                </a:solidFill>
              </a:rPr>
              <a:t> </a:t>
            </a:r>
            <a:r>
              <a:rPr lang="cs-CZ" sz="3200" dirty="0" err="1" smtClean="0"/>
              <a:t>est</a:t>
            </a:r>
            <a:endParaRPr lang="cs-CZ" sz="3200" dirty="0" smtClean="0"/>
          </a:p>
          <a:p>
            <a:pPr>
              <a:lnSpc>
                <a:spcPct val="150000"/>
              </a:lnSpc>
            </a:pPr>
            <a:r>
              <a:rPr lang="cs-CZ" sz="3200" dirty="0" smtClean="0"/>
              <a:t>C 	</a:t>
            </a:r>
            <a:r>
              <a:rPr lang="cs-CZ" sz="3200" dirty="0" err="1" smtClean="0"/>
              <a:t>Rom</a:t>
            </a:r>
            <a:r>
              <a:rPr lang="cs-CZ" sz="3200" dirty="0" err="1" smtClean="0">
                <a:solidFill>
                  <a:srgbClr val="FFFF00"/>
                </a:solidFill>
              </a:rPr>
              <a:t>ā</a:t>
            </a:r>
            <a:r>
              <a:rPr lang="cs-CZ" sz="3200" dirty="0" smtClean="0"/>
              <a:t> </a:t>
            </a:r>
            <a:r>
              <a:rPr lang="cs-CZ" sz="3200" dirty="0" err="1" smtClean="0"/>
              <a:t>T</a:t>
            </a:r>
            <a:r>
              <a:rPr lang="cs-CZ" sz="3200" dirty="0" err="1" smtClean="0"/>
              <a:t>uscul</a:t>
            </a:r>
            <a:r>
              <a:rPr lang="cs-CZ" sz="3200" dirty="0" err="1" smtClean="0">
                <a:solidFill>
                  <a:srgbClr val="FFFF00"/>
                </a:solidFill>
              </a:rPr>
              <a:t>um</a:t>
            </a:r>
            <a:r>
              <a:rPr lang="cs-CZ" sz="3200" dirty="0" smtClean="0"/>
              <a:t> </a:t>
            </a:r>
            <a:r>
              <a:rPr lang="cs-CZ" sz="3200" dirty="0" err="1" smtClean="0"/>
              <a:t>it</a:t>
            </a:r>
            <a:endParaRPr lang="cs-CZ" sz="3200" dirty="0" smtClean="0"/>
          </a:p>
          <a:p>
            <a:pPr>
              <a:lnSpc>
                <a:spcPct val="150000"/>
              </a:lnSpc>
            </a:pPr>
            <a:r>
              <a:rPr lang="cs-CZ" sz="3200" dirty="0" smtClean="0"/>
              <a:t>D	</a:t>
            </a:r>
            <a:r>
              <a:rPr lang="cs-CZ" sz="3200" dirty="0" err="1" smtClean="0"/>
              <a:t>Tuscul</a:t>
            </a:r>
            <a:r>
              <a:rPr lang="cs-CZ" sz="3200" dirty="0" err="1" smtClean="0">
                <a:solidFill>
                  <a:srgbClr val="FFFF00"/>
                </a:solidFill>
              </a:rPr>
              <a:t>o</a:t>
            </a:r>
            <a:r>
              <a:rPr lang="cs-CZ" sz="3200" dirty="0" smtClean="0"/>
              <a:t> </a:t>
            </a:r>
            <a:r>
              <a:rPr lang="cs-CZ" sz="3200" dirty="0" err="1" smtClean="0"/>
              <a:t>Rom</a:t>
            </a:r>
            <a:r>
              <a:rPr lang="cs-CZ" sz="3200" dirty="0" err="1" smtClean="0">
                <a:solidFill>
                  <a:srgbClr val="FFFF00"/>
                </a:solidFill>
              </a:rPr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it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324600" y="3429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 smtClean="0">
                <a:solidFill>
                  <a:srgbClr val="FF0000"/>
                </a:solidFill>
              </a:rPr>
              <a:t>Ubi</a:t>
            </a:r>
            <a:r>
              <a:rPr lang="cs-CZ" sz="3200" i="1" dirty="0" smtClean="0">
                <a:solidFill>
                  <a:srgbClr val="FF0000"/>
                </a:solidFill>
              </a:rPr>
              <a:t>?</a:t>
            </a:r>
            <a:endParaRPr lang="cs-CZ" sz="3200" i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19800" y="4724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 smtClean="0">
                <a:solidFill>
                  <a:srgbClr val="FF0000"/>
                </a:solidFill>
              </a:rPr>
              <a:t>Unde</a:t>
            </a:r>
            <a:r>
              <a:rPr lang="cs-CZ" sz="3200" i="1" dirty="0" smtClean="0">
                <a:solidFill>
                  <a:srgbClr val="FF0000"/>
                </a:solidFill>
              </a:rPr>
              <a:t>?      Quo?</a:t>
            </a:r>
            <a:endParaRPr lang="cs-CZ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.slidesharecdn.com/vialatinatemavi-140113124116-phpapp02/95/via-latina-tema-vi-de-familia-romana-53-638.jpg?cb=14432025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4572000" cy="609838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334000" y="1219200"/>
            <a:ext cx="350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Nonne</a:t>
            </a:r>
            <a:r>
              <a:rPr lang="cs-CZ" sz="3200" dirty="0" smtClean="0"/>
              <a:t> servi </a:t>
            </a:r>
            <a:r>
              <a:rPr lang="cs-CZ" sz="3200" dirty="0" err="1" smtClean="0"/>
              <a:t>fessi</a:t>
            </a:r>
            <a:r>
              <a:rPr lang="cs-CZ" sz="3200" dirty="0" smtClean="0"/>
              <a:t> </a:t>
            </a:r>
            <a:r>
              <a:rPr lang="cs-CZ" sz="3200" dirty="0" err="1" smtClean="0"/>
              <a:t>sunt</a:t>
            </a:r>
            <a:r>
              <a:rPr lang="cs-CZ" sz="3200" dirty="0" smtClean="0"/>
              <a:t>?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r>
              <a:rPr lang="cs-CZ" sz="3200" dirty="0" err="1" smtClean="0"/>
              <a:t>Ita</a:t>
            </a:r>
            <a:r>
              <a:rPr lang="cs-CZ" sz="3200" dirty="0" smtClean="0"/>
              <a:t>, </a:t>
            </a:r>
            <a:r>
              <a:rPr lang="cs-CZ" sz="3200" dirty="0" err="1" smtClean="0"/>
              <a:t>quia</a:t>
            </a:r>
            <a:r>
              <a:rPr lang="cs-CZ" sz="3200" dirty="0" smtClean="0"/>
              <a:t> </a:t>
            </a:r>
            <a:r>
              <a:rPr lang="cs-CZ" sz="3200" dirty="0" err="1" smtClean="0"/>
              <a:t>dominum</a:t>
            </a:r>
            <a:r>
              <a:rPr lang="cs-CZ" sz="3200" dirty="0" smtClean="0"/>
              <a:t> </a:t>
            </a:r>
            <a:r>
              <a:rPr lang="cs-CZ" sz="3200" i="1" dirty="0" err="1" smtClean="0">
                <a:solidFill>
                  <a:srgbClr val="FFFF00"/>
                </a:solidFill>
              </a:rPr>
              <a:t>usque</a:t>
            </a:r>
            <a:r>
              <a:rPr lang="cs-CZ" sz="3200" i="1" dirty="0" smtClean="0">
                <a:solidFill>
                  <a:srgbClr val="FFFF00"/>
                </a:solidFill>
              </a:rPr>
              <a:t> ad </a:t>
            </a:r>
            <a:r>
              <a:rPr lang="cs-CZ" sz="3200" dirty="0" err="1" smtClean="0"/>
              <a:t>vill</a:t>
            </a:r>
            <a:r>
              <a:rPr lang="cs-CZ" sz="3200" dirty="0" err="1" smtClean="0">
                <a:solidFill>
                  <a:srgbClr val="FFFF00"/>
                </a:solidFill>
              </a:rPr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port</a:t>
            </a:r>
            <a:r>
              <a:rPr lang="cs-CZ" sz="3200" dirty="0" err="1" smtClean="0">
                <a:solidFill>
                  <a:srgbClr val="92D050"/>
                </a:solidFill>
              </a:rPr>
              <a:t>ant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6096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 err="1" smtClean="0"/>
              <a:t>Ablativus</a:t>
            </a:r>
            <a:r>
              <a:rPr lang="cs-CZ" sz="3200" i="1" dirty="0" smtClean="0"/>
              <a:t> </a:t>
            </a:r>
            <a:r>
              <a:rPr lang="cs-CZ" sz="3200" i="1" dirty="0" err="1" smtClean="0">
                <a:solidFill>
                  <a:srgbClr val="FFFF00"/>
                </a:solidFill>
              </a:rPr>
              <a:t>instrumenti</a:t>
            </a:r>
            <a:endParaRPr lang="cs-CZ" sz="3200" i="1" dirty="0" smtClean="0">
              <a:solidFill>
                <a:srgbClr val="FFFF00"/>
              </a:solidFill>
            </a:endParaRPr>
          </a:p>
          <a:p>
            <a:r>
              <a:rPr lang="cs-CZ" sz="3200" dirty="0" err="1" smtClean="0"/>
              <a:t>Iulius</a:t>
            </a:r>
            <a:r>
              <a:rPr lang="cs-CZ" sz="3200" dirty="0" smtClean="0"/>
              <a:t> </a:t>
            </a:r>
            <a:r>
              <a:rPr lang="cs-CZ" sz="3200" dirty="0" err="1" smtClean="0"/>
              <a:t>Tusculo</a:t>
            </a:r>
            <a:r>
              <a:rPr lang="cs-CZ" sz="3200" dirty="0" smtClean="0"/>
              <a:t> ad </a:t>
            </a:r>
            <a:r>
              <a:rPr lang="cs-CZ" sz="3200" dirty="0" err="1" smtClean="0"/>
              <a:t>villam</a:t>
            </a:r>
            <a:r>
              <a:rPr lang="cs-CZ" sz="3200" dirty="0" smtClean="0"/>
              <a:t> </a:t>
            </a:r>
            <a:r>
              <a:rPr lang="cs-CZ" sz="3200" dirty="0" err="1" smtClean="0"/>
              <a:t>suam</a:t>
            </a:r>
            <a:r>
              <a:rPr lang="cs-CZ" sz="3200" dirty="0" smtClean="0"/>
              <a:t> </a:t>
            </a:r>
            <a:r>
              <a:rPr lang="cs-CZ" sz="3200" i="1" dirty="0" smtClean="0"/>
              <a:t>LECTIC</a:t>
            </a:r>
            <a:r>
              <a:rPr lang="cs-CZ" sz="3200" i="1" dirty="0" smtClean="0">
                <a:solidFill>
                  <a:srgbClr val="FFFF00"/>
                </a:solidFill>
              </a:rPr>
              <a:t>Ā </a:t>
            </a:r>
            <a:r>
              <a:rPr lang="cs-CZ" sz="3200" dirty="0" err="1" smtClean="0"/>
              <a:t>vehitur</a:t>
            </a:r>
            <a:r>
              <a:rPr lang="cs-CZ" sz="3200" dirty="0" smtClean="0"/>
              <a:t>.</a:t>
            </a:r>
          </a:p>
          <a:p>
            <a:r>
              <a:rPr lang="cs-CZ" sz="3200" dirty="0" err="1" smtClean="0"/>
              <a:t>Cornelius</a:t>
            </a:r>
            <a:r>
              <a:rPr lang="cs-CZ" sz="3200" dirty="0" smtClean="0"/>
              <a:t> </a:t>
            </a:r>
            <a:r>
              <a:rPr lang="cs-CZ" sz="3200" i="1" dirty="0" smtClean="0"/>
              <a:t>EQU</a:t>
            </a:r>
            <a:r>
              <a:rPr lang="cs-CZ" sz="3200" i="1" dirty="0" smtClean="0">
                <a:solidFill>
                  <a:srgbClr val="FFFF00"/>
                </a:solidFill>
              </a:rPr>
              <a:t>O</a:t>
            </a:r>
            <a:r>
              <a:rPr lang="cs-CZ" sz="3200" dirty="0" smtClean="0"/>
              <a:t> </a:t>
            </a:r>
            <a:r>
              <a:rPr lang="cs-CZ" sz="3200" dirty="0" err="1" smtClean="0"/>
              <a:t>vehitur</a:t>
            </a:r>
            <a:r>
              <a:rPr lang="cs-CZ" sz="3200" dirty="0" smtClean="0"/>
              <a:t>.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i="1" dirty="0" smtClean="0"/>
          </a:p>
          <a:p>
            <a:endParaRPr lang="cs-CZ" sz="3200" i="1" dirty="0" smtClean="0"/>
          </a:p>
          <a:p>
            <a:endParaRPr lang="cs-CZ" sz="3200" i="1" dirty="0" smtClean="0"/>
          </a:p>
          <a:p>
            <a:r>
              <a:rPr lang="cs-CZ" sz="3200" i="1" dirty="0" err="1" smtClean="0"/>
              <a:t>Ablativus</a:t>
            </a:r>
            <a:r>
              <a:rPr lang="cs-CZ" sz="3200" i="1" dirty="0" smtClean="0"/>
              <a:t> </a:t>
            </a:r>
            <a:r>
              <a:rPr lang="cs-CZ" sz="3200" i="1" dirty="0" err="1" smtClean="0">
                <a:solidFill>
                  <a:srgbClr val="FFFF00"/>
                </a:solidFill>
              </a:rPr>
              <a:t>agentis</a:t>
            </a:r>
            <a:endParaRPr lang="cs-CZ" sz="3200" i="1" dirty="0" smtClean="0">
              <a:solidFill>
                <a:srgbClr val="FFFF00"/>
              </a:solidFill>
            </a:endParaRPr>
          </a:p>
          <a:p>
            <a:r>
              <a:rPr lang="cs-CZ" sz="3200" dirty="0" err="1" smtClean="0"/>
              <a:t>Iulius</a:t>
            </a:r>
            <a:r>
              <a:rPr lang="cs-CZ" sz="3200" dirty="0" smtClean="0"/>
              <a:t> </a:t>
            </a:r>
            <a:r>
              <a:rPr lang="cs-CZ" sz="3200" dirty="0" smtClean="0"/>
              <a:t>ad </a:t>
            </a:r>
            <a:r>
              <a:rPr lang="cs-CZ" sz="3200" dirty="0" err="1" smtClean="0"/>
              <a:t>villam</a:t>
            </a:r>
            <a:r>
              <a:rPr lang="cs-CZ" sz="3200" dirty="0" smtClean="0"/>
              <a:t> </a:t>
            </a:r>
            <a:r>
              <a:rPr lang="cs-CZ" sz="3200" dirty="0" err="1" smtClean="0"/>
              <a:t>suam</a:t>
            </a:r>
            <a:r>
              <a:rPr lang="cs-CZ" sz="3200" dirty="0" smtClean="0"/>
              <a:t> </a:t>
            </a:r>
            <a:r>
              <a:rPr lang="cs-CZ" sz="3200" i="1" dirty="0" smtClean="0">
                <a:solidFill>
                  <a:srgbClr val="FF0000"/>
                </a:solidFill>
              </a:rPr>
              <a:t>A</a:t>
            </a:r>
            <a:r>
              <a:rPr lang="cs-CZ" sz="3200" i="1" dirty="0" smtClean="0"/>
              <a:t> SERV</a:t>
            </a:r>
            <a:r>
              <a:rPr lang="cs-CZ" sz="3200" i="1" dirty="0" smtClean="0">
                <a:solidFill>
                  <a:srgbClr val="FFFF00"/>
                </a:solidFill>
              </a:rPr>
              <a:t>IS</a:t>
            </a:r>
            <a:r>
              <a:rPr lang="cs-CZ" sz="3200" i="1" dirty="0" smtClean="0"/>
              <a:t> SU</a:t>
            </a:r>
            <a:r>
              <a:rPr lang="cs-CZ" sz="3200" i="1" dirty="0" smtClean="0">
                <a:solidFill>
                  <a:srgbClr val="FFFF00"/>
                </a:solidFill>
              </a:rPr>
              <a:t>IS</a:t>
            </a:r>
            <a:r>
              <a:rPr lang="cs-CZ" sz="3200" i="1" dirty="0" smtClean="0"/>
              <a:t> </a:t>
            </a:r>
            <a:r>
              <a:rPr lang="cs-CZ" sz="3200" dirty="0" err="1" smtClean="0"/>
              <a:t>portatur</a:t>
            </a:r>
            <a:r>
              <a:rPr lang="cs-CZ" sz="3200" dirty="0" smtClean="0"/>
              <a:t>.</a:t>
            </a:r>
          </a:p>
          <a:p>
            <a:r>
              <a:rPr lang="cs-CZ" sz="3200" dirty="0" err="1" smtClean="0"/>
              <a:t>Iulius</a:t>
            </a:r>
            <a:r>
              <a:rPr lang="cs-CZ" sz="3200" dirty="0" smtClean="0"/>
              <a:t> </a:t>
            </a:r>
            <a:r>
              <a:rPr lang="cs-CZ" sz="3200" i="1" dirty="0" smtClean="0">
                <a:solidFill>
                  <a:srgbClr val="FF0000"/>
                </a:solidFill>
              </a:rPr>
              <a:t>AB</a:t>
            </a:r>
            <a:r>
              <a:rPr lang="cs-CZ" sz="3200" i="1" dirty="0" smtClean="0"/>
              <a:t> URS</a:t>
            </a:r>
            <a:r>
              <a:rPr lang="cs-CZ" sz="3200" i="1" dirty="0" smtClean="0">
                <a:solidFill>
                  <a:srgbClr val="FFFF00"/>
                </a:solidFill>
              </a:rPr>
              <a:t>O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et</a:t>
            </a:r>
            <a:r>
              <a:rPr lang="cs-CZ" sz="3200" i="1" dirty="0" smtClean="0"/>
              <a:t> DAV</a:t>
            </a:r>
            <a:r>
              <a:rPr lang="cs-CZ" sz="3200" i="1" dirty="0" smtClean="0">
                <a:solidFill>
                  <a:srgbClr val="FFFF00"/>
                </a:solidFill>
              </a:rPr>
              <a:t>O</a:t>
            </a:r>
            <a:r>
              <a:rPr lang="cs-CZ" sz="3200" i="1" dirty="0" smtClean="0"/>
              <a:t> </a:t>
            </a:r>
            <a:r>
              <a:rPr lang="cs-CZ" sz="3200" dirty="0" err="1" smtClean="0"/>
              <a:t>portatur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sp>
        <p:nvSpPr>
          <p:cNvPr id="32770" name="AutoShape 2" descr="Výsledek obrázku pro roman on ho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Výsledek obrázku pro roman on ho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2774" name="Picture 6" descr="http://www.delilahdevlin.com/wp-content/uploads/laRoman-Soldier-Horse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057400"/>
            <a:ext cx="2590800" cy="2494845"/>
          </a:xfrm>
          <a:prstGeom prst="rect">
            <a:avLst/>
          </a:prstGeom>
          <a:noFill/>
        </p:spPr>
      </p:pic>
      <p:pic>
        <p:nvPicPr>
          <p:cNvPr id="32776" name="Picture 8" descr="https://s-media-cache-ak0.pinimg.com/236x/2b/6d/e2/2b6de2dd6ce3e5cde2ceaaf1fd9f3a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3886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</TotalTime>
  <Words>203</Words>
  <Application>Microsoft Office PowerPoint</Application>
  <PresentationFormat>Předvádění na obrazovce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Papír</vt:lpstr>
      <vt:lpstr>Via Latina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Adde particulas secundum sensum: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Latina</dc:title>
  <dc:creator>user</dc:creator>
  <cp:lastModifiedBy>user</cp:lastModifiedBy>
  <cp:revision>9</cp:revision>
  <dcterms:created xsi:type="dcterms:W3CDTF">2015-11-11T17:05:49Z</dcterms:created>
  <dcterms:modified xsi:type="dcterms:W3CDTF">2015-11-11T18:25:02Z</dcterms:modified>
</cp:coreProperties>
</file>