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59" r:id="rId7"/>
    <p:sldId id="260" r:id="rId8"/>
    <p:sldId id="271" r:id="rId9"/>
    <p:sldId id="272" r:id="rId10"/>
    <p:sldId id="261" r:id="rId11"/>
    <p:sldId id="262" r:id="rId12"/>
    <p:sldId id="263" r:id="rId13"/>
    <p:sldId id="264" r:id="rId14"/>
    <p:sldId id="267" r:id="rId15"/>
    <p:sldId id="269" r:id="rId16"/>
    <p:sldId id="268" r:id="rId17"/>
    <p:sldId id="270" r:id="rId18"/>
    <p:sldId id="273" r:id="rId19"/>
    <p:sldId id="274" r:id="rId20"/>
    <p:sldId id="275" r:id="rId21"/>
    <p:sldId id="276" r:id="rId22"/>
    <p:sldId id="278" r:id="rId23"/>
    <p:sldId id="277" r:id="rId24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nl-BE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nl-B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E41F-32B8-4B34-A50D-BB0559AA6ACB}" type="datetimeFigureOut">
              <a:rPr lang="nl-BE" smtClean="0"/>
              <a:t>8/12/2015</a:t>
            </a:fld>
            <a:endParaRPr lang="nl-B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0946-138D-423D-97EE-73D584EFEAA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1385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nl-B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nl-B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E41F-32B8-4B34-A50D-BB0559AA6ACB}" type="datetimeFigureOut">
              <a:rPr lang="nl-BE" smtClean="0"/>
              <a:t>8/12/2015</a:t>
            </a:fld>
            <a:endParaRPr lang="nl-B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0946-138D-423D-97EE-73D584EFEAA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70670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nl-B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nl-B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E41F-32B8-4B34-A50D-BB0559AA6ACB}" type="datetimeFigureOut">
              <a:rPr lang="nl-BE" smtClean="0"/>
              <a:t>8/12/2015</a:t>
            </a:fld>
            <a:endParaRPr lang="nl-B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0946-138D-423D-97EE-73D584EFEAA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44911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nl-B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nl-B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E41F-32B8-4B34-A50D-BB0559AA6ACB}" type="datetimeFigureOut">
              <a:rPr lang="nl-BE" smtClean="0"/>
              <a:t>8/12/2015</a:t>
            </a:fld>
            <a:endParaRPr lang="nl-B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0946-138D-423D-97EE-73D584EFEAA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297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nl-B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E41F-32B8-4B34-A50D-BB0559AA6ACB}" type="datetimeFigureOut">
              <a:rPr lang="nl-BE" smtClean="0"/>
              <a:t>8/12/2015</a:t>
            </a:fld>
            <a:endParaRPr lang="nl-B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0946-138D-423D-97EE-73D584EFEAA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2787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nl-BE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nl-BE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nl-BE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E41F-32B8-4B34-A50D-BB0559AA6ACB}" type="datetimeFigureOut">
              <a:rPr lang="nl-BE" smtClean="0"/>
              <a:t>8/12/2015</a:t>
            </a:fld>
            <a:endParaRPr lang="nl-B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0946-138D-423D-97EE-73D584EFEAA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74339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nl-B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nl-BE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nl-BE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E41F-32B8-4B34-A50D-BB0559AA6ACB}" type="datetimeFigureOut">
              <a:rPr lang="nl-BE" smtClean="0"/>
              <a:t>8/12/2015</a:t>
            </a:fld>
            <a:endParaRPr lang="nl-BE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0946-138D-423D-97EE-73D584EFEAA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99700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nl-BE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E41F-32B8-4B34-A50D-BB0559AA6ACB}" type="datetimeFigureOut">
              <a:rPr lang="nl-BE" smtClean="0"/>
              <a:t>8/12/2015</a:t>
            </a:fld>
            <a:endParaRPr lang="nl-BE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0946-138D-423D-97EE-73D584EFEAA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62210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E41F-32B8-4B34-A50D-BB0559AA6ACB}" type="datetimeFigureOut">
              <a:rPr lang="nl-BE" smtClean="0"/>
              <a:t>8/12/2015</a:t>
            </a:fld>
            <a:endParaRPr lang="nl-BE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0946-138D-423D-97EE-73D584EFEAA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9113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nl-B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nl-B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E41F-32B8-4B34-A50D-BB0559AA6ACB}" type="datetimeFigureOut">
              <a:rPr lang="nl-BE" smtClean="0"/>
              <a:t>8/12/2015</a:t>
            </a:fld>
            <a:endParaRPr lang="nl-B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0946-138D-423D-97EE-73D584EFEAA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53946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nl-BE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E41F-32B8-4B34-A50D-BB0559AA6ACB}" type="datetimeFigureOut">
              <a:rPr lang="nl-BE" smtClean="0"/>
              <a:t>8/12/2015</a:t>
            </a:fld>
            <a:endParaRPr lang="nl-B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0946-138D-423D-97EE-73D584EFEAA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53338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nl-B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nl-B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EE41F-32B8-4B34-A50D-BB0559AA6ACB}" type="datetimeFigureOut">
              <a:rPr lang="nl-BE" smtClean="0"/>
              <a:t>8/12/2015</a:t>
            </a:fld>
            <a:endParaRPr lang="nl-B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10946-138D-423D-97EE-73D584EFEAA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4092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800" dirty="0" err="1" smtClean="0">
                <a:solidFill>
                  <a:srgbClr val="009900"/>
                </a:solidFill>
                <a:latin typeface="Century Gothic" panose="020B0502020202020204" pitchFamily="34" charset="0"/>
              </a:rPr>
              <a:t>Herhaling</a:t>
            </a:r>
            <a:r>
              <a:rPr lang="cs-CZ" sz="8800" dirty="0" smtClean="0">
                <a:solidFill>
                  <a:srgbClr val="009900"/>
                </a:solidFill>
                <a:latin typeface="Century Gothic" panose="020B0502020202020204" pitchFamily="34" charset="0"/>
              </a:rPr>
              <a:t> </a:t>
            </a:r>
            <a:r>
              <a:rPr lang="cs-CZ" sz="8800" b="1" dirty="0" smtClean="0">
                <a:solidFill>
                  <a:srgbClr val="009900"/>
                </a:solidFill>
                <a:latin typeface="Century Gothic" panose="020B0502020202020204" pitchFamily="34" charset="0"/>
              </a:rPr>
              <a:t>5.1</a:t>
            </a:r>
            <a:endParaRPr lang="nl-BE" sz="8800" b="1" dirty="0">
              <a:solidFill>
                <a:srgbClr val="0099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9542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9900"/>
                </a:solidFill>
                <a:latin typeface="Century Gothic" panose="020B0502020202020204" pitchFamily="34" charset="0"/>
              </a:rPr>
              <a:t>?</a:t>
            </a:r>
            <a:endParaRPr lang="nl-BE" b="1" dirty="0">
              <a:solidFill>
                <a:srgbClr val="0099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latin typeface="Century Gothic" panose="020B0502020202020204" pitchFamily="34" charset="0"/>
              </a:rPr>
              <a:t>De revue …</a:t>
            </a:r>
          </a:p>
          <a:p>
            <a:pPr marL="0" indent="0">
              <a:buNone/>
            </a:pPr>
            <a:endParaRPr lang="cs-CZ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15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009900"/>
                </a:solidFill>
                <a:latin typeface="Century Gothic" panose="020B0502020202020204" pitchFamily="34" charset="0"/>
              </a:rPr>
              <a:t>passeren</a:t>
            </a:r>
            <a:endParaRPr lang="nl-BE" b="1" dirty="0">
              <a:solidFill>
                <a:srgbClr val="0099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latin typeface="Century Gothic" panose="020B0502020202020204" pitchFamily="34" charset="0"/>
              </a:rPr>
              <a:t>De revue …</a:t>
            </a:r>
          </a:p>
          <a:p>
            <a:pPr marL="0" indent="0">
              <a:buNone/>
            </a:pPr>
            <a:endParaRPr lang="cs-CZ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nl-BE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De Quickstep, Engelse wals, Tango, Jive, Samba, </a:t>
            </a:r>
            <a:r>
              <a:rPr lang="nl-BE" dirty="0" err="1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Cha</a:t>
            </a:r>
            <a:r>
              <a:rPr lang="nl-BE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nl-BE" dirty="0" err="1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cha</a:t>
            </a:r>
            <a:r>
              <a:rPr lang="nl-BE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nl-BE" dirty="0" err="1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cha</a:t>
            </a:r>
            <a:r>
              <a:rPr lang="nl-BE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 en Rumba passeren de revue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.</a:t>
            </a:r>
            <a:endParaRPr lang="nl-BE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57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9900"/>
                </a:solidFill>
                <a:latin typeface="Century Gothic" panose="020B0502020202020204" pitchFamily="34" charset="0"/>
              </a:rPr>
              <a:t>?</a:t>
            </a:r>
            <a:endParaRPr lang="nl-BE" b="1" dirty="0">
              <a:solidFill>
                <a:srgbClr val="0099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>
                <a:latin typeface="Century Gothic" panose="020B0502020202020204" pitchFamily="34" charset="0"/>
              </a:rPr>
              <a:t>Iets</a:t>
            </a:r>
            <a:r>
              <a:rPr lang="cs-CZ" dirty="0" smtClean="0">
                <a:latin typeface="Century Gothic" panose="020B0502020202020204" pitchFamily="34" charset="0"/>
              </a:rPr>
              <a:t> op </a:t>
            </a:r>
            <a:r>
              <a:rPr lang="cs-CZ" dirty="0" err="1" smtClean="0">
                <a:latin typeface="Century Gothic" panose="020B0502020202020204" pitchFamily="34" charset="0"/>
              </a:rPr>
              <a:t>een</a:t>
            </a:r>
            <a:r>
              <a:rPr lang="cs-CZ" dirty="0" smtClean="0">
                <a:latin typeface="Century Gothic" panose="020B0502020202020204" pitchFamily="34" charset="0"/>
              </a:rPr>
              <a:t> </a:t>
            </a:r>
            <a:r>
              <a:rPr lang="cs-CZ" dirty="0" err="1" smtClean="0">
                <a:latin typeface="Century Gothic" panose="020B0502020202020204" pitchFamily="34" charset="0"/>
              </a:rPr>
              <a:t>rij</a:t>
            </a:r>
            <a:r>
              <a:rPr lang="cs-CZ" dirty="0" smtClean="0">
                <a:latin typeface="Century Gothic" panose="020B0502020202020204" pitchFamily="34" charset="0"/>
              </a:rPr>
              <a:t> …</a:t>
            </a:r>
          </a:p>
          <a:p>
            <a:pPr marL="0" indent="0">
              <a:buNone/>
            </a:pPr>
            <a:endParaRPr lang="cs-CZ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31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009900"/>
                </a:solidFill>
                <a:latin typeface="Century Gothic" panose="020B0502020202020204" pitchFamily="34" charset="0"/>
              </a:rPr>
              <a:t>zetten</a:t>
            </a:r>
            <a:endParaRPr lang="nl-BE" b="1" dirty="0">
              <a:solidFill>
                <a:srgbClr val="0099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>
                <a:latin typeface="Century Gothic" panose="020B0502020202020204" pitchFamily="34" charset="0"/>
              </a:rPr>
              <a:t>Iets</a:t>
            </a:r>
            <a:r>
              <a:rPr lang="cs-CZ" dirty="0" smtClean="0">
                <a:latin typeface="Century Gothic" panose="020B0502020202020204" pitchFamily="34" charset="0"/>
              </a:rPr>
              <a:t> op </a:t>
            </a:r>
            <a:r>
              <a:rPr lang="cs-CZ" dirty="0" err="1" smtClean="0">
                <a:latin typeface="Century Gothic" panose="020B0502020202020204" pitchFamily="34" charset="0"/>
              </a:rPr>
              <a:t>een</a:t>
            </a:r>
            <a:r>
              <a:rPr lang="cs-CZ" dirty="0" smtClean="0">
                <a:latin typeface="Century Gothic" panose="020B0502020202020204" pitchFamily="34" charset="0"/>
              </a:rPr>
              <a:t> </a:t>
            </a:r>
            <a:r>
              <a:rPr lang="cs-CZ" dirty="0" err="1" smtClean="0">
                <a:latin typeface="Century Gothic" panose="020B0502020202020204" pitchFamily="34" charset="0"/>
              </a:rPr>
              <a:t>rij</a:t>
            </a:r>
            <a:r>
              <a:rPr lang="cs-CZ" dirty="0" smtClean="0">
                <a:latin typeface="Century Gothic" panose="020B0502020202020204" pitchFamily="34" charset="0"/>
              </a:rPr>
              <a:t> …</a:t>
            </a:r>
          </a:p>
          <a:p>
            <a:pPr marL="0" indent="0">
              <a:buNone/>
            </a:pPr>
            <a:endParaRPr lang="cs-CZ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De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voor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- en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nadelen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worden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 op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een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rij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gezet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.</a:t>
            </a:r>
            <a:endParaRPr lang="nl-BE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9900"/>
                </a:solidFill>
                <a:latin typeface="Century Gothic" panose="020B0502020202020204" pitchFamily="34" charset="0"/>
              </a:rPr>
              <a:t>?</a:t>
            </a:r>
            <a:endParaRPr lang="nl-BE" b="1" dirty="0">
              <a:solidFill>
                <a:srgbClr val="0099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>
                <a:latin typeface="Century Gothic" panose="020B0502020202020204" pitchFamily="34" charset="0"/>
              </a:rPr>
              <a:t>Aan</a:t>
            </a:r>
            <a:r>
              <a:rPr lang="cs-CZ" dirty="0" smtClean="0">
                <a:latin typeface="Century Gothic" panose="020B0502020202020204" pitchFamily="34" charset="0"/>
              </a:rPr>
              <a:t> de </a:t>
            </a:r>
            <a:r>
              <a:rPr lang="cs-CZ" dirty="0" err="1" smtClean="0">
                <a:latin typeface="Century Gothic" panose="020B0502020202020204" pitchFamily="34" charset="0"/>
              </a:rPr>
              <a:t>orde</a:t>
            </a:r>
            <a:r>
              <a:rPr lang="cs-CZ" dirty="0" smtClean="0">
                <a:latin typeface="Century Gothic" panose="020B0502020202020204" pitchFamily="34" charset="0"/>
              </a:rPr>
              <a:t> …</a:t>
            </a:r>
          </a:p>
          <a:p>
            <a:pPr marL="0" indent="0">
              <a:buNone/>
            </a:pPr>
            <a:endParaRPr lang="cs-CZ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30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009900"/>
                </a:solidFill>
                <a:latin typeface="Century Gothic" panose="020B0502020202020204" pitchFamily="34" charset="0"/>
              </a:rPr>
              <a:t>komen</a:t>
            </a:r>
            <a:endParaRPr lang="nl-BE" b="1" dirty="0">
              <a:solidFill>
                <a:srgbClr val="0099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>
                <a:latin typeface="Century Gothic" panose="020B0502020202020204" pitchFamily="34" charset="0"/>
              </a:rPr>
              <a:t>Aan</a:t>
            </a:r>
            <a:r>
              <a:rPr lang="cs-CZ" dirty="0" smtClean="0">
                <a:latin typeface="Century Gothic" panose="020B0502020202020204" pitchFamily="34" charset="0"/>
              </a:rPr>
              <a:t> de </a:t>
            </a:r>
            <a:r>
              <a:rPr lang="cs-CZ" dirty="0" err="1" smtClean="0">
                <a:latin typeface="Century Gothic" panose="020B0502020202020204" pitchFamily="34" charset="0"/>
              </a:rPr>
              <a:t>orde</a:t>
            </a:r>
            <a:r>
              <a:rPr lang="cs-CZ" dirty="0" smtClean="0">
                <a:latin typeface="Century Gothic" panose="020B0502020202020204" pitchFamily="34" charset="0"/>
              </a:rPr>
              <a:t> …</a:t>
            </a:r>
          </a:p>
          <a:p>
            <a:pPr marL="0" indent="0">
              <a:buNone/>
            </a:pPr>
            <a:endParaRPr lang="cs-CZ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nl-BE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De milieuaspecten komen aan de orde in hoofdstuk 4.</a:t>
            </a:r>
            <a:endParaRPr lang="nl-BE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12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9900"/>
                </a:solidFill>
                <a:latin typeface="Century Gothic" panose="020B0502020202020204" pitchFamily="34" charset="0"/>
              </a:rPr>
              <a:t>?</a:t>
            </a:r>
            <a:endParaRPr lang="nl-BE" b="1" dirty="0">
              <a:solidFill>
                <a:srgbClr val="0099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>
                <a:latin typeface="Century Gothic" panose="020B0502020202020204" pitchFamily="34" charset="0"/>
              </a:rPr>
              <a:t>Iets</a:t>
            </a:r>
            <a:r>
              <a:rPr lang="cs-CZ" dirty="0" smtClean="0">
                <a:latin typeface="Century Gothic" panose="020B0502020202020204" pitchFamily="34" charset="0"/>
              </a:rPr>
              <a:t> </a:t>
            </a:r>
            <a:r>
              <a:rPr lang="cs-CZ" dirty="0" err="1" smtClean="0">
                <a:latin typeface="Century Gothic" panose="020B0502020202020204" pitchFamily="34" charset="0"/>
              </a:rPr>
              <a:t>aan</a:t>
            </a:r>
            <a:r>
              <a:rPr lang="cs-CZ" dirty="0" smtClean="0">
                <a:latin typeface="Century Gothic" panose="020B0502020202020204" pitchFamily="34" charset="0"/>
              </a:rPr>
              <a:t> de </a:t>
            </a:r>
            <a:r>
              <a:rPr lang="cs-CZ" dirty="0" err="1" smtClean="0">
                <a:latin typeface="Century Gothic" panose="020B0502020202020204" pitchFamily="34" charset="0"/>
              </a:rPr>
              <a:t>orde</a:t>
            </a:r>
            <a:r>
              <a:rPr lang="cs-CZ" dirty="0" smtClean="0">
                <a:latin typeface="Century Gothic" panose="020B0502020202020204" pitchFamily="34" charset="0"/>
              </a:rPr>
              <a:t> …</a:t>
            </a:r>
          </a:p>
          <a:p>
            <a:pPr marL="0" indent="0">
              <a:buNone/>
            </a:pPr>
            <a:endParaRPr lang="cs-CZ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01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009900"/>
                </a:solidFill>
                <a:latin typeface="Century Gothic" panose="020B0502020202020204" pitchFamily="34" charset="0"/>
              </a:rPr>
              <a:t>stellen</a:t>
            </a:r>
            <a:endParaRPr lang="nl-BE" b="1" dirty="0">
              <a:solidFill>
                <a:srgbClr val="0099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>
                <a:latin typeface="Century Gothic" panose="020B0502020202020204" pitchFamily="34" charset="0"/>
              </a:rPr>
              <a:t>Iets</a:t>
            </a:r>
            <a:r>
              <a:rPr lang="cs-CZ" dirty="0" smtClean="0">
                <a:latin typeface="Century Gothic" panose="020B0502020202020204" pitchFamily="34" charset="0"/>
              </a:rPr>
              <a:t> </a:t>
            </a:r>
            <a:r>
              <a:rPr lang="cs-CZ" dirty="0" err="1" smtClean="0">
                <a:latin typeface="Century Gothic" panose="020B0502020202020204" pitchFamily="34" charset="0"/>
              </a:rPr>
              <a:t>aan</a:t>
            </a:r>
            <a:r>
              <a:rPr lang="cs-CZ" dirty="0" smtClean="0">
                <a:latin typeface="Century Gothic" panose="020B0502020202020204" pitchFamily="34" charset="0"/>
              </a:rPr>
              <a:t> de </a:t>
            </a:r>
            <a:r>
              <a:rPr lang="cs-CZ" dirty="0" err="1" smtClean="0">
                <a:latin typeface="Century Gothic" panose="020B0502020202020204" pitchFamily="34" charset="0"/>
              </a:rPr>
              <a:t>orde</a:t>
            </a:r>
            <a:r>
              <a:rPr lang="cs-CZ" dirty="0" smtClean="0">
                <a:latin typeface="Century Gothic" panose="020B0502020202020204" pitchFamily="34" charset="0"/>
              </a:rPr>
              <a:t> …</a:t>
            </a:r>
          </a:p>
          <a:p>
            <a:pPr marL="0" indent="0">
              <a:buNone/>
            </a:pPr>
            <a:endParaRPr lang="cs-CZ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nl-BE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Deze vragen worden aan de orde gesteld in drie zeer gevarieerde werkgroepen. </a:t>
            </a:r>
            <a:endParaRPr lang="nl-BE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25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9900"/>
                </a:solidFill>
                <a:latin typeface="Century Gothic" panose="020B0502020202020204" pitchFamily="34" charset="0"/>
              </a:rPr>
              <a:t>?</a:t>
            </a:r>
            <a:endParaRPr lang="nl-BE" b="1" dirty="0">
              <a:solidFill>
                <a:srgbClr val="0099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latin typeface="Century Gothic" panose="020B0502020202020204" pitchFamily="34" charset="0"/>
              </a:rPr>
              <a:t>De </a:t>
            </a:r>
            <a:r>
              <a:rPr lang="cs-CZ" dirty="0" err="1" smtClean="0">
                <a:latin typeface="Century Gothic" panose="020B0502020202020204" pitchFamily="34" charset="0"/>
              </a:rPr>
              <a:t>vraag</a:t>
            </a:r>
            <a:r>
              <a:rPr lang="cs-CZ" dirty="0" smtClean="0">
                <a:latin typeface="Century Gothic" panose="020B0502020202020204" pitchFamily="34" charset="0"/>
              </a:rPr>
              <a:t> … (</a:t>
            </a:r>
            <a:r>
              <a:rPr lang="cs-CZ" dirty="0" err="1" smtClean="0">
                <a:latin typeface="Century Gothic" panose="020B0502020202020204" pitchFamily="34" charset="0"/>
              </a:rPr>
              <a:t>als</a:t>
            </a:r>
            <a:r>
              <a:rPr lang="cs-CZ" dirty="0" smtClean="0">
                <a:latin typeface="Century Gothic" panose="020B0502020202020204" pitchFamily="34" charset="0"/>
              </a:rPr>
              <a:t> </a:t>
            </a:r>
            <a:r>
              <a:rPr lang="cs-CZ" dirty="0" err="1" smtClean="0">
                <a:latin typeface="Century Gothic" panose="020B0502020202020204" pitchFamily="34" charset="0"/>
              </a:rPr>
              <a:t>volgt</a:t>
            </a:r>
            <a:r>
              <a:rPr lang="cs-CZ" dirty="0" smtClean="0">
                <a:latin typeface="Century Gothic" panose="020B0502020202020204" pitchFamily="34" charset="0"/>
              </a:rPr>
              <a:t>)</a:t>
            </a:r>
          </a:p>
          <a:p>
            <a:pPr marL="0" indent="0">
              <a:buNone/>
            </a:pPr>
            <a:endParaRPr lang="cs-CZ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89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009900"/>
                </a:solidFill>
                <a:latin typeface="Century Gothic" panose="020B0502020202020204" pitchFamily="34" charset="0"/>
              </a:rPr>
              <a:t>luiden</a:t>
            </a:r>
            <a:endParaRPr lang="nl-BE" b="1" dirty="0">
              <a:solidFill>
                <a:srgbClr val="0099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latin typeface="Century Gothic" panose="020B0502020202020204" pitchFamily="34" charset="0"/>
              </a:rPr>
              <a:t>De </a:t>
            </a:r>
            <a:r>
              <a:rPr lang="cs-CZ" dirty="0" err="1" smtClean="0">
                <a:latin typeface="Century Gothic" panose="020B0502020202020204" pitchFamily="34" charset="0"/>
              </a:rPr>
              <a:t>vraag</a:t>
            </a:r>
            <a:r>
              <a:rPr lang="cs-CZ" dirty="0" smtClean="0">
                <a:latin typeface="Century Gothic" panose="020B0502020202020204" pitchFamily="34" charset="0"/>
              </a:rPr>
              <a:t> …</a:t>
            </a:r>
          </a:p>
          <a:p>
            <a:pPr marL="0" indent="0">
              <a:buNone/>
            </a:pPr>
            <a:endParaRPr lang="cs-CZ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nl-BE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De onderzoeksvraag luidt als volgt: 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w</a:t>
            </a:r>
            <a:r>
              <a:rPr lang="nl-BE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at beïnvloedt adequaat handelen van politiemedewerkers in de frontlinie?</a:t>
            </a:r>
            <a:endParaRPr lang="nl-BE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67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9900"/>
                </a:solidFill>
                <a:latin typeface="Century Gothic" panose="020B0502020202020204" pitchFamily="34" charset="0"/>
              </a:rPr>
              <a:t>?</a:t>
            </a:r>
            <a:endParaRPr lang="nl-BE" b="1" dirty="0">
              <a:solidFill>
                <a:srgbClr val="0099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>
                <a:latin typeface="Century Gothic" panose="020B0502020202020204" pitchFamily="34" charset="0"/>
              </a:rPr>
              <a:t>Iets</a:t>
            </a:r>
            <a:r>
              <a:rPr lang="cs-CZ" dirty="0" smtClean="0">
                <a:latin typeface="Century Gothic" panose="020B0502020202020204" pitchFamily="34" charset="0"/>
              </a:rPr>
              <a:t> </a:t>
            </a:r>
            <a:r>
              <a:rPr lang="cs-CZ" dirty="0" err="1" smtClean="0">
                <a:latin typeface="Century Gothic" panose="020B0502020202020204" pitchFamily="34" charset="0"/>
              </a:rPr>
              <a:t>aan</a:t>
            </a:r>
            <a:r>
              <a:rPr lang="cs-CZ" dirty="0" smtClean="0">
                <a:latin typeface="Century Gothic" panose="020B0502020202020204" pitchFamily="34" charset="0"/>
              </a:rPr>
              <a:t> </a:t>
            </a:r>
            <a:r>
              <a:rPr lang="cs-CZ" dirty="0" err="1" smtClean="0">
                <a:latin typeface="Century Gothic" panose="020B0502020202020204" pitchFamily="34" charset="0"/>
              </a:rPr>
              <a:t>een</a:t>
            </a:r>
            <a:r>
              <a:rPr lang="cs-CZ" dirty="0" smtClean="0">
                <a:latin typeface="Century Gothic" panose="020B0502020202020204" pitchFamily="34" charset="0"/>
              </a:rPr>
              <a:t> analyse … </a:t>
            </a:r>
            <a:endParaRPr lang="nl-BE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19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9900"/>
                </a:solidFill>
                <a:latin typeface="Century Gothic" panose="020B0502020202020204" pitchFamily="34" charset="0"/>
              </a:rPr>
              <a:t>?</a:t>
            </a:r>
            <a:endParaRPr lang="nl-BE" b="1" dirty="0">
              <a:solidFill>
                <a:srgbClr val="0099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>
                <a:latin typeface="Century Gothic" panose="020B0502020202020204" pitchFamily="34" charset="0"/>
              </a:rPr>
              <a:t>Ergens</a:t>
            </a:r>
            <a:r>
              <a:rPr lang="cs-CZ" dirty="0" smtClean="0">
                <a:latin typeface="Century Gothic" panose="020B0502020202020204" pitchFamily="34" charset="0"/>
              </a:rPr>
              <a:t> </a:t>
            </a:r>
            <a:r>
              <a:rPr lang="cs-CZ" dirty="0" err="1" smtClean="0">
                <a:latin typeface="Century Gothic" panose="020B0502020202020204" pitchFamily="34" charset="0"/>
              </a:rPr>
              <a:t>een</a:t>
            </a:r>
            <a:r>
              <a:rPr lang="cs-CZ" dirty="0" smtClean="0">
                <a:latin typeface="Century Gothic" panose="020B0502020202020204" pitchFamily="34" charset="0"/>
              </a:rPr>
              <a:t> </a:t>
            </a:r>
            <a:r>
              <a:rPr lang="cs-CZ" dirty="0" err="1" smtClean="0">
                <a:latin typeface="Century Gothic" panose="020B0502020202020204" pitchFamily="34" charset="0"/>
              </a:rPr>
              <a:t>onderscheid</a:t>
            </a:r>
            <a:r>
              <a:rPr lang="cs-CZ" dirty="0" smtClean="0">
                <a:latin typeface="Century Gothic" panose="020B0502020202020204" pitchFamily="34" charset="0"/>
              </a:rPr>
              <a:t> </a:t>
            </a:r>
            <a:r>
              <a:rPr lang="cs-CZ" dirty="0" err="1" smtClean="0">
                <a:latin typeface="Century Gothic" panose="020B0502020202020204" pitchFamily="34" charset="0"/>
              </a:rPr>
              <a:t>tussen</a:t>
            </a:r>
            <a:r>
              <a:rPr lang="cs-CZ" dirty="0" smtClean="0">
                <a:latin typeface="Century Gothic" panose="020B0502020202020204" pitchFamily="34" charset="0"/>
              </a:rPr>
              <a:t> … </a:t>
            </a:r>
          </a:p>
          <a:p>
            <a:pPr marL="0" indent="0">
              <a:buNone/>
            </a:pPr>
            <a:endParaRPr lang="cs-CZ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78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009900"/>
                </a:solidFill>
                <a:latin typeface="Century Gothic" panose="020B0502020202020204" pitchFamily="34" charset="0"/>
              </a:rPr>
              <a:t>maken</a:t>
            </a:r>
            <a:endParaRPr lang="nl-BE" b="1" dirty="0">
              <a:solidFill>
                <a:srgbClr val="0099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>
                <a:latin typeface="Century Gothic" panose="020B0502020202020204" pitchFamily="34" charset="0"/>
              </a:rPr>
              <a:t>Ergens</a:t>
            </a:r>
            <a:r>
              <a:rPr lang="cs-CZ" dirty="0" smtClean="0">
                <a:latin typeface="Century Gothic" panose="020B0502020202020204" pitchFamily="34" charset="0"/>
              </a:rPr>
              <a:t> </a:t>
            </a:r>
            <a:r>
              <a:rPr lang="cs-CZ" dirty="0" err="1" smtClean="0">
                <a:latin typeface="Century Gothic" panose="020B0502020202020204" pitchFamily="34" charset="0"/>
              </a:rPr>
              <a:t>een</a:t>
            </a:r>
            <a:r>
              <a:rPr lang="cs-CZ" dirty="0" smtClean="0">
                <a:latin typeface="Century Gothic" panose="020B0502020202020204" pitchFamily="34" charset="0"/>
              </a:rPr>
              <a:t> </a:t>
            </a:r>
            <a:r>
              <a:rPr lang="cs-CZ" dirty="0" err="1" smtClean="0">
                <a:latin typeface="Century Gothic" panose="020B0502020202020204" pitchFamily="34" charset="0"/>
              </a:rPr>
              <a:t>onderscheid</a:t>
            </a:r>
            <a:r>
              <a:rPr lang="cs-CZ" dirty="0" smtClean="0">
                <a:latin typeface="Century Gothic" panose="020B0502020202020204" pitchFamily="34" charset="0"/>
              </a:rPr>
              <a:t> </a:t>
            </a:r>
            <a:r>
              <a:rPr lang="cs-CZ" dirty="0" err="1" smtClean="0">
                <a:latin typeface="Century Gothic" panose="020B0502020202020204" pitchFamily="34" charset="0"/>
              </a:rPr>
              <a:t>tussen</a:t>
            </a:r>
            <a:r>
              <a:rPr lang="cs-CZ" dirty="0" smtClean="0">
                <a:latin typeface="Century Gothic" panose="020B0502020202020204" pitchFamily="34" charset="0"/>
              </a:rPr>
              <a:t> … </a:t>
            </a:r>
          </a:p>
          <a:p>
            <a:pPr marL="0" indent="0">
              <a:buNone/>
            </a:pPr>
            <a:endParaRPr lang="cs-CZ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nl-BE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Men dient een onderscheid te maken tussen het namaken van documenten en het vervalsen ervan.</a:t>
            </a:r>
            <a:endParaRPr lang="nl-BE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45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800" b="1" dirty="0" smtClean="0">
                <a:solidFill>
                  <a:srgbClr val="009900"/>
                </a:solidFill>
                <a:latin typeface="Century Gothic" panose="020B0502020202020204" pitchFamily="34" charset="0"/>
              </a:rPr>
              <a:t>5.2.1</a:t>
            </a:r>
            <a:endParaRPr lang="nl-BE" sz="8800" b="1" dirty="0">
              <a:solidFill>
                <a:srgbClr val="0099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0030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98072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 smtClean="0"/>
              <a:t>	</a:t>
            </a:r>
            <a:r>
              <a:rPr lang="nl-BE" sz="3600" dirty="0" smtClean="0">
                <a:solidFill>
                  <a:srgbClr val="00B0F0"/>
                </a:solidFill>
              </a:rPr>
              <a:t>aangezien</a:t>
            </a:r>
            <a:r>
              <a:rPr lang="cs-CZ" sz="3600" dirty="0" smtClean="0"/>
              <a:t>	 </a:t>
            </a:r>
            <a:r>
              <a:rPr lang="nl-BE" sz="3600" dirty="0" smtClean="0">
                <a:solidFill>
                  <a:srgbClr val="FF0000"/>
                </a:solidFill>
              </a:rPr>
              <a:t>terwijl</a:t>
            </a:r>
            <a:r>
              <a:rPr lang="cs-CZ" sz="3600" dirty="0" smtClean="0"/>
              <a:t>	</a:t>
            </a:r>
            <a:r>
              <a:rPr lang="nl-BE" sz="3600" dirty="0" smtClean="0">
                <a:solidFill>
                  <a:srgbClr val="FF0000"/>
                </a:solidFill>
              </a:rPr>
              <a:t>echter</a:t>
            </a:r>
            <a:endParaRPr lang="cs-CZ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BE" sz="3600" dirty="0" smtClean="0">
                <a:solidFill>
                  <a:srgbClr val="FFC000"/>
                </a:solidFill>
              </a:rPr>
              <a:t>voorafgaand</a:t>
            </a:r>
            <a:r>
              <a:rPr lang="nl-BE" sz="3600" dirty="0" smtClean="0"/>
              <a:t> </a:t>
            </a:r>
            <a:r>
              <a:rPr lang="cs-CZ" sz="3600" dirty="0" smtClean="0"/>
              <a:t>	</a:t>
            </a:r>
            <a:r>
              <a:rPr lang="nl-BE" sz="3600" dirty="0" smtClean="0">
                <a:solidFill>
                  <a:srgbClr val="FFC000"/>
                </a:solidFill>
              </a:rPr>
              <a:t>enerzijds</a:t>
            </a:r>
            <a:r>
              <a:rPr lang="cs-CZ" sz="3600" dirty="0" smtClean="0">
                <a:solidFill>
                  <a:srgbClr val="FFC000"/>
                </a:solidFill>
              </a:rPr>
              <a:t>	    </a:t>
            </a:r>
            <a:r>
              <a:rPr lang="nl-BE" sz="3600" dirty="0" smtClean="0">
                <a:solidFill>
                  <a:srgbClr val="FFC000"/>
                </a:solidFill>
              </a:rPr>
              <a:t>anderzijds</a:t>
            </a:r>
            <a:r>
              <a:rPr lang="cs-CZ" sz="3600" dirty="0" smtClean="0"/>
              <a:t>	</a:t>
            </a:r>
            <a:r>
              <a:rPr lang="cs-CZ" sz="3600" dirty="0"/>
              <a:t> </a:t>
            </a:r>
            <a:r>
              <a:rPr lang="cs-CZ" sz="3600" dirty="0" smtClean="0"/>
              <a:t>           	</a:t>
            </a:r>
            <a:r>
              <a:rPr lang="nl-BE" sz="3600" dirty="0" smtClean="0">
                <a:solidFill>
                  <a:srgbClr val="FFC000"/>
                </a:solidFill>
              </a:rPr>
              <a:t>eveneens</a:t>
            </a:r>
            <a:r>
              <a:rPr lang="nl-BE" sz="3600" dirty="0" smtClean="0"/>
              <a:t> </a:t>
            </a:r>
            <a:r>
              <a:rPr lang="cs-CZ" sz="3600" dirty="0" smtClean="0"/>
              <a:t>    </a:t>
            </a:r>
            <a:r>
              <a:rPr lang="nl-BE" sz="3600" dirty="0" smtClean="0">
                <a:solidFill>
                  <a:srgbClr val="FFC000"/>
                </a:solidFill>
              </a:rPr>
              <a:t>daarnaast</a:t>
            </a:r>
            <a:r>
              <a:rPr lang="cs-CZ" sz="3600" dirty="0" smtClean="0"/>
              <a:t>	</a:t>
            </a:r>
            <a:r>
              <a:rPr lang="nl-BE" sz="3600" dirty="0" smtClean="0"/>
              <a:t> </a:t>
            </a:r>
            <a:r>
              <a:rPr lang="nl-BE" sz="3600" dirty="0" smtClean="0">
                <a:solidFill>
                  <a:srgbClr val="FF0000"/>
                </a:solidFill>
              </a:rPr>
              <a:t>daarentegen</a:t>
            </a:r>
            <a:r>
              <a:rPr lang="cs-CZ" sz="3600" dirty="0">
                <a:solidFill>
                  <a:srgbClr val="FF0000"/>
                </a:solidFill>
              </a:rPr>
              <a:t> </a:t>
            </a:r>
            <a:r>
              <a:rPr lang="nl-BE" sz="3600" dirty="0" smtClean="0">
                <a:solidFill>
                  <a:srgbClr val="FF0000"/>
                </a:solidFill>
              </a:rPr>
              <a:t>desondanks</a:t>
            </a:r>
            <a:r>
              <a:rPr lang="cs-CZ" sz="3600" dirty="0" smtClean="0"/>
              <a:t>	</a:t>
            </a:r>
            <a:r>
              <a:rPr lang="nl-BE" sz="3600" dirty="0" smtClean="0">
                <a:solidFill>
                  <a:srgbClr val="FF0000"/>
                </a:solidFill>
              </a:rPr>
              <a:t>ondanks</a:t>
            </a:r>
            <a:r>
              <a:rPr lang="cs-CZ" sz="3600" dirty="0" smtClean="0"/>
              <a:t>			</a:t>
            </a:r>
            <a:r>
              <a:rPr lang="nl-BE" sz="3600" dirty="0" smtClean="0">
                <a:solidFill>
                  <a:srgbClr val="0070C0"/>
                </a:solidFill>
              </a:rPr>
              <a:t>dankzij</a:t>
            </a:r>
            <a:r>
              <a:rPr lang="nl-BE" sz="3600" dirty="0" smtClean="0"/>
              <a:t> 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cs-CZ" sz="3600" dirty="0" smtClean="0"/>
              <a:t>    	  </a:t>
            </a:r>
            <a:r>
              <a:rPr lang="nl-BE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met name</a:t>
            </a:r>
            <a:r>
              <a:rPr lang="cs-CZ" sz="3600" dirty="0" smtClean="0"/>
              <a:t>		</a:t>
            </a:r>
            <a:r>
              <a:rPr lang="nl-BE" sz="3600" dirty="0" smtClean="0">
                <a:solidFill>
                  <a:schemeClr val="accent2">
                    <a:lumMod val="50000"/>
                  </a:schemeClr>
                </a:solidFill>
              </a:rPr>
              <a:t>namelijk</a:t>
            </a:r>
            <a:r>
              <a:rPr lang="nl-BE" sz="3600" dirty="0" smtClean="0">
                <a:solidFill>
                  <a:srgbClr val="FFC000"/>
                </a:solidFill>
              </a:rPr>
              <a:t> </a:t>
            </a:r>
            <a:r>
              <a:rPr lang="nl-BE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voornamelijk</a:t>
            </a:r>
            <a:r>
              <a:rPr lang="cs-CZ" sz="3600" dirty="0" smtClean="0"/>
              <a:t>	</a:t>
            </a:r>
            <a:r>
              <a:rPr lang="nl-BE" sz="3600" dirty="0" smtClean="0"/>
              <a:t> </a:t>
            </a:r>
            <a:r>
              <a:rPr lang="cs-CZ" sz="3600" dirty="0" smtClean="0"/>
              <a:t>	</a:t>
            </a:r>
            <a:r>
              <a:rPr lang="nl-BE" sz="3600" dirty="0" smtClean="0">
                <a:solidFill>
                  <a:srgbClr val="00B0F0"/>
                </a:solidFill>
              </a:rPr>
              <a:t>dan ook</a:t>
            </a:r>
            <a:r>
              <a:rPr lang="cs-CZ" sz="3600" dirty="0" smtClean="0">
                <a:solidFill>
                  <a:srgbClr val="00B0F0"/>
                </a:solidFill>
              </a:rPr>
              <a:t>	</a:t>
            </a:r>
            <a:r>
              <a:rPr lang="cs-CZ" sz="3600" dirty="0" smtClean="0"/>
              <a:t>	</a:t>
            </a:r>
            <a:r>
              <a:rPr lang="nl-BE" sz="3600" dirty="0" smtClean="0">
                <a:solidFill>
                  <a:schemeClr val="accent2">
                    <a:lumMod val="50000"/>
                  </a:schemeClr>
                </a:solidFill>
              </a:rPr>
              <a:t>zo</a:t>
            </a:r>
            <a:r>
              <a:rPr lang="nl-BE" sz="3600" dirty="0" smtClean="0"/>
              <a:t> </a:t>
            </a:r>
            <a:r>
              <a:rPr lang="cs-CZ" sz="3600" dirty="0" smtClean="0"/>
              <a:t>	</a:t>
            </a:r>
            <a:r>
              <a:rPr lang="nl-BE" sz="3600" dirty="0" smtClean="0">
                <a:solidFill>
                  <a:srgbClr val="00B0F0"/>
                </a:solidFill>
              </a:rPr>
              <a:t>wegens</a:t>
            </a:r>
            <a:r>
              <a:rPr lang="cs-CZ" sz="3600" dirty="0" smtClean="0"/>
              <a:t>		</a:t>
            </a:r>
            <a:r>
              <a:rPr lang="nl-BE" sz="3600" dirty="0" smtClean="0">
                <a:solidFill>
                  <a:srgbClr val="FFC000"/>
                </a:solidFill>
              </a:rPr>
              <a:t>respectievelijk</a:t>
            </a:r>
            <a:endParaRPr lang="cs-CZ" sz="36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sz="3600" dirty="0"/>
              <a:t>	</a:t>
            </a:r>
            <a:r>
              <a:rPr lang="cs-CZ" sz="3600" dirty="0" smtClean="0"/>
              <a:t>	</a:t>
            </a:r>
            <a:r>
              <a:rPr lang="nl-BE" sz="3600" dirty="0" smtClean="0">
                <a:solidFill>
                  <a:srgbClr val="FF0000"/>
                </a:solidFill>
              </a:rPr>
              <a:t>waar</a:t>
            </a:r>
            <a:r>
              <a:rPr lang="cs-CZ" sz="3600" dirty="0" smtClean="0">
                <a:solidFill>
                  <a:srgbClr val="FF0000"/>
                </a:solidFill>
              </a:rPr>
              <a:t>		</a:t>
            </a:r>
            <a:r>
              <a:rPr lang="nl-BE" sz="3600" dirty="0" smtClean="0">
                <a:solidFill>
                  <a:srgbClr val="FF0000"/>
                </a:solidFill>
              </a:rPr>
              <a:t>daar</a:t>
            </a:r>
            <a:endParaRPr lang="nl-BE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73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009900"/>
                </a:solidFill>
                <a:latin typeface="Century Gothic" panose="020B0502020202020204" pitchFamily="34" charset="0"/>
              </a:rPr>
              <a:t>onderwerpen</a:t>
            </a:r>
            <a:endParaRPr lang="nl-BE" b="1" dirty="0">
              <a:solidFill>
                <a:srgbClr val="0099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>
                <a:latin typeface="Century Gothic" panose="020B0502020202020204" pitchFamily="34" charset="0"/>
              </a:rPr>
              <a:t>Iets</a:t>
            </a:r>
            <a:r>
              <a:rPr lang="cs-CZ" dirty="0" smtClean="0">
                <a:latin typeface="Century Gothic" panose="020B0502020202020204" pitchFamily="34" charset="0"/>
              </a:rPr>
              <a:t> </a:t>
            </a:r>
            <a:r>
              <a:rPr lang="cs-CZ" dirty="0" err="1" smtClean="0">
                <a:latin typeface="Century Gothic" panose="020B0502020202020204" pitchFamily="34" charset="0"/>
              </a:rPr>
              <a:t>aan</a:t>
            </a:r>
            <a:r>
              <a:rPr lang="cs-CZ" dirty="0" smtClean="0">
                <a:latin typeface="Century Gothic" panose="020B0502020202020204" pitchFamily="34" charset="0"/>
              </a:rPr>
              <a:t> </a:t>
            </a:r>
            <a:r>
              <a:rPr lang="cs-CZ" dirty="0" err="1" smtClean="0">
                <a:latin typeface="Century Gothic" panose="020B0502020202020204" pitchFamily="34" charset="0"/>
              </a:rPr>
              <a:t>een</a:t>
            </a:r>
            <a:r>
              <a:rPr lang="cs-CZ" dirty="0" smtClean="0">
                <a:latin typeface="Century Gothic" panose="020B0502020202020204" pitchFamily="34" charset="0"/>
              </a:rPr>
              <a:t> analyse …</a:t>
            </a:r>
          </a:p>
          <a:p>
            <a:pPr marL="0" indent="0">
              <a:buNone/>
            </a:pPr>
            <a:endParaRPr lang="cs-CZ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nl-BE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Wij hebben de gegevens aan een analyse onderworpen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.</a:t>
            </a:r>
            <a:endParaRPr lang="nl-BE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98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9900"/>
                </a:solidFill>
                <a:latin typeface="Century Gothic" panose="020B0502020202020204" pitchFamily="34" charset="0"/>
              </a:rPr>
              <a:t>?</a:t>
            </a:r>
            <a:endParaRPr lang="nl-BE" b="1" dirty="0">
              <a:solidFill>
                <a:srgbClr val="0099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>
                <a:latin typeface="Century Gothic" panose="020B0502020202020204" pitchFamily="34" charset="0"/>
              </a:rPr>
              <a:t>Ergens</a:t>
            </a:r>
            <a:r>
              <a:rPr lang="cs-CZ" dirty="0" smtClean="0">
                <a:latin typeface="Century Gothic" panose="020B0502020202020204" pitchFamily="34" charset="0"/>
              </a:rPr>
              <a:t> </a:t>
            </a:r>
            <a:r>
              <a:rPr lang="cs-CZ" dirty="0" err="1" smtClean="0">
                <a:latin typeface="Century Gothic" panose="020B0502020202020204" pitchFamily="34" charset="0"/>
              </a:rPr>
              <a:t>een</a:t>
            </a:r>
            <a:r>
              <a:rPr lang="cs-CZ" dirty="0" smtClean="0">
                <a:latin typeface="Century Gothic" panose="020B0502020202020204" pitchFamily="34" charset="0"/>
              </a:rPr>
              <a:t> </a:t>
            </a:r>
            <a:r>
              <a:rPr lang="cs-CZ" dirty="0" err="1" smtClean="0">
                <a:latin typeface="Century Gothic" panose="020B0502020202020204" pitchFamily="34" charset="0"/>
              </a:rPr>
              <a:t>licht</a:t>
            </a:r>
            <a:r>
              <a:rPr lang="cs-CZ" dirty="0" smtClean="0">
                <a:latin typeface="Century Gothic" panose="020B0502020202020204" pitchFamily="34" charset="0"/>
              </a:rPr>
              <a:t> op … </a:t>
            </a:r>
          </a:p>
          <a:p>
            <a:pPr marL="0" indent="0">
              <a:buNone/>
            </a:pPr>
            <a:endParaRPr lang="cs-CZ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76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009900"/>
                </a:solidFill>
                <a:latin typeface="Century Gothic" panose="020B0502020202020204" pitchFamily="34" charset="0"/>
              </a:rPr>
              <a:t>werpen</a:t>
            </a:r>
            <a:endParaRPr lang="nl-BE" b="1" dirty="0">
              <a:solidFill>
                <a:srgbClr val="0099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>
                <a:latin typeface="Century Gothic" panose="020B0502020202020204" pitchFamily="34" charset="0"/>
              </a:rPr>
              <a:t>Ergens</a:t>
            </a:r>
            <a:r>
              <a:rPr lang="cs-CZ" dirty="0" smtClean="0">
                <a:latin typeface="Century Gothic" panose="020B0502020202020204" pitchFamily="34" charset="0"/>
              </a:rPr>
              <a:t> </a:t>
            </a:r>
            <a:r>
              <a:rPr lang="cs-CZ" dirty="0" err="1" smtClean="0">
                <a:latin typeface="Century Gothic" panose="020B0502020202020204" pitchFamily="34" charset="0"/>
              </a:rPr>
              <a:t>een</a:t>
            </a:r>
            <a:r>
              <a:rPr lang="cs-CZ" dirty="0" smtClean="0">
                <a:latin typeface="Century Gothic" panose="020B0502020202020204" pitchFamily="34" charset="0"/>
              </a:rPr>
              <a:t> </a:t>
            </a:r>
            <a:r>
              <a:rPr lang="cs-CZ" dirty="0" err="1" smtClean="0">
                <a:latin typeface="Century Gothic" panose="020B0502020202020204" pitchFamily="34" charset="0"/>
              </a:rPr>
              <a:t>licht</a:t>
            </a:r>
            <a:r>
              <a:rPr lang="cs-CZ" dirty="0" smtClean="0">
                <a:latin typeface="Century Gothic" panose="020B0502020202020204" pitchFamily="34" charset="0"/>
              </a:rPr>
              <a:t> op … </a:t>
            </a:r>
          </a:p>
          <a:p>
            <a:pPr marL="0" indent="0">
              <a:buNone/>
            </a:pPr>
            <a:endParaRPr lang="cs-CZ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nl-BE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Dit onderzoek werpt een licht op de complexe realiteit zoals de Turkse en Marokkaanse Belgen die beleven.</a:t>
            </a:r>
            <a:endParaRPr lang="nl-BE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85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9900"/>
                </a:solidFill>
                <a:latin typeface="Century Gothic" panose="020B0502020202020204" pitchFamily="34" charset="0"/>
              </a:rPr>
              <a:t>?</a:t>
            </a:r>
            <a:endParaRPr lang="nl-BE" b="1" dirty="0">
              <a:solidFill>
                <a:srgbClr val="0099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>
                <a:latin typeface="Century Gothic" panose="020B0502020202020204" pitchFamily="34" charset="0"/>
              </a:rPr>
              <a:t>Ergens</a:t>
            </a:r>
            <a:r>
              <a:rPr lang="cs-CZ" dirty="0" smtClean="0">
                <a:latin typeface="Century Gothic" panose="020B0502020202020204" pitchFamily="34" charset="0"/>
              </a:rPr>
              <a:t> </a:t>
            </a:r>
            <a:r>
              <a:rPr lang="cs-CZ" dirty="0" err="1" smtClean="0">
                <a:latin typeface="Century Gothic" panose="020B0502020202020204" pitchFamily="34" charset="0"/>
              </a:rPr>
              <a:t>aandacht</a:t>
            </a:r>
            <a:r>
              <a:rPr lang="cs-CZ" dirty="0" smtClean="0">
                <a:latin typeface="Century Gothic" panose="020B0502020202020204" pitchFamily="34" charset="0"/>
              </a:rPr>
              <a:t> </a:t>
            </a:r>
            <a:r>
              <a:rPr lang="cs-CZ" dirty="0" err="1" smtClean="0">
                <a:latin typeface="Century Gothic" panose="020B0502020202020204" pitchFamily="34" charset="0"/>
              </a:rPr>
              <a:t>aan</a:t>
            </a:r>
            <a:r>
              <a:rPr lang="cs-CZ" dirty="0" smtClean="0">
                <a:latin typeface="Century Gothic" panose="020B0502020202020204" pitchFamily="34" charset="0"/>
              </a:rPr>
              <a:t> …</a:t>
            </a:r>
          </a:p>
          <a:p>
            <a:pPr marL="0" indent="0">
              <a:buNone/>
            </a:pPr>
            <a:endParaRPr lang="cs-CZ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88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009900"/>
                </a:solidFill>
                <a:latin typeface="Century Gothic" panose="020B0502020202020204" pitchFamily="34" charset="0"/>
              </a:rPr>
              <a:t>besteden</a:t>
            </a:r>
            <a:endParaRPr lang="nl-BE" b="1" dirty="0">
              <a:solidFill>
                <a:srgbClr val="0099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>
                <a:latin typeface="Century Gothic" panose="020B0502020202020204" pitchFamily="34" charset="0"/>
              </a:rPr>
              <a:t>Ergens</a:t>
            </a:r>
            <a:r>
              <a:rPr lang="cs-CZ" dirty="0" smtClean="0">
                <a:latin typeface="Century Gothic" panose="020B0502020202020204" pitchFamily="34" charset="0"/>
              </a:rPr>
              <a:t> </a:t>
            </a:r>
            <a:r>
              <a:rPr lang="cs-CZ" dirty="0" err="1" smtClean="0">
                <a:latin typeface="Century Gothic" panose="020B0502020202020204" pitchFamily="34" charset="0"/>
              </a:rPr>
              <a:t>aandacht</a:t>
            </a:r>
            <a:r>
              <a:rPr lang="cs-CZ" dirty="0" smtClean="0">
                <a:latin typeface="Century Gothic" panose="020B0502020202020204" pitchFamily="34" charset="0"/>
              </a:rPr>
              <a:t> </a:t>
            </a:r>
            <a:r>
              <a:rPr lang="cs-CZ" dirty="0" err="1" smtClean="0">
                <a:latin typeface="Century Gothic" panose="020B0502020202020204" pitchFamily="34" charset="0"/>
              </a:rPr>
              <a:t>aan</a:t>
            </a:r>
            <a:r>
              <a:rPr lang="cs-CZ" dirty="0" smtClean="0">
                <a:latin typeface="Century Gothic" panose="020B0502020202020204" pitchFamily="34" charset="0"/>
              </a:rPr>
              <a:t> …</a:t>
            </a:r>
          </a:p>
          <a:p>
            <a:pPr marL="0" indent="0">
              <a:buNone/>
            </a:pPr>
            <a:endParaRPr lang="cs-CZ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nl-BE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In dit vak wordt aandacht besteed aan inhoud en chronologische indeling van de </a:t>
            </a:r>
            <a:r>
              <a:rPr lang="nl-BE" dirty="0" err="1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bijbelboeken</a:t>
            </a:r>
            <a:r>
              <a:rPr lang="nl-BE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 van het Oude en Nieuwe Testament.</a:t>
            </a:r>
            <a:endParaRPr lang="nl-BE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04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9900"/>
                </a:solidFill>
                <a:latin typeface="Century Gothic" panose="020B0502020202020204" pitchFamily="34" charset="0"/>
              </a:rPr>
              <a:t>?</a:t>
            </a:r>
            <a:endParaRPr lang="nl-BE" b="1" dirty="0">
              <a:solidFill>
                <a:srgbClr val="0099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latin typeface="Century Gothic" panose="020B0502020202020204" pitchFamily="34" charset="0"/>
              </a:rPr>
              <a:t>De </a:t>
            </a:r>
            <a:r>
              <a:rPr lang="cs-CZ" dirty="0" err="1" smtClean="0">
                <a:latin typeface="Century Gothic" panose="020B0502020202020204" pitchFamily="34" charset="0"/>
              </a:rPr>
              <a:t>aandacht</a:t>
            </a:r>
            <a:r>
              <a:rPr lang="cs-CZ" dirty="0" smtClean="0">
                <a:latin typeface="Century Gothic" panose="020B0502020202020204" pitchFamily="34" charset="0"/>
              </a:rPr>
              <a:t> … </a:t>
            </a:r>
            <a:r>
              <a:rPr lang="cs-CZ" dirty="0" err="1" smtClean="0">
                <a:latin typeface="Century Gothic" panose="020B0502020202020204" pitchFamily="34" charset="0"/>
              </a:rPr>
              <a:t>naar</a:t>
            </a:r>
            <a:r>
              <a:rPr lang="cs-CZ" dirty="0" smtClean="0">
                <a:latin typeface="Century Gothic" panose="020B0502020202020204" pitchFamily="34" charset="0"/>
              </a:rPr>
              <a:t> </a:t>
            </a:r>
            <a:r>
              <a:rPr lang="cs-CZ" dirty="0" err="1" smtClean="0">
                <a:latin typeface="Century Gothic" panose="020B0502020202020204" pitchFamily="34" charset="0"/>
              </a:rPr>
              <a:t>iets</a:t>
            </a:r>
            <a:endParaRPr lang="cs-CZ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cs-CZ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03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009900"/>
                </a:solidFill>
                <a:latin typeface="Century Gothic" panose="020B0502020202020204" pitchFamily="34" charset="0"/>
              </a:rPr>
              <a:t>uitgaan</a:t>
            </a:r>
            <a:endParaRPr lang="nl-BE" b="1" dirty="0">
              <a:solidFill>
                <a:srgbClr val="0099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latin typeface="Century Gothic" panose="020B0502020202020204" pitchFamily="34" charset="0"/>
              </a:rPr>
              <a:t>De </a:t>
            </a:r>
            <a:r>
              <a:rPr lang="cs-CZ" dirty="0" err="1" smtClean="0">
                <a:latin typeface="Century Gothic" panose="020B0502020202020204" pitchFamily="34" charset="0"/>
              </a:rPr>
              <a:t>aandacht</a:t>
            </a:r>
            <a:r>
              <a:rPr lang="cs-CZ" dirty="0" smtClean="0">
                <a:latin typeface="Century Gothic" panose="020B0502020202020204" pitchFamily="34" charset="0"/>
              </a:rPr>
              <a:t> … </a:t>
            </a:r>
            <a:r>
              <a:rPr lang="cs-CZ" dirty="0" err="1" smtClean="0">
                <a:latin typeface="Century Gothic" panose="020B0502020202020204" pitchFamily="34" charset="0"/>
              </a:rPr>
              <a:t>naar</a:t>
            </a:r>
            <a:r>
              <a:rPr lang="cs-CZ" dirty="0" smtClean="0">
                <a:latin typeface="Century Gothic" panose="020B0502020202020204" pitchFamily="34" charset="0"/>
              </a:rPr>
              <a:t> </a:t>
            </a:r>
            <a:r>
              <a:rPr lang="cs-CZ" dirty="0" err="1" smtClean="0">
                <a:latin typeface="Century Gothic" panose="020B0502020202020204" pitchFamily="34" charset="0"/>
              </a:rPr>
              <a:t>iets</a:t>
            </a:r>
            <a:endParaRPr lang="cs-CZ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cs-CZ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nl-BE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De aandacht gaat uit naar het spellingproduct (zoveel mogelijk woorden goed schrijven), en naar het spellingproces (de juiste denkwijze volgen).</a:t>
            </a:r>
            <a:endParaRPr lang="nl-BE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6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274</Words>
  <Application>Microsoft Office PowerPoint</Application>
  <PresentationFormat>Předvádění na obrazovce (4:3)</PresentationFormat>
  <Paragraphs>65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systému Office</vt:lpstr>
      <vt:lpstr>Herhaling 5.1</vt:lpstr>
      <vt:lpstr>?</vt:lpstr>
      <vt:lpstr>onderwerpen</vt:lpstr>
      <vt:lpstr>?</vt:lpstr>
      <vt:lpstr>werpen</vt:lpstr>
      <vt:lpstr>?</vt:lpstr>
      <vt:lpstr>besteden</vt:lpstr>
      <vt:lpstr>?</vt:lpstr>
      <vt:lpstr>uitgaan</vt:lpstr>
      <vt:lpstr>?</vt:lpstr>
      <vt:lpstr>passeren</vt:lpstr>
      <vt:lpstr>?</vt:lpstr>
      <vt:lpstr>zetten</vt:lpstr>
      <vt:lpstr>?</vt:lpstr>
      <vt:lpstr>komen</vt:lpstr>
      <vt:lpstr>?</vt:lpstr>
      <vt:lpstr>stellen</vt:lpstr>
      <vt:lpstr>?</vt:lpstr>
      <vt:lpstr>luiden</vt:lpstr>
      <vt:lpstr>?</vt:lpstr>
      <vt:lpstr>maken</vt:lpstr>
      <vt:lpstr>5.2.1</vt:lpstr>
      <vt:lpstr>Prezentace aplikace PowerPoint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Herhaling 5.1</dc:title>
  <dc:creator>Sofie Rose-Anne W. Royeaerd</dc:creator>
  <cp:lastModifiedBy>Sofie Rose-Anne W. Royeaerd</cp:lastModifiedBy>
  <cp:revision>10</cp:revision>
  <dcterms:created xsi:type="dcterms:W3CDTF">2015-12-08T09:09:23Z</dcterms:created>
  <dcterms:modified xsi:type="dcterms:W3CDTF">2015-12-08T09:36:45Z</dcterms:modified>
</cp:coreProperties>
</file>