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71" r:id="rId9"/>
    <p:sldId id="272" r:id="rId10"/>
    <p:sldId id="261" r:id="rId11"/>
    <p:sldId id="262" r:id="rId12"/>
    <p:sldId id="263" r:id="rId13"/>
    <p:sldId id="264" r:id="rId14"/>
    <p:sldId id="267" r:id="rId15"/>
    <p:sldId id="269" r:id="rId16"/>
    <p:sldId id="268" r:id="rId17"/>
    <p:sldId id="270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nl-B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38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067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4491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97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78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433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970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6221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113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5394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333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nl-B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nl-B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EE41F-32B8-4B34-A50D-BB0559AA6ACB}" type="datetimeFigureOut">
              <a:rPr lang="nl-BE" smtClean="0"/>
              <a:t>8/12/2015</a:t>
            </a:fld>
            <a:endParaRPr lang="nl-B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0946-138D-423D-97EE-73D584EFEA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09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Herhaling</a:t>
            </a:r>
            <a:r>
              <a:rPr lang="cs-CZ" sz="8800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 </a:t>
            </a:r>
            <a:r>
              <a:rPr lang="cs-CZ" sz="8800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5.1</a:t>
            </a:r>
            <a:endParaRPr lang="nl-BE" sz="8800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9542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entury Gothic" panose="020B0502020202020204" pitchFamily="34" charset="0"/>
              </a:rPr>
              <a:t>De revue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passeren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entury Gothic" panose="020B0502020202020204" pitchFamily="34" charset="0"/>
              </a:rPr>
              <a:t>De revue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Quickstep, Engelse wals, Tango, Jive, Samba, </a:t>
            </a:r>
            <a:r>
              <a:rPr lang="nl-BE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Cha</a:t>
            </a: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nl-BE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cha</a:t>
            </a: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nl-BE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cha</a:t>
            </a: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en Rumba passeren de revue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r>
              <a:rPr lang="cs-CZ" dirty="0" smtClean="0">
                <a:latin typeface="Century Gothic" panose="020B0502020202020204" pitchFamily="34" charset="0"/>
              </a:rPr>
              <a:t> op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rij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3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zetten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r>
              <a:rPr lang="cs-CZ" dirty="0" smtClean="0">
                <a:latin typeface="Century Gothic" panose="020B0502020202020204" pitchFamily="34" charset="0"/>
              </a:rPr>
              <a:t> op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rij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voor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en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nadelen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worden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op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rij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gezet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de </a:t>
            </a:r>
            <a:r>
              <a:rPr lang="cs-CZ" dirty="0" err="1" smtClean="0">
                <a:latin typeface="Century Gothic" panose="020B0502020202020204" pitchFamily="34" charset="0"/>
              </a:rPr>
              <a:t>orde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0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komen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de </a:t>
            </a:r>
            <a:r>
              <a:rPr lang="cs-CZ" dirty="0" err="1" smtClean="0">
                <a:latin typeface="Century Gothic" panose="020B0502020202020204" pitchFamily="34" charset="0"/>
              </a:rPr>
              <a:t>orde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milieuaspecten komen aan de orde in hoofdstuk 4.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12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de </a:t>
            </a:r>
            <a:r>
              <a:rPr lang="cs-CZ" dirty="0" err="1" smtClean="0">
                <a:latin typeface="Century Gothic" panose="020B0502020202020204" pitchFamily="34" charset="0"/>
              </a:rPr>
              <a:t>orde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1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stellen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de </a:t>
            </a:r>
            <a:r>
              <a:rPr lang="cs-CZ" dirty="0" err="1" smtClean="0">
                <a:latin typeface="Century Gothic" panose="020B0502020202020204" pitchFamily="34" charset="0"/>
              </a:rPr>
              <a:t>orde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Deze vragen worden aan de orde gesteld in drie zeer gevarieerde werkgroepen. 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2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entury Gothic" panose="020B0502020202020204" pitchFamily="34" charset="0"/>
              </a:rPr>
              <a:t>De </a:t>
            </a:r>
            <a:r>
              <a:rPr lang="cs-CZ" dirty="0" err="1" smtClean="0">
                <a:latin typeface="Century Gothic" panose="020B0502020202020204" pitchFamily="34" charset="0"/>
              </a:rPr>
              <a:t>vraag</a:t>
            </a:r>
            <a:r>
              <a:rPr lang="cs-CZ" dirty="0" smtClean="0">
                <a:latin typeface="Century Gothic" panose="020B0502020202020204" pitchFamily="34" charset="0"/>
              </a:rPr>
              <a:t> … (</a:t>
            </a:r>
            <a:r>
              <a:rPr lang="cs-CZ" dirty="0" err="1" smtClean="0">
                <a:latin typeface="Century Gothic" panose="020B0502020202020204" pitchFamily="34" charset="0"/>
              </a:rPr>
              <a:t>als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volgt</a:t>
            </a:r>
            <a:r>
              <a:rPr lang="cs-CZ" dirty="0" smtClean="0"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9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luiden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entury Gothic" panose="020B0502020202020204" pitchFamily="34" charset="0"/>
              </a:rPr>
              <a:t>De </a:t>
            </a:r>
            <a:r>
              <a:rPr lang="cs-CZ" dirty="0" err="1" smtClean="0">
                <a:latin typeface="Century Gothic" panose="020B0502020202020204" pitchFamily="34" charset="0"/>
              </a:rPr>
              <a:t>vraag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onderzoeksvraag luidt als volgt: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w</a:t>
            </a: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at beïnvloedt adequaat handelen van politiemedewerkers in de frontlinie?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6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analyse … </a:t>
            </a:r>
            <a:endParaRPr lang="nl-B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19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Ergens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onderscheid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tussen</a:t>
            </a:r>
            <a:r>
              <a:rPr lang="cs-CZ" dirty="0" smtClean="0">
                <a:latin typeface="Century Gothic" panose="020B0502020202020204" pitchFamily="34" charset="0"/>
              </a:rPr>
              <a:t> … 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8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maken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Ergens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onderscheid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tussen</a:t>
            </a:r>
            <a:r>
              <a:rPr lang="cs-CZ" dirty="0" smtClean="0">
                <a:latin typeface="Century Gothic" panose="020B0502020202020204" pitchFamily="34" charset="0"/>
              </a:rPr>
              <a:t> … 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Men dient een onderscheid te maken tussen het namaken van documenten en het vervalsen ervan.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45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5.2.1</a:t>
            </a:r>
            <a:endParaRPr lang="nl-BE" sz="8800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030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	</a:t>
            </a:r>
            <a:r>
              <a:rPr lang="nl-BE" sz="3600" dirty="0" smtClean="0">
                <a:solidFill>
                  <a:srgbClr val="00B0F0"/>
                </a:solidFill>
              </a:rPr>
              <a:t>aangezien</a:t>
            </a:r>
            <a:r>
              <a:rPr lang="cs-CZ" sz="3600" dirty="0" smtClean="0"/>
              <a:t>	 </a:t>
            </a:r>
            <a:r>
              <a:rPr lang="nl-BE" sz="3600" dirty="0" smtClean="0">
                <a:solidFill>
                  <a:srgbClr val="FF0000"/>
                </a:solidFill>
              </a:rPr>
              <a:t>terwijl</a:t>
            </a:r>
            <a:r>
              <a:rPr lang="cs-CZ" sz="3600" dirty="0" smtClean="0"/>
              <a:t>	</a:t>
            </a:r>
            <a:r>
              <a:rPr lang="nl-BE" sz="3600" dirty="0" smtClean="0">
                <a:solidFill>
                  <a:srgbClr val="FF0000"/>
                </a:solidFill>
              </a:rPr>
              <a:t>echter</a:t>
            </a:r>
            <a:endParaRPr lang="cs-CZ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BE" sz="3600" dirty="0" smtClean="0">
                <a:solidFill>
                  <a:srgbClr val="FFC000"/>
                </a:solidFill>
              </a:rPr>
              <a:t>voorafgaand</a:t>
            </a:r>
            <a:r>
              <a:rPr lang="nl-BE" sz="3600" dirty="0" smtClean="0"/>
              <a:t> </a:t>
            </a:r>
            <a:r>
              <a:rPr lang="cs-CZ" sz="3600" dirty="0" smtClean="0"/>
              <a:t>	</a:t>
            </a:r>
            <a:r>
              <a:rPr lang="nl-BE" sz="3600" dirty="0" smtClean="0">
                <a:solidFill>
                  <a:srgbClr val="FFC000"/>
                </a:solidFill>
              </a:rPr>
              <a:t>enerzijds</a:t>
            </a:r>
            <a:r>
              <a:rPr lang="cs-CZ" sz="3600" dirty="0" smtClean="0">
                <a:solidFill>
                  <a:srgbClr val="FFC000"/>
                </a:solidFill>
              </a:rPr>
              <a:t>	    </a:t>
            </a:r>
            <a:r>
              <a:rPr lang="nl-BE" sz="3600" dirty="0" smtClean="0">
                <a:solidFill>
                  <a:srgbClr val="FFC000"/>
                </a:solidFill>
              </a:rPr>
              <a:t>anderzijds</a:t>
            </a:r>
            <a:r>
              <a:rPr lang="cs-CZ" sz="3600" dirty="0" smtClean="0"/>
              <a:t>	</a:t>
            </a:r>
            <a:r>
              <a:rPr lang="cs-CZ" sz="3600" dirty="0"/>
              <a:t> </a:t>
            </a:r>
            <a:r>
              <a:rPr lang="cs-CZ" sz="3600" dirty="0" smtClean="0"/>
              <a:t>           	</a:t>
            </a:r>
            <a:r>
              <a:rPr lang="nl-BE" sz="3600" dirty="0" smtClean="0">
                <a:solidFill>
                  <a:srgbClr val="FFC000"/>
                </a:solidFill>
              </a:rPr>
              <a:t>eveneens</a:t>
            </a:r>
            <a:r>
              <a:rPr lang="nl-BE" sz="3600" dirty="0" smtClean="0"/>
              <a:t> </a:t>
            </a:r>
            <a:r>
              <a:rPr lang="cs-CZ" sz="3600" dirty="0" smtClean="0"/>
              <a:t>    </a:t>
            </a:r>
            <a:r>
              <a:rPr lang="nl-BE" sz="3600" dirty="0" smtClean="0">
                <a:solidFill>
                  <a:srgbClr val="FFC000"/>
                </a:solidFill>
              </a:rPr>
              <a:t>daarnaast</a:t>
            </a:r>
            <a:r>
              <a:rPr lang="cs-CZ" sz="3600" dirty="0" smtClean="0"/>
              <a:t>	</a:t>
            </a:r>
            <a:r>
              <a:rPr lang="nl-BE" sz="3600" dirty="0" smtClean="0"/>
              <a:t> </a:t>
            </a:r>
            <a:r>
              <a:rPr lang="nl-BE" sz="3600" dirty="0" smtClean="0">
                <a:solidFill>
                  <a:srgbClr val="FF0000"/>
                </a:solidFill>
              </a:rPr>
              <a:t>daarentegen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nl-BE" sz="3600" dirty="0" smtClean="0">
                <a:solidFill>
                  <a:srgbClr val="FF0000"/>
                </a:solidFill>
              </a:rPr>
              <a:t>desondanks</a:t>
            </a:r>
            <a:r>
              <a:rPr lang="cs-CZ" sz="3600" dirty="0" smtClean="0"/>
              <a:t>	</a:t>
            </a:r>
            <a:r>
              <a:rPr lang="nl-BE" sz="3600" dirty="0" smtClean="0">
                <a:solidFill>
                  <a:srgbClr val="FF0000"/>
                </a:solidFill>
              </a:rPr>
              <a:t>ondanks</a:t>
            </a:r>
            <a:r>
              <a:rPr lang="cs-CZ" sz="3600" dirty="0" smtClean="0"/>
              <a:t>			</a:t>
            </a:r>
            <a:r>
              <a:rPr lang="nl-BE" sz="3600" dirty="0" smtClean="0">
                <a:solidFill>
                  <a:srgbClr val="0070C0"/>
                </a:solidFill>
              </a:rPr>
              <a:t>dankzij</a:t>
            </a:r>
            <a:r>
              <a:rPr lang="nl-BE" sz="3600" dirty="0" smtClean="0"/>
              <a:t> 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smtClean="0"/>
              <a:t>    	  </a:t>
            </a:r>
            <a:r>
              <a:rPr lang="nl-BE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met name</a:t>
            </a:r>
            <a:r>
              <a:rPr lang="cs-CZ" sz="3600" dirty="0" smtClean="0"/>
              <a:t>		</a:t>
            </a:r>
            <a:r>
              <a:rPr lang="nl-BE" sz="3600" dirty="0" smtClean="0">
                <a:solidFill>
                  <a:schemeClr val="accent2">
                    <a:lumMod val="50000"/>
                  </a:schemeClr>
                </a:solidFill>
              </a:rPr>
              <a:t>namelijk</a:t>
            </a:r>
            <a:r>
              <a:rPr lang="nl-BE" sz="3600" dirty="0" smtClean="0">
                <a:solidFill>
                  <a:srgbClr val="FFC000"/>
                </a:solidFill>
              </a:rPr>
              <a:t> </a:t>
            </a:r>
            <a:r>
              <a:rPr lang="nl-BE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voornamelijk</a:t>
            </a:r>
            <a:r>
              <a:rPr lang="cs-CZ" sz="3600" dirty="0" smtClean="0"/>
              <a:t>	</a:t>
            </a:r>
            <a:r>
              <a:rPr lang="nl-BE" sz="3600" dirty="0" smtClean="0"/>
              <a:t> </a:t>
            </a:r>
            <a:r>
              <a:rPr lang="cs-CZ" sz="3600" dirty="0" smtClean="0"/>
              <a:t>	</a:t>
            </a:r>
            <a:r>
              <a:rPr lang="nl-BE" sz="3600" dirty="0" smtClean="0">
                <a:solidFill>
                  <a:srgbClr val="00B0F0"/>
                </a:solidFill>
              </a:rPr>
              <a:t>dan ook</a:t>
            </a:r>
            <a:r>
              <a:rPr lang="cs-CZ" sz="3600" dirty="0" smtClean="0">
                <a:solidFill>
                  <a:srgbClr val="00B0F0"/>
                </a:solidFill>
              </a:rPr>
              <a:t>	</a:t>
            </a:r>
            <a:r>
              <a:rPr lang="cs-CZ" sz="3600" dirty="0" smtClean="0"/>
              <a:t>	</a:t>
            </a:r>
            <a:r>
              <a:rPr lang="nl-BE" sz="3600" dirty="0" smtClean="0">
                <a:solidFill>
                  <a:schemeClr val="accent2">
                    <a:lumMod val="50000"/>
                  </a:schemeClr>
                </a:solidFill>
              </a:rPr>
              <a:t>zo</a:t>
            </a:r>
            <a:r>
              <a:rPr lang="nl-BE" sz="3600" dirty="0" smtClean="0"/>
              <a:t> </a:t>
            </a:r>
            <a:r>
              <a:rPr lang="cs-CZ" sz="3600" dirty="0" smtClean="0"/>
              <a:t>	</a:t>
            </a:r>
            <a:r>
              <a:rPr lang="nl-BE" sz="3600" dirty="0" smtClean="0">
                <a:solidFill>
                  <a:srgbClr val="00B0F0"/>
                </a:solidFill>
              </a:rPr>
              <a:t>wegens</a:t>
            </a:r>
            <a:r>
              <a:rPr lang="cs-CZ" sz="3600" dirty="0" smtClean="0"/>
              <a:t>		</a:t>
            </a:r>
            <a:r>
              <a:rPr lang="nl-BE" sz="3600" dirty="0" smtClean="0">
                <a:solidFill>
                  <a:srgbClr val="FFC000"/>
                </a:solidFill>
              </a:rPr>
              <a:t>respectievelijk</a:t>
            </a:r>
            <a:endParaRPr lang="cs-CZ" sz="36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600" dirty="0"/>
              <a:t>	</a:t>
            </a:r>
            <a:r>
              <a:rPr lang="cs-CZ" sz="3600" dirty="0" smtClean="0"/>
              <a:t>	</a:t>
            </a:r>
            <a:r>
              <a:rPr lang="nl-BE" sz="3600" dirty="0" smtClean="0">
                <a:solidFill>
                  <a:srgbClr val="FF0000"/>
                </a:solidFill>
              </a:rPr>
              <a:t>waar</a:t>
            </a:r>
            <a:r>
              <a:rPr lang="cs-CZ" sz="3600" dirty="0" smtClean="0">
                <a:solidFill>
                  <a:srgbClr val="FF0000"/>
                </a:solidFill>
              </a:rPr>
              <a:t>		</a:t>
            </a:r>
            <a:r>
              <a:rPr lang="nl-BE" sz="3600" dirty="0" smtClean="0">
                <a:solidFill>
                  <a:srgbClr val="FF0000"/>
                </a:solidFill>
              </a:rPr>
              <a:t>daar</a:t>
            </a:r>
            <a:endParaRPr lang="nl-B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73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onderwerpen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analyse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Wij hebben de gegevens aan een analyse onderworpen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8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Ergens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licht</a:t>
            </a:r>
            <a:r>
              <a:rPr lang="cs-CZ" dirty="0" smtClean="0">
                <a:latin typeface="Century Gothic" panose="020B0502020202020204" pitchFamily="34" charset="0"/>
              </a:rPr>
              <a:t> op … 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werpen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Ergens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een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licht</a:t>
            </a:r>
            <a:r>
              <a:rPr lang="cs-CZ" dirty="0" smtClean="0">
                <a:latin typeface="Century Gothic" panose="020B0502020202020204" pitchFamily="34" charset="0"/>
              </a:rPr>
              <a:t> op … 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Dit onderzoek werpt een licht op de complexe realiteit zoals de Turkse en Marokkaanse Belgen die beleven.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85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Ergens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aandacht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8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besteden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latin typeface="Century Gothic" panose="020B0502020202020204" pitchFamily="34" charset="0"/>
              </a:rPr>
              <a:t>Ergens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aandacht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aan</a:t>
            </a:r>
            <a:r>
              <a:rPr lang="cs-CZ" dirty="0" smtClean="0">
                <a:latin typeface="Century Gothic" panose="020B0502020202020204" pitchFamily="34" charset="0"/>
              </a:rPr>
              <a:t> …</a:t>
            </a: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 dit vak wordt aandacht besteed aan inhoud en chronologische indeling van de </a:t>
            </a:r>
            <a:r>
              <a:rPr lang="nl-BE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bijbelboeken</a:t>
            </a: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van het Oude en Nieuwe Testament.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9900"/>
                </a:solidFill>
                <a:latin typeface="Century Gothic" panose="020B0502020202020204" pitchFamily="34" charset="0"/>
              </a:rPr>
              <a:t>?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entury Gothic" panose="020B0502020202020204" pitchFamily="34" charset="0"/>
              </a:rPr>
              <a:t>De </a:t>
            </a:r>
            <a:r>
              <a:rPr lang="cs-CZ" dirty="0" err="1" smtClean="0">
                <a:latin typeface="Century Gothic" panose="020B0502020202020204" pitchFamily="34" charset="0"/>
              </a:rPr>
              <a:t>aandacht</a:t>
            </a:r>
            <a:r>
              <a:rPr lang="cs-CZ" dirty="0" smtClean="0">
                <a:latin typeface="Century Gothic" panose="020B0502020202020204" pitchFamily="34" charset="0"/>
              </a:rPr>
              <a:t> … </a:t>
            </a:r>
            <a:r>
              <a:rPr lang="cs-CZ" dirty="0" err="1" smtClean="0">
                <a:latin typeface="Century Gothic" panose="020B0502020202020204" pitchFamily="34" charset="0"/>
              </a:rPr>
              <a:t>naar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endParaRPr lang="cs-CZ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3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9900"/>
                </a:solidFill>
                <a:latin typeface="Century Gothic" panose="020B0502020202020204" pitchFamily="34" charset="0"/>
              </a:rPr>
              <a:t>uitgaan</a:t>
            </a:r>
            <a:endParaRPr lang="nl-BE" b="1" dirty="0">
              <a:solidFill>
                <a:srgbClr val="00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entury Gothic" panose="020B0502020202020204" pitchFamily="34" charset="0"/>
              </a:rPr>
              <a:t>De </a:t>
            </a:r>
            <a:r>
              <a:rPr lang="cs-CZ" dirty="0" err="1" smtClean="0">
                <a:latin typeface="Century Gothic" panose="020B0502020202020204" pitchFamily="34" charset="0"/>
              </a:rPr>
              <a:t>aandacht</a:t>
            </a:r>
            <a:r>
              <a:rPr lang="cs-CZ" dirty="0" smtClean="0">
                <a:latin typeface="Century Gothic" panose="020B0502020202020204" pitchFamily="34" charset="0"/>
              </a:rPr>
              <a:t> … </a:t>
            </a:r>
            <a:r>
              <a:rPr lang="cs-CZ" dirty="0" err="1" smtClean="0">
                <a:latin typeface="Century Gothic" panose="020B0502020202020204" pitchFamily="34" charset="0"/>
              </a:rPr>
              <a:t>naar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err="1" smtClean="0">
                <a:latin typeface="Century Gothic" panose="020B0502020202020204" pitchFamily="34" charset="0"/>
              </a:rPr>
              <a:t>iets</a:t>
            </a:r>
            <a:endParaRPr lang="cs-CZ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aandacht gaat uit naar het spellingproduct (zoveel mogelijk woorden goed schrijven), en naar het spellingproces (de juiste denkwijze volgen).</a:t>
            </a:r>
            <a:endParaRPr lang="nl-BE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274</Words>
  <Application>Microsoft Office PowerPoint</Application>
  <PresentationFormat>Předvádění na obrazovce (4:3)</PresentationFormat>
  <Paragraphs>65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Herhaling 5.1</vt:lpstr>
      <vt:lpstr>?</vt:lpstr>
      <vt:lpstr>onderwerpen</vt:lpstr>
      <vt:lpstr>?</vt:lpstr>
      <vt:lpstr>werpen</vt:lpstr>
      <vt:lpstr>?</vt:lpstr>
      <vt:lpstr>besteden</vt:lpstr>
      <vt:lpstr>?</vt:lpstr>
      <vt:lpstr>uitgaan</vt:lpstr>
      <vt:lpstr>?</vt:lpstr>
      <vt:lpstr>passeren</vt:lpstr>
      <vt:lpstr>?</vt:lpstr>
      <vt:lpstr>zetten</vt:lpstr>
      <vt:lpstr>?</vt:lpstr>
      <vt:lpstr>komen</vt:lpstr>
      <vt:lpstr>?</vt:lpstr>
      <vt:lpstr>stellen</vt:lpstr>
      <vt:lpstr>?</vt:lpstr>
      <vt:lpstr>luiden</vt:lpstr>
      <vt:lpstr>?</vt:lpstr>
      <vt:lpstr>maken</vt:lpstr>
      <vt:lpstr>5.2.1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Herhaling 5.1</dc:title>
  <dc:creator>Sofie Rose-Anne W. Royeaerd</dc:creator>
  <cp:lastModifiedBy>Sofie Rose-Anne W. Royeaerd</cp:lastModifiedBy>
  <cp:revision>10</cp:revision>
  <dcterms:created xsi:type="dcterms:W3CDTF">2015-12-08T09:09:23Z</dcterms:created>
  <dcterms:modified xsi:type="dcterms:W3CDTF">2015-12-08T09:36:45Z</dcterms:modified>
</cp:coreProperties>
</file>