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mpac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mpac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mpac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mpac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04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75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rickwork-HD-R1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" name="Freeform 14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15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16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17"/>
          <p:cNvSpPr/>
          <p:nvPr/>
        </p:nvSpPr>
        <p:spPr>
          <a:xfrm rot="21420000">
            <a:off x="-161925" y="293688"/>
            <a:ext cx="11366500" cy="5751512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18"/>
          <p:cNvSpPr/>
          <p:nvPr/>
        </p:nvSpPr>
        <p:spPr>
          <a:xfrm rot="21420000">
            <a:off x="4221163" y="5111750"/>
            <a:ext cx="515937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/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238" y="4578350"/>
            <a:ext cx="6143625" cy="1163638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67B08E9-78D9-48A4-905B-1110B4B7C19B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6350" y="4883150"/>
            <a:ext cx="4048125" cy="1195388"/>
          </a:xfrm>
        </p:spPr>
        <p:txBody>
          <a:bodyPr/>
          <a:lstStyle>
            <a:lvl1pPr algn="r">
              <a:defRPr lang="en-US" sz="540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2025" y="3832225"/>
            <a:ext cx="906463" cy="498475"/>
          </a:xfrm>
        </p:spPr>
        <p:txBody>
          <a:bodyPr/>
          <a:lstStyle>
            <a:lvl1pPr>
              <a:defRPr sz="2400" smtClean="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73D9748A-51C3-411A-87C2-302E324D2AA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BC21D-4BF3-4B08-8283-6F03CFE020B4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73C8A-B38C-42CD-978B-58273B73AB9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6955-5864-4EBC-A737-6F310FC46699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CA7B3-1FB4-418E-8CB4-D17A6363C61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685800" y="892175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472738" y="292258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D4D40-7D9D-423E-B436-0D3F20E5F7AC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C3254A-3946-4AF9-8509-32F648B7801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E7390-2E48-4662-876B-DD99383F50D9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39871-846E-4F81-931C-E311F541C27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B557-E3DD-4FEB-A672-AE0FC322CCDE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0517F-BD66-4506-A79D-18C0B43DB58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5F211-2BEB-46F8-928A-CE0C8C22E818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F961C-537F-4996-BBC2-8CF85C52DD6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2E55F-ED6D-4C63-AFFE-F819AFDC1E22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E329F-970C-4D21-A0D9-5FE15B40818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68AD-6707-4D24-84B3-B8C3318D30B7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9BAD-0586-4F36-9A0D-3991E02BE1B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F0E0-D283-4339-9E9A-C01479BCF80F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0702B-282D-4028-8E58-172FB048F7F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/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CA7F-1732-4EDF-9F6B-060232F75855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D588-FB7F-443A-BD13-8B7FBEF678A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17C80-A2FF-4CB9-B1A9-EC2CC15AF11C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C054-A850-43D5-852F-ABA92C3FB4C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B61B-6B90-45DF-A7D0-5F4AD7EF713A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3427-5680-4396-97E0-5D4C685CACF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CA35-72D2-48A9-A7E3-78CADC891749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A75F-5C2C-4B2B-B160-36FFCE13F84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DDF03-2201-4F4A-A5F3-0518D19523C8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11194-A46B-44C5-8A92-8F474671E4A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C9A72-6062-499F-8E75-FDCFC612420C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6C2F7-03C9-4AA2-9A7C-0C76F240559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FA674-6FA2-4623-8050-1A54A06932F6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CE6F-D279-4CAD-A520-2649DF8F8E8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rickwork-HD-R1a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-25400" y="0"/>
            <a:ext cx="12004675" cy="6643688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562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538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750"/>
            <a:ext cx="10396538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7738" y="5757863"/>
            <a:ext cx="37846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6BFB40-83D9-4BF8-8AEB-593181ED9EB8}" type="datetimeFigureOut">
              <a:rPr lang="en-US"/>
              <a:pPr>
                <a:defRPr/>
              </a:pPr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757863"/>
            <a:ext cx="549910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3200"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0" y="5757863"/>
            <a:ext cx="908050" cy="498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3200" smtClean="0">
                <a:solidFill>
                  <a:srgbClr val="5C0708"/>
                </a:solidFill>
              </a:defRPr>
            </a:lvl1pPr>
          </a:lstStyle>
          <a:p>
            <a:pPr>
              <a:defRPr/>
            </a:pPr>
            <a:fld id="{1599DCB2-4E3B-4258-8635-5CAD26EDCD44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6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Impac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in-deutschbuch.de/lernen.php?menu_id=1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0588" y="661988"/>
            <a:ext cx="9755187" cy="2767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Artikelverwendung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2663" y="3505200"/>
            <a:ext cx="9755187" cy="550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Nullartikel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Das Nomen erhält keinen Artikel vor…</a:t>
            </a:r>
          </a:p>
        </p:txBody>
      </p:sp>
      <p:sp>
        <p:nvSpPr>
          <p:cNvPr id="13315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5800" y="2703513"/>
            <a:ext cx="11009313" cy="2030412"/>
          </a:xfrm>
          <a:noFill/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800" b="1" cap="none" smtClean="0">
                <a:latin typeface="Arial" charset="0"/>
                <a:cs typeface="Arial" charset="0"/>
              </a:rPr>
              <a:t>nicht zählbaren Stoffen oder Materialien</a:t>
            </a:r>
            <a:r>
              <a:rPr lang="de-DE" altLang="de-DE" sz="1800" cap="none" smtClean="0">
                <a:latin typeface="Arial" charset="0"/>
                <a:cs typeface="Arial" charset="0"/>
              </a:rPr>
              <a:t> </a:t>
            </a:r>
            <a:r>
              <a:rPr lang="de-DE" altLang="de-DE" sz="1800" u="sng" cap="none" smtClean="0">
                <a:latin typeface="Arial" charset="0"/>
                <a:cs typeface="Arial" charset="0"/>
              </a:rPr>
              <a:t>ohne nähere Bestimmung</a:t>
            </a:r>
            <a:r>
              <a:rPr lang="de-DE" altLang="de-DE" sz="1800" cap="none" smtClean="0">
                <a:latin typeface="Arial" charset="0"/>
                <a:cs typeface="Arial" charset="0"/>
              </a:rPr>
              <a:t> (etwas nicht zählen können)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800" cap="none" smtClean="0">
                <a:latin typeface="Arial" charset="0"/>
                <a:cs typeface="Arial" charset="0"/>
              </a:rPr>
              <a:t>Die Uhr des Professors ist aus reinem </a:t>
            </a:r>
            <a:r>
              <a:rPr lang="de-DE" altLang="de-DE" sz="1800" b="1" cap="none" smtClean="0">
                <a:latin typeface="Arial" charset="0"/>
                <a:cs typeface="Arial" charset="0"/>
              </a:rPr>
              <a:t>Gold</a:t>
            </a:r>
            <a:r>
              <a:rPr lang="de-DE" altLang="de-DE" sz="1800" cap="none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800" cap="none" smtClean="0">
                <a:latin typeface="Arial" charset="0"/>
                <a:cs typeface="Arial" charset="0"/>
              </a:rPr>
              <a:t>Auf der Party gibt es </a:t>
            </a:r>
            <a:r>
              <a:rPr lang="de-DE" altLang="de-DE" sz="1800" b="1" cap="none" smtClean="0">
                <a:latin typeface="Arial" charset="0"/>
                <a:cs typeface="Arial" charset="0"/>
              </a:rPr>
              <a:t>Bier, Limo, Cola, Säfte, Mineralwasser</a:t>
            </a:r>
            <a:r>
              <a:rPr lang="de-DE" altLang="de-DE" sz="1800" cap="none" smtClean="0">
                <a:latin typeface="Arial" charset="0"/>
                <a:cs typeface="Arial" charset="0"/>
              </a:rPr>
              <a:t> und </a:t>
            </a:r>
            <a:r>
              <a:rPr lang="de-DE" altLang="de-DE" sz="1800" b="1" cap="none" smtClean="0">
                <a:latin typeface="Arial" charset="0"/>
                <a:cs typeface="Arial" charset="0"/>
              </a:rPr>
              <a:t>Wein</a:t>
            </a:r>
            <a:r>
              <a:rPr lang="de-DE" altLang="de-DE" sz="1800" cap="none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800" cap="none" smtClean="0">
                <a:latin typeface="Arial" charset="0"/>
                <a:cs typeface="Arial" charset="0"/>
              </a:rPr>
              <a:t>Dazu gehören: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cap="none" smtClean="0">
                <a:latin typeface="Arial" charset="0"/>
                <a:cs typeface="Arial" charset="0"/>
              </a:rPr>
              <a:t>Alkohol, Benzin, Beton, Bier, Blei, Brot, Butter, Eisen, Erdöl, Fleisch, Geld, Glas, Gold, Holz,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cap="none" smtClean="0">
                <a:latin typeface="Arial" charset="0"/>
                <a:cs typeface="Arial" charset="0"/>
              </a:rPr>
              <a:t>Kaffee, Kohle, Leder, Luft, Milch, Öl, Salz, Sand, Seide, Silber, Stahl, Tee, Wasser, Wein, Wolle, Zucker,...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cap="none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Das Nomen erhält keinen Artikel vor…</a:t>
            </a:r>
          </a:p>
        </p:txBody>
      </p:sp>
      <p:sp>
        <p:nvSpPr>
          <p:cNvPr id="14339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5800" y="2919413"/>
            <a:ext cx="9467850" cy="1600200"/>
          </a:xfrm>
          <a:noFill/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b="1" cap="none" smtClean="0">
                <a:latin typeface="Arial" charset="0"/>
                <a:cs typeface="Arial" charset="0"/>
              </a:rPr>
              <a:t>Nationalitäten</a:t>
            </a:r>
            <a:r>
              <a:rPr lang="de-DE" altLang="de-DE" cap="none" smtClean="0">
                <a:latin typeface="Arial" charset="0"/>
                <a:cs typeface="Arial" charset="0"/>
              </a:rPr>
              <a:t> </a:t>
            </a:r>
            <a:r>
              <a:rPr lang="de-DE" altLang="de-DE" u="sng" cap="none" smtClean="0">
                <a:latin typeface="Arial" charset="0"/>
                <a:cs typeface="Arial" charset="0"/>
              </a:rPr>
              <a:t>ohne nähere Bestimmung</a:t>
            </a:r>
            <a:r>
              <a:rPr lang="de-DE" altLang="de-DE" cap="none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cap="none" smtClean="0">
                <a:latin typeface="Arial" charset="0"/>
                <a:cs typeface="Arial" charset="0"/>
              </a:rPr>
              <a:t>Pedro ist eingebürgert worden. Endlich ist er </a:t>
            </a:r>
            <a:r>
              <a:rPr lang="de-DE" altLang="de-DE" b="1" cap="none" smtClean="0">
                <a:latin typeface="Arial" charset="0"/>
                <a:cs typeface="Arial" charset="0"/>
              </a:rPr>
              <a:t>Deutscher</a:t>
            </a:r>
            <a:r>
              <a:rPr lang="de-DE" altLang="de-DE" cap="none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cap="none" smtClean="0">
                <a:latin typeface="Arial" charset="0"/>
                <a:cs typeface="Arial" charset="0"/>
              </a:rPr>
              <a:t>An unserer Universität studieren </a:t>
            </a:r>
            <a:r>
              <a:rPr lang="de-DE" altLang="de-DE" b="1" cap="none" smtClean="0">
                <a:latin typeface="Arial" charset="0"/>
                <a:cs typeface="Arial" charset="0"/>
              </a:rPr>
              <a:t>Türken, Russen, Amerikaner</a:t>
            </a:r>
            <a:r>
              <a:rPr lang="de-DE" altLang="de-DE" cap="none" smtClean="0">
                <a:latin typeface="Arial" charset="0"/>
                <a:cs typeface="Arial" charset="0"/>
              </a:rPr>
              <a:t> und </a:t>
            </a:r>
            <a:r>
              <a:rPr lang="de-DE" altLang="de-DE" b="1" cap="none" smtClean="0">
                <a:latin typeface="Arial" charset="0"/>
                <a:cs typeface="Arial" charset="0"/>
              </a:rPr>
              <a:t>Franzosen</a:t>
            </a:r>
            <a:r>
              <a:rPr lang="de-DE" altLang="de-DE" cap="none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cap="none" smtClean="0">
                <a:latin typeface="Arial" charset="0"/>
                <a:cs typeface="Arial" charset="0"/>
              </a:rPr>
              <a:t>Mein Nachbar kommt aus Rom. Er ist </a:t>
            </a:r>
            <a:r>
              <a:rPr lang="de-DE" altLang="de-DE" b="1" cap="none" smtClean="0">
                <a:latin typeface="Arial" charset="0"/>
                <a:cs typeface="Arial" charset="0"/>
              </a:rPr>
              <a:t>Italiener</a:t>
            </a:r>
            <a:r>
              <a:rPr lang="de-DE" altLang="de-DE" cap="none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cap="none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Das Nomen erhält keinen Artikel vor…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2113" y="2106613"/>
            <a:ext cx="10394950" cy="331152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Namen von Ländern, Städten und Kontinenten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Amerika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ist ein großer Kontinent.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Ich war schon in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Berlin, Paris, New York, London, Moskau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und in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Genf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Pedro kommt aus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Spanien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und Luis aus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Mexiko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Ausnahmen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Einige Länder haben einen festen Artikel: die Dominikanische Republik, der Irak, der Iran, der Jemen, der Libanon, die Niederlande (Plural), die Mongolei, die Schweiz, die Slowakei, der Sudan, die Türkei,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(die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Tschechei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,)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USA (Plural)</a:t>
            </a:r>
            <a:r>
              <a:rPr lang="de-DE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Das Nomen erhält keinen Artikel vor…</a:t>
            </a:r>
          </a:p>
        </p:txBody>
      </p:sp>
      <p:sp>
        <p:nvSpPr>
          <p:cNvPr id="16387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5800" y="2596129"/>
            <a:ext cx="10923503" cy="2246769"/>
          </a:xfrm>
          <a:noFill/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b="1" cap="none" dirty="0" smtClean="0">
                <a:latin typeface="Arial" charset="0"/>
              </a:rPr>
              <a:t>Sprichwörtern</a:t>
            </a:r>
            <a:r>
              <a:rPr lang="de-DE" altLang="de-DE" cap="none" dirty="0" smtClean="0">
                <a:latin typeface="Arial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cap="none" dirty="0" smtClean="0">
                <a:latin typeface="Arial" charset="0"/>
              </a:rPr>
              <a:t>Ohne Fleiß kein Preis. /// Arbeiten bringt Brot, faulenzen Hungersnot.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cap="none" dirty="0" smtClean="0">
                <a:latin typeface="Arial" charset="0"/>
              </a:rPr>
              <a:t>Liebe macht blind. /// Lieber ein Ende mit Schrecken als ein Schrecken ohne Ende.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cap="none" dirty="0" smtClean="0">
                <a:latin typeface="Arial" charset="0"/>
              </a:rPr>
              <a:t>Kleider machen Leute. /// Lügen haben kurze Beine. </a:t>
            </a:r>
            <a:endParaRPr lang="de-DE" altLang="de-DE" cap="none" dirty="0" smtClean="0"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de-DE" altLang="de-DE" cap="none" dirty="0" smtClean="0">
              <a:latin typeface="Arial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b="1" cap="none" dirty="0" smtClean="0">
                <a:latin typeface="Arial" charset="0"/>
              </a:rPr>
              <a:t>Zwillingsformeln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cap="none" dirty="0" smtClean="0">
                <a:latin typeface="Arial" charset="0"/>
              </a:rPr>
              <a:t> Ebbe und Flut, Mann und Frau, Satz für Satz, von Haus zu Haus, weder Mensch noch Tier…</a:t>
            </a:r>
            <a:endParaRPr lang="de-DE" altLang="de-DE" sz="1800" cap="none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Wissenswertes über den Nullartikel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750"/>
            <a:ext cx="10394950" cy="33115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 einigen bestimmten Fällen benutzt man in der deutschen Sprache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keinen Artikel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Wird </a:t>
            </a:r>
            <a:r>
              <a:rPr lang="de-DE" sz="2400" u="sng" dirty="0">
                <a:latin typeface="Arial" panose="020B0604020202020204" pitchFamily="34" charset="0"/>
                <a:cs typeface="Arial" panose="020B0604020202020204" pitchFamily="34" charset="0"/>
              </a:rPr>
              <a:t>kein Artikel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benutzt, spricht man von einem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Nullartikel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 den folgenden Beispielen haben die meisten Beispiele den Zusatz "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ohne nähere Bestimmung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". Das bedeutet, sobald ein Nomen eine 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  <a:hlinkClick r:id="rId2" tooltip="Nomenattribute"/>
              </a:rPr>
              <a:t>nähere Bestimmung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erhält ( = </a:t>
            </a:r>
            <a:r>
              <a:rPr lang="de-DE" sz="2400" u="sng" dirty="0">
                <a:latin typeface="Arial" panose="020B0604020202020204" pitchFamily="34" charset="0"/>
                <a:cs typeface="Arial" panose="020B0604020202020204" pitchFamily="34" charset="0"/>
              </a:rPr>
              <a:t>Adjektiv- oder Genitivattribut / adverbiale Angabe / Relativsatz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), muss ein Artikel benutzt werden: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Wissenswertes über den Nullartikel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750"/>
            <a:ext cx="10394950" cy="3311525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(Personenname, Titel, Beruf) ohne </a:t>
            </a:r>
            <a:r>
              <a:rPr lang="de-DE" sz="3100" b="1" dirty="0">
                <a:latin typeface="Arial" panose="020B0604020202020204" pitchFamily="34" charset="0"/>
                <a:cs typeface="Arial" panose="020B0604020202020204" pitchFamily="34" charset="0"/>
              </a:rPr>
              <a:t>nähere Bestimmung</a:t>
            </a: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 = Nullartikel </a:t>
            </a:r>
            <a:b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- Gerd ist in Gerda verliebt.</a:t>
            </a:r>
            <a:b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- Herr Schmitz ist Arzt.</a:t>
            </a:r>
            <a:b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>nähere Bestimmung</a:t>
            </a: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, durch die </a:t>
            </a:r>
            <a:r>
              <a:rPr lang="de-DE" sz="3100" u="sng" dirty="0">
                <a:latin typeface="Arial" panose="020B0604020202020204" pitchFamily="34" charset="0"/>
                <a:cs typeface="Arial" panose="020B0604020202020204" pitchFamily="34" charset="0"/>
              </a:rPr>
              <a:t>nähere Bestimmung</a:t>
            </a: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 erhält das Nomen einen bestimmten Artikel </a:t>
            </a:r>
            <a:b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- Der </a:t>
            </a:r>
            <a:r>
              <a:rPr lang="de-DE" sz="3100" u="sng" dirty="0">
                <a:latin typeface="Arial" panose="020B0604020202020204" pitchFamily="34" charset="0"/>
                <a:cs typeface="Arial" panose="020B0604020202020204" pitchFamily="34" charset="0"/>
              </a:rPr>
              <a:t>schüchterne</a:t>
            </a: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 Gerd ist in die </a:t>
            </a:r>
            <a:r>
              <a:rPr lang="de-DE" sz="3100" u="sng" dirty="0">
                <a:latin typeface="Arial" panose="020B0604020202020204" pitchFamily="34" charset="0"/>
                <a:cs typeface="Arial" panose="020B0604020202020204" pitchFamily="34" charset="0"/>
              </a:rPr>
              <a:t>wunderschöne</a:t>
            </a: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 Gerda verliebt. </a:t>
            </a:r>
            <a:b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- Der Gerd </a:t>
            </a:r>
            <a:r>
              <a:rPr lang="de-DE" sz="3100" u="sng" dirty="0">
                <a:latin typeface="Arial" panose="020B0604020202020204" pitchFamily="34" charset="0"/>
                <a:cs typeface="Arial" panose="020B0604020202020204" pitchFamily="34" charset="0"/>
              </a:rPr>
              <a:t>aus dem Haus gegenüber</a:t>
            </a: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 ist in die Gerda </a:t>
            </a:r>
            <a:r>
              <a:rPr lang="de-DE" sz="3100" u="sng" dirty="0">
                <a:latin typeface="Arial" panose="020B0604020202020204" pitchFamily="34" charset="0"/>
                <a:cs typeface="Arial" panose="020B0604020202020204" pitchFamily="34" charset="0"/>
              </a:rPr>
              <a:t>des Nachbarhauses</a:t>
            </a: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 verliebt. </a:t>
            </a:r>
            <a:b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- Der Herr Schmitz </a:t>
            </a:r>
            <a:r>
              <a:rPr lang="de-DE" sz="3100" u="sng" dirty="0">
                <a:latin typeface="Arial" panose="020B0604020202020204" pitchFamily="34" charset="0"/>
                <a:cs typeface="Arial" panose="020B0604020202020204" pitchFamily="34" charset="0"/>
              </a:rPr>
              <a:t>von nebenan</a:t>
            </a: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 ist der Arzt </a:t>
            </a:r>
            <a:r>
              <a:rPr lang="de-DE" sz="3100" u="sng" dirty="0">
                <a:latin typeface="Arial" panose="020B0604020202020204" pitchFamily="34" charset="0"/>
                <a:cs typeface="Arial" panose="020B0604020202020204" pitchFamily="34" charset="0"/>
              </a:rPr>
              <a:t>von Frau </a:t>
            </a:r>
            <a:r>
              <a:rPr lang="de-DE" sz="3100" u="sng" dirty="0" err="1">
                <a:latin typeface="Arial" panose="020B0604020202020204" pitchFamily="34" charset="0"/>
                <a:cs typeface="Arial" panose="020B0604020202020204" pitchFamily="34" charset="0"/>
              </a:rPr>
              <a:t>Krankelbuttler</a:t>
            </a: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- Der Arzt, </a:t>
            </a:r>
            <a:r>
              <a:rPr lang="de-DE" sz="3100" u="sng" dirty="0">
                <a:latin typeface="Arial" panose="020B0604020202020204" pitchFamily="34" charset="0"/>
                <a:cs typeface="Arial" panose="020B0604020202020204" pitchFamily="34" charset="0"/>
              </a:rPr>
              <a:t>der Frau </a:t>
            </a:r>
            <a:r>
              <a:rPr lang="de-DE" sz="3100" u="sng" dirty="0" err="1">
                <a:latin typeface="Arial" panose="020B0604020202020204" pitchFamily="34" charset="0"/>
                <a:cs typeface="Arial" panose="020B0604020202020204" pitchFamily="34" charset="0"/>
              </a:rPr>
              <a:t>Krankelbutter</a:t>
            </a:r>
            <a:r>
              <a:rPr lang="de-DE" sz="3100" u="sng" dirty="0">
                <a:latin typeface="Arial" panose="020B0604020202020204" pitchFamily="34" charset="0"/>
                <a:cs typeface="Arial" panose="020B0604020202020204" pitchFamily="34" charset="0"/>
              </a:rPr>
              <a:t> behandelt</a:t>
            </a: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, ist der Mann </a:t>
            </a:r>
            <a:r>
              <a:rPr lang="de-DE" sz="3100" u="sng" dirty="0">
                <a:latin typeface="Arial" panose="020B0604020202020204" pitchFamily="34" charset="0"/>
                <a:cs typeface="Arial" panose="020B0604020202020204" pitchFamily="34" charset="0"/>
              </a:rPr>
              <a:t>von der Frau Schmitz</a:t>
            </a:r>
            <a:r>
              <a:rPr lang="de-DE" sz="3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Das Nomen erhält keinen Artikel </a:t>
            </a:r>
            <a:r>
              <a:rPr lang="de-DE" dirty="0" smtClean="0"/>
              <a:t>vor…</a:t>
            </a:r>
            <a:endParaRPr lang="de-DE" dirty="0"/>
          </a:p>
        </p:txBody>
      </p:sp>
      <p:sp>
        <p:nvSpPr>
          <p:cNvPr id="7171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5800" y="2425700"/>
            <a:ext cx="11161713" cy="2586038"/>
          </a:xfrm>
          <a:noFill/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800" b="1" cap="none" smtClean="0">
                <a:latin typeface="Arial" charset="0"/>
              </a:rPr>
              <a:t>Abstrakta</a:t>
            </a:r>
            <a:r>
              <a:rPr lang="de-DE" altLang="de-DE" sz="1800" cap="none" smtClean="0">
                <a:latin typeface="Arial" charset="0"/>
              </a:rPr>
              <a:t>, die allgemeine Eigenschaften und Gefühle </a:t>
            </a:r>
            <a:r>
              <a:rPr lang="de-DE" altLang="de-DE" sz="1800" u="sng" cap="none" smtClean="0">
                <a:latin typeface="Arial" charset="0"/>
              </a:rPr>
              <a:t>ohne nähere Bestimmung</a:t>
            </a:r>
            <a:r>
              <a:rPr lang="de-DE" altLang="de-DE" sz="1800" cap="none" smtClean="0">
                <a:latin typeface="Arial" charset="0"/>
              </a:rPr>
              <a:t> bezeichnen.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de-DE" altLang="de-DE" sz="1800" cap="none" smtClean="0">
                <a:latin typeface="Arial" charset="0"/>
              </a:rPr>
              <a:t>Die Abstrakta stehen im </a:t>
            </a:r>
            <a:r>
              <a:rPr lang="de-DE" altLang="de-DE" sz="1800" b="1" cap="none" smtClean="0">
                <a:latin typeface="Arial" charset="0"/>
              </a:rPr>
              <a:t>Akkusativ</a:t>
            </a:r>
            <a:r>
              <a:rPr lang="de-DE" altLang="de-DE" sz="1800" cap="none" smtClean="0">
                <a:latin typeface="Arial" charset="0"/>
              </a:rPr>
              <a:t> oder direkt </a:t>
            </a:r>
            <a:r>
              <a:rPr lang="de-DE" altLang="de-DE" sz="1800" b="1" cap="none" smtClean="0">
                <a:latin typeface="Arial" charset="0"/>
              </a:rPr>
              <a:t>nach einer Präposition</a:t>
            </a:r>
            <a:r>
              <a:rPr lang="de-DE" altLang="de-DE" sz="1800" cap="none" smtClean="0">
                <a:latin typeface="Arial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800" cap="none" smtClean="0">
                <a:latin typeface="Arial" charset="0"/>
              </a:rPr>
              <a:t>Wer Kinder haben will, der sollte viel </a:t>
            </a:r>
            <a:r>
              <a:rPr lang="de-DE" altLang="de-DE" sz="1800" b="1" cap="none" smtClean="0">
                <a:latin typeface="Arial" charset="0"/>
              </a:rPr>
              <a:t>Geld</a:t>
            </a:r>
            <a:r>
              <a:rPr lang="de-DE" altLang="de-DE" sz="1800" cap="none" smtClean="0">
                <a:latin typeface="Arial" charset="0"/>
              </a:rPr>
              <a:t>, </a:t>
            </a:r>
            <a:r>
              <a:rPr lang="de-DE" altLang="de-DE" sz="1800" b="1" cap="none" smtClean="0">
                <a:latin typeface="Arial" charset="0"/>
              </a:rPr>
              <a:t>Zeit</a:t>
            </a:r>
            <a:r>
              <a:rPr lang="de-DE" altLang="de-DE" sz="1800" cap="none" smtClean="0">
                <a:latin typeface="Arial" charset="0"/>
              </a:rPr>
              <a:t> und </a:t>
            </a:r>
            <a:r>
              <a:rPr lang="de-DE" altLang="de-DE" sz="1800" b="1" cap="none" smtClean="0">
                <a:latin typeface="Arial" charset="0"/>
              </a:rPr>
              <a:t>Geduld</a:t>
            </a:r>
            <a:r>
              <a:rPr lang="de-DE" altLang="de-DE" sz="1800" cap="none" smtClean="0">
                <a:latin typeface="Arial" charset="0"/>
              </a:rPr>
              <a:t> mitbringen.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800" b="1" cap="none" smtClean="0">
                <a:latin typeface="Arial" charset="0"/>
              </a:rPr>
              <a:t>Ohne Hilfe</a:t>
            </a:r>
            <a:r>
              <a:rPr lang="de-DE" altLang="de-DE" sz="1800" cap="none" smtClean="0">
                <a:latin typeface="Arial" charset="0"/>
              </a:rPr>
              <a:t> konnte der Schüler die Aufgabe nicht lösen.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800" cap="none" smtClean="0">
                <a:latin typeface="Arial" charset="0"/>
              </a:rPr>
              <a:t>Udo ist echt super. Er hat </a:t>
            </a:r>
            <a:r>
              <a:rPr lang="de-DE" altLang="de-DE" sz="1800" b="1" cap="none" smtClean="0">
                <a:latin typeface="Arial" charset="0"/>
              </a:rPr>
              <a:t>Mut</a:t>
            </a:r>
            <a:r>
              <a:rPr lang="de-DE" altLang="de-DE" sz="1800" cap="none" smtClean="0">
                <a:latin typeface="Arial" charset="0"/>
              </a:rPr>
              <a:t>, </a:t>
            </a:r>
            <a:r>
              <a:rPr lang="de-DE" altLang="de-DE" sz="1800" b="1" cap="none" smtClean="0">
                <a:latin typeface="Arial" charset="0"/>
              </a:rPr>
              <a:t>Kraft</a:t>
            </a:r>
            <a:r>
              <a:rPr lang="de-DE" altLang="de-DE" sz="1800" cap="none" smtClean="0">
                <a:latin typeface="Arial" charset="0"/>
              </a:rPr>
              <a:t>, </a:t>
            </a:r>
            <a:r>
              <a:rPr lang="de-DE" altLang="de-DE" sz="1800" b="1" cap="none" smtClean="0">
                <a:latin typeface="Arial" charset="0"/>
              </a:rPr>
              <a:t>Intelligenz</a:t>
            </a:r>
            <a:r>
              <a:rPr lang="de-DE" altLang="de-DE" sz="1800" cap="none" smtClean="0">
                <a:latin typeface="Arial" charset="0"/>
              </a:rPr>
              <a:t> und </a:t>
            </a:r>
            <a:r>
              <a:rPr lang="de-DE" altLang="de-DE" sz="1800" b="1" cap="none" smtClean="0">
                <a:latin typeface="Arial" charset="0"/>
              </a:rPr>
              <a:t>Durchsetzungsvermögen</a:t>
            </a:r>
            <a:r>
              <a:rPr lang="de-DE" altLang="de-DE" sz="1800" cap="none" smtClean="0">
                <a:latin typeface="Arial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1800" u="sng" cap="none" smtClean="0">
                <a:latin typeface="Arial" charset="0"/>
              </a:rPr>
              <a:t>Weitere oft benutzte Abstrakta</a:t>
            </a:r>
            <a:r>
              <a:rPr lang="de-DE" altLang="de-DE" sz="1800" cap="none" smtClean="0">
                <a:latin typeface="Arial" charset="0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cap="none" smtClean="0">
                <a:latin typeface="Arial" charset="0"/>
              </a:rPr>
              <a:t>Angst, Ausdauer, Dummheit, Durst, Ehrgeiz, Fleiß, Freude, Geduld, Glück, Hass, Hitze, Hunger,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cap="none" smtClean="0">
                <a:latin typeface="Arial" charset="0"/>
              </a:rPr>
              <a:t>Intelligenz, Kälte, Kraft, Liebe, Musik, Mut, Neid, Pech, Ruhe, Seele, Treue, Verstand, Vertrauen, Würde, ...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cap="none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Das Nomen erhält keinen Artikel vor…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750"/>
            <a:ext cx="10394950" cy="3311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Anreden und Titeln </a:t>
            </a:r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ohne nähere Bestimmung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Guten Tag,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Frau Klabautermann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 Wiedersehen,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Herr Professor Doktor Lauterbach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Professor Wahnwitz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bekommt eine Auszeichnung als Ehrendoktor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Das Nomen erhält keinen Artikel vor…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750"/>
            <a:ext cx="10394950" cy="3311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Berufen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ohne nähere Bestimmung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(+ Verben "sein" und "werden" und nach "als")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Thomas will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Arzt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werden.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Frau Simone-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Schnotter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ist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Justizministerin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Student arbeitet schon seit Jahren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als Taxifahrer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Das Nomen erhält keinen Artikel vor…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750"/>
            <a:ext cx="10394950" cy="3311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Eigennamen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u="sng" dirty="0">
                <a:latin typeface="Arial" panose="020B0604020202020204" pitchFamily="34" charset="0"/>
                <a:cs typeface="Arial" panose="020B0604020202020204" pitchFamily="34" charset="0"/>
              </a:rPr>
              <a:t>ohne nähere Bestimmung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Susi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küsst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Volker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Sandra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liebt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Berthold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Frank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ist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Adrian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 Bruder. ///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Frank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ist der Bruder von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Adrian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Isolde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studiert in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Aachen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Das Nomen erhält keinen Artikel vor…</a:t>
            </a:r>
          </a:p>
        </p:txBody>
      </p:sp>
      <p:sp>
        <p:nvSpPr>
          <p:cNvPr id="11267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5800" y="2611438"/>
            <a:ext cx="10472738" cy="2216150"/>
          </a:xfrm>
          <a:noFill/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 cap="none" smtClean="0">
              <a:latin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2400" b="1" cap="none" smtClean="0">
                <a:latin typeface="Arial" charset="0"/>
                <a:cs typeface="Arial" charset="0"/>
              </a:rPr>
              <a:t>dem Plural des unbestimmten Artikels</a:t>
            </a:r>
            <a:r>
              <a:rPr lang="de-DE" altLang="de-DE" sz="2400" cap="none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2400" cap="none" smtClean="0">
                <a:latin typeface="Arial" charset="0"/>
                <a:cs typeface="Arial" charset="0"/>
              </a:rPr>
              <a:t>Dort steht ein Auto. Dort stehen </a:t>
            </a:r>
            <a:r>
              <a:rPr lang="de-DE" altLang="de-DE" sz="2400" b="1" cap="none" smtClean="0">
                <a:latin typeface="Arial" charset="0"/>
                <a:cs typeface="Arial" charset="0"/>
              </a:rPr>
              <a:t>Autos</a:t>
            </a:r>
            <a:r>
              <a:rPr lang="de-DE" altLang="de-DE" sz="2400" cap="none" smtClean="0">
                <a:latin typeface="Arial" charset="0"/>
                <a:cs typeface="Arial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2400" cap="none" smtClean="0">
                <a:latin typeface="Arial" charset="0"/>
                <a:cs typeface="Arial" charset="0"/>
              </a:rPr>
              <a:t>Hast du einen Stift für mich? Hast du </a:t>
            </a:r>
            <a:r>
              <a:rPr lang="de-DE" altLang="de-DE" sz="2400" b="1" cap="none" smtClean="0">
                <a:latin typeface="Arial" charset="0"/>
                <a:cs typeface="Arial" charset="0"/>
              </a:rPr>
              <a:t>Stifte</a:t>
            </a:r>
            <a:r>
              <a:rPr lang="de-DE" altLang="de-DE" sz="2400" cap="none" smtClean="0">
                <a:latin typeface="Arial" charset="0"/>
                <a:cs typeface="Arial" charset="0"/>
              </a:rPr>
              <a:t> für mich?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de-DE" altLang="de-DE" sz="2400" cap="none" smtClean="0">
                <a:latin typeface="Arial" charset="0"/>
                <a:cs typeface="Arial" charset="0"/>
              </a:rPr>
              <a:t>Eine junge Frau ist meist sehr attraktiv. </a:t>
            </a:r>
            <a:r>
              <a:rPr lang="de-DE" altLang="de-DE" sz="2400" b="1" cap="none" smtClean="0">
                <a:latin typeface="Arial" charset="0"/>
                <a:cs typeface="Arial" charset="0"/>
              </a:rPr>
              <a:t>Junge Frauen</a:t>
            </a:r>
            <a:r>
              <a:rPr lang="de-DE" altLang="de-DE" sz="2400" cap="none" smtClean="0">
                <a:latin typeface="Arial" charset="0"/>
                <a:cs typeface="Arial" charset="0"/>
              </a:rPr>
              <a:t> sind meist attraktiv.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cap="none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Das Nomen erhält keinen Artikel vor…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750"/>
            <a:ext cx="10394950" cy="3311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Nomen nach Maß-, Gewichts- und Mengenangaben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Ich hätte gern eine Tasse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Kaffee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für meine Frau und für mich ein Glas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Bier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Bringst du noch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Kartoffeln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mit?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Kühe des Bauern produzieren täglich mehr als 10.000 Liter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21</TotalTime>
  <Words>711</Words>
  <Application>Microsoft Office PowerPoint</Application>
  <PresentationFormat>Vlastní</PresentationFormat>
  <Paragraphs>68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Impact</vt:lpstr>
      <vt:lpstr>Arial</vt:lpstr>
      <vt:lpstr>Calibri</vt:lpstr>
      <vt:lpstr>Main Event</vt:lpstr>
      <vt:lpstr>Artikelverwendung</vt:lpstr>
      <vt:lpstr>Wissenswertes über den Nullartikel</vt:lpstr>
      <vt:lpstr>Wissenswertes über den Nullartikel</vt:lpstr>
      <vt:lpstr>Das Nomen erhält keinen Artikel vor…</vt:lpstr>
      <vt:lpstr>Das Nomen erhält keinen Artikel vor…</vt:lpstr>
      <vt:lpstr>Das Nomen erhält keinen Artikel vor…</vt:lpstr>
      <vt:lpstr>Das Nomen erhält keinen Artikel vor…</vt:lpstr>
      <vt:lpstr>Das Nomen erhält keinen Artikel vor…</vt:lpstr>
      <vt:lpstr>Das Nomen erhält keinen Artikel vor…</vt:lpstr>
      <vt:lpstr>Das Nomen erhält keinen Artikel vor…</vt:lpstr>
      <vt:lpstr>Das Nomen erhält keinen Artikel vor…</vt:lpstr>
      <vt:lpstr>Das Nomen erhält keinen Artikel vor…</vt:lpstr>
      <vt:lpstr>Das Nomen erhält keinen Artikel vor…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Artikelverwendung</dc:title>
  <dc:creator>Patrick</dc:creator>
  <cp:lastModifiedBy>Radka Koprdová</cp:lastModifiedBy>
  <cp:revision>7</cp:revision>
  <dcterms:created xsi:type="dcterms:W3CDTF">2014-04-24T07:55:07Z</dcterms:created>
  <dcterms:modified xsi:type="dcterms:W3CDTF">2015-10-05T16:10:16Z</dcterms:modified>
</cp:coreProperties>
</file>