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313" r:id="rId4"/>
    <p:sldId id="312" r:id="rId5"/>
    <p:sldId id="314" r:id="rId6"/>
    <p:sldId id="315" r:id="rId7"/>
    <p:sldId id="316" r:id="rId8"/>
    <p:sldId id="317" r:id="rId9"/>
    <p:sldId id="318" r:id="rId10"/>
    <p:sldId id="282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333" r:id="rId22"/>
    <p:sldId id="270" r:id="rId23"/>
    <p:sldId id="271" r:id="rId24"/>
    <p:sldId id="268" r:id="rId25"/>
    <p:sldId id="269" r:id="rId26"/>
    <p:sldId id="272" r:id="rId27"/>
    <p:sldId id="319" r:id="rId28"/>
    <p:sldId id="321" r:id="rId29"/>
    <p:sldId id="326" r:id="rId30"/>
    <p:sldId id="327" r:id="rId31"/>
    <p:sldId id="328" r:id="rId32"/>
    <p:sldId id="329" r:id="rId33"/>
    <p:sldId id="330" r:id="rId34"/>
    <p:sldId id="331" r:id="rId35"/>
    <p:sldId id="332" r:id="rId36"/>
    <p:sldId id="322" r:id="rId37"/>
    <p:sldId id="323" r:id="rId38"/>
    <p:sldId id="324" r:id="rId39"/>
    <p:sldId id="325" r:id="rId40"/>
    <p:sldId id="283" r:id="rId41"/>
    <p:sldId id="284" r:id="rId42"/>
    <p:sldId id="300" r:id="rId43"/>
    <p:sldId id="296" r:id="rId44"/>
    <p:sldId id="297" r:id="rId4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htec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htec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htec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htec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Abgerundetes Rechtec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Abgerundetes Rechtec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htec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c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htec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8F2FA28-B38A-4422-B796-C14E4CBD0ECE}" type="datetimeFigureOut">
              <a:rPr lang="de-DE" smtClean="0"/>
              <a:pPr/>
              <a:t>26.09.2015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23312A7-4063-40AF-B1C9-9E6CDEAF38D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2FA28-B38A-4422-B796-C14E4CBD0ECE}" type="datetimeFigureOut">
              <a:rPr lang="de-DE" smtClean="0"/>
              <a:pPr/>
              <a:t>26.09.2015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312A7-4063-40AF-B1C9-9E6CDEAF38D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2FA28-B38A-4422-B796-C14E4CBD0ECE}" type="datetimeFigureOut">
              <a:rPr lang="de-DE" smtClean="0"/>
              <a:pPr/>
              <a:t>26.09.2015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312A7-4063-40AF-B1C9-9E6CDEAF38D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2FA28-B38A-4422-B796-C14E4CBD0ECE}" type="datetimeFigureOut">
              <a:rPr lang="de-DE" smtClean="0"/>
              <a:pPr/>
              <a:t>26.09.2015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312A7-4063-40AF-B1C9-9E6CDEAF38D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2FA28-B38A-4422-B796-C14E4CBD0ECE}" type="datetimeFigureOut">
              <a:rPr lang="de-DE" smtClean="0"/>
              <a:pPr/>
              <a:t>26.09.2015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312A7-4063-40AF-B1C9-9E6CDEAF38D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2FA28-B38A-4422-B796-C14E4CBD0ECE}" type="datetimeFigureOut">
              <a:rPr lang="de-DE" smtClean="0"/>
              <a:pPr/>
              <a:t>26.09.2015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312A7-4063-40AF-B1C9-9E6CDEAF38D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6" name="Datumsplatzhalt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8F2FA28-B38A-4422-B796-C14E4CBD0ECE}" type="datetimeFigureOut">
              <a:rPr lang="de-DE" smtClean="0"/>
              <a:pPr/>
              <a:t>26.09.2015</a:t>
            </a:fld>
            <a:endParaRPr lang="de-DE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23312A7-4063-40AF-B1C9-9E6CDEAF38D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8" name="Fußzeilenplatzhalt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8F2FA28-B38A-4422-B796-C14E4CBD0ECE}" type="datetimeFigureOut">
              <a:rPr lang="de-DE" smtClean="0"/>
              <a:pPr/>
              <a:t>26.09.2015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23312A7-4063-40AF-B1C9-9E6CDEAF38D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2FA28-B38A-4422-B796-C14E4CBD0ECE}" type="datetimeFigureOut">
              <a:rPr lang="de-DE" smtClean="0"/>
              <a:pPr/>
              <a:t>26.09.2015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312A7-4063-40AF-B1C9-9E6CDEAF38D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2FA28-B38A-4422-B796-C14E4CBD0ECE}" type="datetimeFigureOut">
              <a:rPr lang="de-DE" smtClean="0"/>
              <a:pPr/>
              <a:t>26.09.2015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312A7-4063-40AF-B1C9-9E6CDEAF38D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2FA28-B38A-4422-B796-C14E4CBD0ECE}" type="datetimeFigureOut">
              <a:rPr lang="de-DE" smtClean="0"/>
              <a:pPr/>
              <a:t>26.09.2015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312A7-4063-40AF-B1C9-9E6CDEAF38D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htec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htec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htec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htec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Abgerundetes Rechtec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Abgerundetes Rechtec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htec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htec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htec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htec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htec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htec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8F2FA28-B38A-4422-B796-C14E4CBD0ECE}" type="datetimeFigureOut">
              <a:rPr lang="de-DE" smtClean="0"/>
              <a:pPr/>
              <a:t>26.09.2015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23312A7-4063-40AF-B1C9-9E6CDEAF38D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Konversationskurs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Karolin </a:t>
            </a:r>
            <a:r>
              <a:rPr lang="de-DE" dirty="0" err="1" smtClean="0"/>
              <a:t>Bůžek</a:t>
            </a:r>
            <a:endParaRPr lang="de-D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4. Vorstellung meiner Person</a:t>
            </a:r>
            <a:endParaRPr lang="de-DE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Kindheit und Jugend</a:t>
            </a:r>
            <a:endParaRPr lang="de-DE" dirty="0"/>
          </a:p>
        </p:txBody>
      </p:sp>
      <p:pic>
        <p:nvPicPr>
          <p:cNvPr id="6" name="Bildplatzhalter 5" descr="Fürstenwalde_Karte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802" r="11802"/>
          <a:stretch>
            <a:fillRect/>
          </a:stretch>
        </p:blipFill>
        <p:spPr/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endParaRPr lang="de-DE" sz="1800" dirty="0" smtClean="0"/>
          </a:p>
          <a:p>
            <a:pPr>
              <a:buFont typeface="Wingdings" pitchFamily="2" charset="2"/>
              <a:buChar char="§"/>
            </a:pPr>
            <a:endParaRPr lang="de-DE" sz="1800" dirty="0" smtClean="0"/>
          </a:p>
          <a:p>
            <a:pPr>
              <a:buFont typeface="Wingdings" pitchFamily="2" charset="2"/>
              <a:buChar char="§"/>
            </a:pPr>
            <a:r>
              <a:rPr lang="de-DE" sz="1800" dirty="0" smtClean="0"/>
              <a:t>in Frankfurt/Oder geboren</a:t>
            </a:r>
          </a:p>
          <a:p>
            <a:pPr>
              <a:buFont typeface="Wingdings" pitchFamily="2" charset="2"/>
              <a:buChar char="§"/>
            </a:pPr>
            <a:r>
              <a:rPr lang="de-DE" sz="1800" dirty="0" smtClean="0"/>
              <a:t> in Fürstenwalde/Spree aufgewachsen</a:t>
            </a:r>
            <a:endParaRPr lang="de-DE" sz="1800" dirty="0"/>
          </a:p>
        </p:txBody>
      </p:sp>
      <p:pic>
        <p:nvPicPr>
          <p:cNvPr id="8" name="Grafik 7" descr="Füwa_Dom_Ratha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76156" y="1124744"/>
            <a:ext cx="2700300" cy="1728192"/>
          </a:xfrm>
          <a:prstGeom prst="rect">
            <a:avLst/>
          </a:prstGeom>
        </p:spPr>
      </p:pic>
      <p:pic>
        <p:nvPicPr>
          <p:cNvPr id="9" name="Grafik 8" descr="Füwa_Vogelperspektiv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311384"/>
            <a:ext cx="2808312" cy="1868804"/>
          </a:xfrm>
          <a:prstGeom prst="rect">
            <a:avLst/>
          </a:prstGeom>
        </p:spPr>
      </p:pic>
      <p:pic>
        <p:nvPicPr>
          <p:cNvPr id="7" name="Grafik 6" descr="Füwa_Wappe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72400" y="2276872"/>
            <a:ext cx="792088" cy="88549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Studium in Leipzig</a:t>
            </a:r>
            <a:endParaRPr lang="de-DE" dirty="0"/>
          </a:p>
        </p:txBody>
      </p:sp>
      <p:pic>
        <p:nvPicPr>
          <p:cNvPr id="5" name="Bildplatzhalter 4" descr="Leipzig_Karte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0136" r="10136"/>
          <a:stretch>
            <a:fillRect/>
          </a:stretch>
        </p:blipFill>
        <p:spPr/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de-DE" sz="1800" dirty="0" smtClean="0"/>
              <a:t>polyvalenter Bachelor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Arts</a:t>
            </a:r>
            <a:r>
              <a:rPr lang="de-DE" sz="1800" dirty="0" smtClean="0"/>
              <a:t>, Lehramt für Gymnasium für die Fächer Deutsch und Ethik/Philosophie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sz="1800" dirty="0" smtClean="0"/>
              <a:t>Master </a:t>
            </a:r>
            <a:r>
              <a:rPr lang="de-DE" sz="1800" dirty="0" err="1" smtClean="0"/>
              <a:t>of</a:t>
            </a:r>
            <a:r>
              <a:rPr lang="de-DE" sz="1800" dirty="0" smtClean="0"/>
              <a:t> Education für Höheres Lehramt an Gymnasien</a:t>
            </a:r>
            <a:endParaRPr lang="de-DE" sz="1800" dirty="0"/>
          </a:p>
        </p:txBody>
      </p:sp>
      <p:pic>
        <p:nvPicPr>
          <p:cNvPr id="6" name="Grafik 5" descr="Stadtwappen Leipz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1052736"/>
            <a:ext cx="1336353" cy="160362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b="1" dirty="0" smtClean="0"/>
              <a:t>Mein Alltag in Leipzig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pic>
        <p:nvPicPr>
          <p:cNvPr id="3" name="Grafik 2" descr="Leipzig_Skyl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7158" y="2060848"/>
            <a:ext cx="8079298" cy="336637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Meine Uni – die Universität Leipzig</a:t>
            </a:r>
            <a:endParaRPr lang="de-DE" dirty="0"/>
          </a:p>
        </p:txBody>
      </p:sp>
      <p:pic>
        <p:nvPicPr>
          <p:cNvPr id="4" name="Inhaltsplatzhalter 3" descr="Uni_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2348880"/>
            <a:ext cx="5163641" cy="2928374"/>
          </a:xfrm>
        </p:spPr>
      </p:pic>
      <p:pic>
        <p:nvPicPr>
          <p:cNvPr id="5" name="Grafik 4" descr="Uni Le Emble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3140968"/>
            <a:ext cx="2160240" cy="21602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P10163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2060848"/>
            <a:ext cx="5616624" cy="4212468"/>
          </a:xfrm>
          <a:prstGeom prst="rect">
            <a:avLst/>
          </a:prstGeom>
        </p:spPr>
      </p:pic>
      <p:pic>
        <p:nvPicPr>
          <p:cNvPr id="4" name="Inhaltsplatzhalter 3" descr="Albertin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7" y="2060848"/>
            <a:ext cx="4536505" cy="2508596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Die Unibibliothek Albertina</a:t>
            </a:r>
            <a:br>
              <a:rPr lang="de-DE" dirty="0" smtClean="0"/>
            </a:br>
            <a:r>
              <a:rPr lang="de-DE" sz="3600" dirty="0" smtClean="0"/>
              <a:t>Deutschlands zweitälteste Unibibliothek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P10163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980728"/>
            <a:ext cx="7416824" cy="556261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P10163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0093" y="908720"/>
            <a:ext cx="7476323" cy="560724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Mensa</a:t>
            </a:r>
            <a:endParaRPr lang="de-DE" dirty="0"/>
          </a:p>
        </p:txBody>
      </p:sp>
      <p:pic>
        <p:nvPicPr>
          <p:cNvPr id="4" name="Inhaltsplatzhalter 3" descr="P10163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89100" y="2249488"/>
            <a:ext cx="5765800" cy="432435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Deutsche Nationalbibliothek</a:t>
            </a:r>
            <a:endParaRPr lang="de-DE" dirty="0"/>
          </a:p>
        </p:txBody>
      </p:sp>
      <p:pic>
        <p:nvPicPr>
          <p:cNvPr id="4" name="Inhaltsplatzhalter 3" descr="P10163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5084" y="2060848"/>
            <a:ext cx="5979244" cy="448443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 algn="ctr">
              <a:buFont typeface="+mj-lt"/>
              <a:buAutoNum type="arabicPeriod"/>
            </a:pPr>
            <a:r>
              <a:rPr lang="de-DE" dirty="0" err="1" smtClean="0"/>
              <a:t>Kennenlernphase</a:t>
            </a:r>
            <a:endParaRPr lang="de-DE" dirty="0" smtClean="0"/>
          </a:p>
          <a:p>
            <a:pPr marL="624078" indent="-514350" algn="ctr">
              <a:buFont typeface="+mj-lt"/>
              <a:buAutoNum type="arabicPeriod"/>
            </a:pPr>
            <a:r>
              <a:rPr lang="de-DE" dirty="0" smtClean="0"/>
              <a:t>Kursregeln</a:t>
            </a:r>
          </a:p>
          <a:p>
            <a:pPr marL="624078" indent="-514350" algn="ctr">
              <a:buFont typeface="+mj-lt"/>
              <a:buAutoNum type="arabicPeriod"/>
            </a:pPr>
            <a:r>
              <a:rPr lang="de-DE" dirty="0" smtClean="0"/>
              <a:t>Wünsche</a:t>
            </a:r>
          </a:p>
          <a:p>
            <a:pPr marL="624078" indent="-514350" algn="ctr">
              <a:buFont typeface="+mj-lt"/>
              <a:buAutoNum type="arabicPeriod"/>
            </a:pPr>
            <a:r>
              <a:rPr lang="de-DE" dirty="0" smtClean="0"/>
              <a:t>Vorstellung meiner Person</a:t>
            </a:r>
          </a:p>
          <a:p>
            <a:pPr marL="624078" indent="-514350" algn="ctr">
              <a:buFont typeface="+mj-lt"/>
              <a:buAutoNum type="arabicPeriod"/>
            </a:pPr>
            <a:r>
              <a:rPr lang="de-DE" dirty="0" smtClean="0"/>
              <a:t>Semesterplan und Projekt</a:t>
            </a:r>
          </a:p>
          <a:p>
            <a:pPr marL="624078" indent="-514350" algn="ctr">
              <a:buFont typeface="+mj-lt"/>
              <a:buAutoNum type="arabicPeriod"/>
            </a:pPr>
            <a:r>
              <a:rPr lang="de-DE" dirty="0" smtClean="0"/>
              <a:t>Gegenseitiges Kennenlernen</a:t>
            </a:r>
          </a:p>
          <a:p>
            <a:pPr marL="624078" indent="-514350" algn="ctr">
              <a:buFont typeface="+mj-lt"/>
              <a:buAutoNum type="arabicPeriod"/>
            </a:pPr>
            <a:r>
              <a:rPr lang="de-DE" smtClean="0"/>
              <a:t>Fragen</a:t>
            </a:r>
            <a:endParaRPr lang="de-DE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DNB_Lesesa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852936"/>
            <a:ext cx="6849062" cy="3787395"/>
          </a:xfrm>
          <a:prstGeom prst="rect">
            <a:avLst/>
          </a:prstGeom>
        </p:spPr>
      </p:pic>
      <p:pic>
        <p:nvPicPr>
          <p:cNvPr id="2" name="Grafik 1" descr="DNB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124744"/>
            <a:ext cx="5815330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Impressionen_der_Leipziger_Buchmes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3285" y="1815157"/>
            <a:ext cx="6465139" cy="4422155"/>
          </a:xfrm>
          <a:prstGeom prst="rect">
            <a:avLst/>
          </a:prstGeom>
        </p:spPr>
      </p:pic>
      <p:pic>
        <p:nvPicPr>
          <p:cNvPr id="4" name="Inhaltsplatzhalter 3" descr="buchmess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93812" y="836712"/>
            <a:ext cx="3230116" cy="1485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Fachschaftsrat Germanistik</a:t>
            </a:r>
            <a:endParaRPr lang="de-DE" dirty="0"/>
          </a:p>
        </p:txBody>
      </p:sp>
      <p:pic>
        <p:nvPicPr>
          <p:cNvPr id="4" name="Inhaltsplatzhalter 3" descr="DSC010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23077" y="2249488"/>
            <a:ext cx="6497846" cy="432435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600" b="1" dirty="0" smtClean="0"/>
              <a:t>Arbeit als wissenschaftliche Hilfskraft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3100" dirty="0" smtClean="0"/>
              <a:t>Betreuung von Erasmus-Studierenden</a:t>
            </a:r>
            <a:endParaRPr lang="de-DE" dirty="0"/>
          </a:p>
        </p:txBody>
      </p:sp>
      <p:pic>
        <p:nvPicPr>
          <p:cNvPr id="9" name="Grafik 8" descr="P1016338.JPG"/>
          <p:cNvPicPr>
            <a:picLocks noChangeAspect="1"/>
          </p:cNvPicPr>
          <p:nvPr/>
        </p:nvPicPr>
        <p:blipFill>
          <a:blip r:embed="rId2" cstate="print"/>
          <a:srcRect l="17813" t="22301" r="15251"/>
          <a:stretch>
            <a:fillRect/>
          </a:stretch>
        </p:blipFill>
        <p:spPr>
          <a:xfrm rot="5400000">
            <a:off x="4414854" y="2479766"/>
            <a:ext cx="4248471" cy="3698668"/>
          </a:xfrm>
          <a:prstGeom prst="rect">
            <a:avLst/>
          </a:prstGeom>
        </p:spPr>
      </p:pic>
      <p:pic>
        <p:nvPicPr>
          <p:cNvPr id="10" name="Grafik 9" descr="P10163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4077072"/>
            <a:ext cx="3131840" cy="2348880"/>
          </a:xfrm>
          <a:prstGeom prst="rect">
            <a:avLst/>
          </a:prstGeom>
        </p:spPr>
      </p:pic>
      <p:pic>
        <p:nvPicPr>
          <p:cNvPr id="7" name="Inhaltsplatzhalter 6" descr="P1016337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11559" y="2204864"/>
            <a:ext cx="2976331" cy="2232248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/>
              <a:t>Feierabend in Leipzig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Kultur, Kneipen und See</a:t>
            </a:r>
            <a:br>
              <a:rPr lang="de-DE" dirty="0" smtClean="0"/>
            </a:br>
            <a:endParaRPr lang="de-DE" dirty="0"/>
          </a:p>
        </p:txBody>
      </p:sp>
      <p:pic>
        <p:nvPicPr>
          <p:cNvPr id="4" name="Inhaltsplatzhalter 3" descr="P10163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89100" y="2249488"/>
            <a:ext cx="5765800" cy="432435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P10163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2852936"/>
            <a:ext cx="4608512" cy="3456384"/>
          </a:xfrm>
          <a:prstGeom prst="rect">
            <a:avLst/>
          </a:prstGeom>
        </p:spPr>
      </p:pic>
      <p:pic>
        <p:nvPicPr>
          <p:cNvPr id="3" name="Grafik 2" descr="P10163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836712"/>
            <a:ext cx="4379979" cy="3284984"/>
          </a:xfrm>
          <a:prstGeom prst="rect">
            <a:avLst/>
          </a:prstGeom>
        </p:spPr>
      </p:pic>
      <p:pic>
        <p:nvPicPr>
          <p:cNvPr id="2" name="Grafik 1" descr="P10163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3789040"/>
            <a:ext cx="2843808" cy="213285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115616" y="1772816"/>
            <a:ext cx="6984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2400" dirty="0" smtClean="0"/>
          </a:p>
          <a:p>
            <a:pPr algn="ctr"/>
            <a:r>
              <a:rPr lang="de-DE" sz="2400" dirty="0" smtClean="0"/>
              <a:t>Sie wollen mehr über das Studentenleben in Deutschland oder Leipzig erfahren?!</a:t>
            </a:r>
          </a:p>
          <a:p>
            <a:pPr algn="ctr"/>
            <a:endParaRPr lang="de-DE" sz="2400" dirty="0" smtClean="0"/>
          </a:p>
          <a:p>
            <a:pPr algn="ctr"/>
            <a:endParaRPr lang="de-DE" sz="2400" dirty="0"/>
          </a:p>
          <a:p>
            <a:pPr algn="ctr"/>
            <a:r>
              <a:rPr lang="de-DE" sz="2400" dirty="0" smtClean="0"/>
              <a:t>Kommen Sie auf mich zu!</a:t>
            </a:r>
            <a:endParaRPr lang="de-DE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5. Semesterplan und Projekt</a:t>
            </a:r>
            <a:endParaRPr lang="de-DE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Semesterplan</a:t>
            </a:r>
            <a:endParaRPr lang="de-DE" dirty="0"/>
          </a:p>
        </p:txBody>
      </p:sp>
      <p:graphicFrame>
        <p:nvGraphicFramePr>
          <p:cNvPr id="5" name="Inhaltsplatzhalter 4"/>
          <p:cNvGraphicFramePr>
            <a:graphicFrameLocks/>
          </p:cNvGraphicFramePr>
          <p:nvPr>
            <p:ph idx="1"/>
          </p:nvPr>
        </p:nvGraphicFramePr>
        <p:xfrm>
          <a:off x="1524000" y="2379663"/>
          <a:ext cx="6096000" cy="4064000"/>
        </p:xfrm>
        <a:graphic>
          <a:graphicData uri="http://schemas.openxmlformats.org/presentationml/2006/ole">
            <p:oleObj spid="_x0000_s44034" name="Acrobat Document" r:id="rId3" imgW="0" imgH="0" progId="AcroExch.Document.DC">
              <p:embed/>
            </p:oleObj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/>
        </p:nvGraphicFramePr>
        <p:xfrm>
          <a:off x="4796557" y="1628800"/>
          <a:ext cx="2871787" cy="4064000"/>
        </p:xfrm>
        <a:graphic>
          <a:graphicData uri="http://schemas.openxmlformats.org/presentationml/2006/ole">
            <p:oleObj spid="_x0000_s44035" name="Acrobat Document" r:id="rId4" imgW="5668166" imgH="8019048" progId="AcroExch.Document.DC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Projekt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3200" dirty="0" smtClean="0"/>
              <a:t>Idee:</a:t>
            </a:r>
          </a:p>
          <a:p>
            <a:pPr lvl="1"/>
            <a:r>
              <a:rPr lang="de-DE" sz="2800" dirty="0" smtClean="0"/>
              <a:t>Kaum bzw. wenig Einführung für die Erstsemester/</a:t>
            </a:r>
            <a:r>
              <a:rPr lang="de-DE" sz="2800" dirty="0" err="1" smtClean="0"/>
              <a:t>Erstis</a:t>
            </a:r>
            <a:endParaRPr lang="de-DE" sz="2800" dirty="0" smtClean="0"/>
          </a:p>
          <a:p>
            <a:pPr lvl="1"/>
            <a:r>
              <a:rPr lang="de-DE" sz="2800" dirty="0" smtClean="0"/>
              <a:t>Überlegung einer Handreichung</a:t>
            </a:r>
          </a:p>
          <a:p>
            <a:pPr lvl="1"/>
            <a:r>
              <a:rPr lang="de-DE" sz="2800" dirty="0" smtClean="0"/>
              <a:t>Also:</a:t>
            </a:r>
          </a:p>
          <a:p>
            <a:pPr lvl="4"/>
            <a:r>
              <a:rPr lang="de-DE" sz="2400" dirty="0" smtClean="0"/>
              <a:t>Einführung von Studis für Studis zum Germanistikstudium an der FF MU Brno</a:t>
            </a:r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1. </a:t>
            </a:r>
            <a:r>
              <a:rPr lang="de-DE" dirty="0" err="1" smtClean="0"/>
              <a:t>Kennenlernphase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Experiment</a:t>
            </a:r>
            <a:endParaRPr lang="de-DE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Nennen Sie Ihre Assoziationen, die so zu solch einem Projekttitel haben!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Einführung von Studis für Studis zum Germanistikstudium an der FF MU Brno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Sie stellen für zukünftige Studierende auf einem akustischen Stadtrundgang die Brünner Germanistik vor.</a:t>
            </a:r>
          </a:p>
          <a:p>
            <a:pPr lvl="1"/>
            <a:r>
              <a:rPr lang="de-DE" dirty="0" smtClean="0"/>
              <a:t>D.h.: Sie wählen die Themen und Inhalte, die für Studierende Ihrer Meinung nach wichtig sind.</a:t>
            </a:r>
          </a:p>
          <a:p>
            <a:pPr lvl="1"/>
            <a:r>
              <a:rPr lang="de-DE" dirty="0" smtClean="0"/>
              <a:t>Sie recherchieren die Orte.</a:t>
            </a:r>
          </a:p>
          <a:p>
            <a:pPr lvl="1"/>
            <a:r>
              <a:rPr lang="de-DE" dirty="0" smtClean="0"/>
              <a:t>Sie entwickeln Podcasts.</a:t>
            </a:r>
            <a:endParaRPr lang="de-DE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Haben Sie erweiterte Ideen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Erläutern Sie weitere Vorschläge!</a:t>
            </a:r>
          </a:p>
          <a:p>
            <a:pPr lvl="2"/>
            <a:r>
              <a:rPr lang="de-DE" dirty="0" smtClean="0"/>
              <a:t>Nennen Sie Menschen, die Sie sprechen lassen würden.</a:t>
            </a:r>
          </a:p>
          <a:p>
            <a:pPr lvl="2"/>
            <a:r>
              <a:rPr lang="de-DE" dirty="0" smtClean="0"/>
              <a:t>Welche Geräusche könnten eingebaut werden.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Einschätzen des Projekts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Erklären Sie, welche Vorteile und Nachteile eine auditive Vorstellung eines Ortes hat!</a:t>
            </a:r>
          </a:p>
          <a:p>
            <a:r>
              <a:rPr lang="de-DE" dirty="0" smtClean="0"/>
              <a:t>Halten Sie eine ausführliche Ausarbeitung des Projekts als angemessene Prüfungsleistung (Vor- und Nachteile)?</a:t>
            </a:r>
            <a:endParaRPr lang="de-DE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Hausaufgabe</a:t>
            </a:r>
            <a:endParaRPr lang="de-DE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Hausaufgabe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Entscheiden Sie sich für einen Ort, der persönlich für Ihr Germanistikstudium wichtig ist! </a:t>
            </a:r>
          </a:p>
          <a:p>
            <a:pPr lvl="1"/>
            <a:r>
              <a:rPr lang="de-DE" dirty="0" smtClean="0"/>
              <a:t>Machen Sie ein Foto von diesem Ort.</a:t>
            </a:r>
          </a:p>
          <a:p>
            <a:pPr lvl="1"/>
            <a:r>
              <a:rPr lang="de-DE" dirty="0" smtClean="0"/>
              <a:t>Schreiben Sie einen kurzen Text, in dem Sie begründen, weshalb dieser Ort so wichtig für Sie ist.</a:t>
            </a:r>
          </a:p>
          <a:p>
            <a:pPr lvl="1"/>
            <a:r>
              <a:rPr lang="de-DE" dirty="0" smtClean="0"/>
              <a:t>Stellen Sie das Foto und den Text im IS hoch!</a:t>
            </a:r>
          </a:p>
          <a:p>
            <a:pPr lvl="1"/>
            <a:r>
              <a:rPr lang="de-DE" dirty="0" err="1" smtClean="0"/>
              <a:t>DateinameOrt_eigenerName</a:t>
            </a:r>
            <a:endParaRPr lang="de-DE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6. Gegenseitiges Kennenlernen</a:t>
            </a:r>
            <a:endParaRPr lang="de-DE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71600" y="980728"/>
            <a:ext cx="777686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2400" b="1" dirty="0" smtClean="0"/>
              <a:t>Ziehen Sie Lose und finden Sie sich mit Ihrem Partner/ Ihrer Partnerin zusammen.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400" b="1" dirty="0" smtClean="0"/>
              <a:t>Zeichnen Sie gegenseitig Ihre Hand ab und interviewen sich gegenseitig nach folgenden Fragen:</a:t>
            </a:r>
          </a:p>
          <a:p>
            <a:pPr marL="342900" indent="-342900"/>
            <a:r>
              <a:rPr lang="de-DE" sz="2400" dirty="0" smtClean="0"/>
              <a:t>		- Daumen: Name , Alter und Herkunft</a:t>
            </a:r>
          </a:p>
          <a:p>
            <a:pPr marL="342900" indent="-342900"/>
            <a:r>
              <a:rPr lang="de-DE" sz="2400" dirty="0" smtClean="0"/>
              <a:t>		- Zeigefinger: persönliches Ziel oder persönlicher 			Traum</a:t>
            </a:r>
          </a:p>
          <a:p>
            <a:pPr marL="342900" indent="-342900"/>
            <a:r>
              <a:rPr lang="de-DE" sz="2400" dirty="0" smtClean="0"/>
              <a:t>		- Mittelfinger: Hobbys</a:t>
            </a:r>
          </a:p>
          <a:p>
            <a:pPr marL="342900" indent="-342900"/>
            <a:r>
              <a:rPr lang="de-DE" sz="2400" dirty="0" smtClean="0"/>
              <a:t>		- Ringfinger: beste Lernmethode, um Deutsch zu 			lernen</a:t>
            </a:r>
          </a:p>
          <a:p>
            <a:pPr marL="342900" indent="-342900"/>
            <a:r>
              <a:rPr lang="de-DE" sz="2400" dirty="0" smtClean="0"/>
              <a:t>		- Zeigefinger: etwas Außergewöhnliches</a:t>
            </a:r>
          </a:p>
          <a:p>
            <a:pPr marL="342900" indent="-342900"/>
            <a:r>
              <a:rPr lang="de-DE" sz="2400" dirty="0" smtClean="0"/>
              <a:t>	</a:t>
            </a:r>
            <a:r>
              <a:rPr lang="de-DE" sz="2400" b="1" dirty="0" smtClean="0"/>
              <a:t>Notieren Sie Stichwörter! </a:t>
            </a:r>
          </a:p>
          <a:p>
            <a:pPr marL="342900" indent="-342900"/>
            <a:r>
              <a:rPr lang="de-DE" sz="2400" b="1" dirty="0" smtClean="0"/>
              <a:t>3.	Stellen Sie sich dem Kurs gegenseitig vor!</a:t>
            </a:r>
          </a:p>
          <a:p>
            <a:pPr marL="342900" indent="-342900"/>
            <a:endParaRPr lang="de-DE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P10172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6064" y="836712"/>
            <a:ext cx="7740352" cy="5805264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P10172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0080" y="836712"/>
            <a:ext cx="7596336" cy="56972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Kennenlernphase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3600" dirty="0" smtClean="0"/>
              <a:t>Bilden Sie einen Stuhlkreis!</a:t>
            </a:r>
          </a:p>
          <a:p>
            <a:endParaRPr lang="de-DE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7. </a:t>
            </a:r>
            <a:r>
              <a:rPr lang="de-DE" dirty="0" smtClean="0"/>
              <a:t>Fragen</a:t>
            </a:r>
            <a:endParaRPr lang="de-DE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259632" y="3070701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de-DE" sz="3600" b="1" dirty="0" smtClean="0"/>
              <a:t>Fragen???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99592" y="1628800"/>
            <a:ext cx="56166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Bitte Zettel mit Wünschen und Vorstellungen abgeben!</a:t>
            </a:r>
            <a:endParaRPr lang="de-DE" sz="32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Ausblick</a:t>
            </a:r>
            <a:endParaRPr lang="de-DE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Ausblick für die nächste Stunde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sz="3200" dirty="0" smtClean="0"/>
          </a:p>
          <a:p>
            <a:r>
              <a:rPr lang="de-DE" sz="3200" dirty="0" smtClean="0"/>
              <a:t>Sprechen – Themenpool 1</a:t>
            </a:r>
          </a:p>
          <a:p>
            <a:r>
              <a:rPr lang="de-DE" sz="3200" dirty="0" smtClean="0"/>
              <a:t>Konzept für Stadtplan </a:t>
            </a:r>
            <a:r>
              <a:rPr lang="de-DE" sz="3200" dirty="0" err="1" smtClean="0"/>
              <a:t>Brünn</a:t>
            </a:r>
            <a:r>
              <a:rPr lang="de-DE" sz="3200" dirty="0" smtClean="0"/>
              <a:t> für Studis entwickeln</a:t>
            </a:r>
          </a:p>
          <a:p>
            <a:pPr>
              <a:buNone/>
            </a:pPr>
            <a:endParaRPr lang="de-DE" sz="3200" dirty="0" smtClean="0"/>
          </a:p>
          <a:p>
            <a:r>
              <a:rPr lang="de-DE" sz="3200" dirty="0" smtClean="0"/>
              <a:t>Was ist ein Podcast?</a:t>
            </a:r>
            <a:endParaRPr lang="de-DE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2. Kursregeln</a:t>
            </a:r>
            <a:endParaRPr lang="de-D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Allgemeine Kursregeln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de-DE" b="1" dirty="0" smtClean="0"/>
          </a:p>
          <a:p>
            <a:r>
              <a:rPr lang="de-DE" b="1" dirty="0" smtClean="0"/>
              <a:t>Anwesenheitspflicht</a:t>
            </a:r>
            <a:r>
              <a:rPr lang="de-DE" dirty="0" smtClean="0"/>
              <a:t>, Entschuldigung bis spät. 24 h vorher per Mail, Grund angeben</a:t>
            </a:r>
          </a:p>
          <a:p>
            <a:pPr>
              <a:buNone/>
            </a:pPr>
            <a:endParaRPr lang="de-DE" dirty="0" smtClean="0"/>
          </a:p>
          <a:p>
            <a:r>
              <a:rPr lang="de-DE" b="1" dirty="0" smtClean="0"/>
              <a:t>Pünktlichkeit</a:t>
            </a:r>
            <a:r>
              <a:rPr lang="de-DE" dirty="0" smtClean="0"/>
              <a:t> und </a:t>
            </a:r>
            <a:r>
              <a:rPr lang="de-DE" b="1" dirty="0" smtClean="0"/>
              <a:t>Zuverlässigkeit</a:t>
            </a:r>
          </a:p>
          <a:p>
            <a:pPr>
              <a:buNone/>
            </a:pPr>
            <a:endParaRPr lang="de-DE" b="1" dirty="0" smtClean="0"/>
          </a:p>
          <a:p>
            <a:r>
              <a:rPr lang="de-DE" b="1" dirty="0" smtClean="0"/>
              <a:t>Deutsch</a:t>
            </a:r>
            <a:r>
              <a:rPr lang="de-DE" dirty="0" smtClean="0"/>
              <a:t> sprechen</a:t>
            </a:r>
          </a:p>
          <a:p>
            <a:endParaRPr lang="de-DE" dirty="0" smtClean="0"/>
          </a:p>
          <a:p>
            <a:r>
              <a:rPr lang="de-DE" dirty="0" smtClean="0"/>
              <a:t>bei </a:t>
            </a:r>
            <a:r>
              <a:rPr lang="de-DE" b="1" dirty="0" smtClean="0"/>
              <a:t>Fragen </a:t>
            </a:r>
            <a:r>
              <a:rPr lang="de-DE" dirty="0" smtClean="0"/>
              <a:t>oder </a:t>
            </a:r>
            <a:r>
              <a:rPr lang="de-DE" b="1" dirty="0" smtClean="0"/>
              <a:t>Problemen</a:t>
            </a:r>
            <a:r>
              <a:rPr lang="de-DE" dirty="0" smtClean="0"/>
              <a:t>: Mail oder Sprechstunde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Sprechstundenzei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2454" y="2224905"/>
            <a:ext cx="8240026" cy="314831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3. Wünsche</a:t>
            </a:r>
            <a:endParaRPr lang="de-D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39552" y="980728"/>
            <a:ext cx="813690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de-DE" dirty="0" smtClean="0"/>
          </a:p>
          <a:p>
            <a:pPr marL="342900" indent="-342900"/>
            <a:r>
              <a:rPr lang="de-DE" sz="2800" dirty="0" smtClean="0"/>
              <a:t>Notieren Sie auf einem leeren Blatt Ihre </a:t>
            </a:r>
            <a:r>
              <a:rPr lang="de-DE" sz="2800" b="1" dirty="0" smtClean="0"/>
              <a:t>Wünsche</a:t>
            </a:r>
            <a:r>
              <a:rPr lang="de-DE" sz="2800" dirty="0" smtClean="0"/>
              <a:t> und </a:t>
            </a:r>
            <a:r>
              <a:rPr lang="de-DE" sz="2800" b="1" dirty="0" smtClean="0"/>
              <a:t>Vorstellungen </a:t>
            </a:r>
            <a:r>
              <a:rPr lang="de-DE" sz="2800" dirty="0" smtClean="0"/>
              <a:t>an diesen Kurs. Nennen Sie </a:t>
            </a:r>
            <a:r>
              <a:rPr lang="de-DE" sz="2800" b="1" dirty="0" smtClean="0"/>
              <a:t>Themen</a:t>
            </a:r>
            <a:r>
              <a:rPr lang="de-DE" sz="2800" dirty="0" smtClean="0"/>
              <a:t>, die Sie unbedingt hier behandeln wollen. </a:t>
            </a:r>
          </a:p>
          <a:p>
            <a:pPr marL="342900" indent="-342900"/>
            <a:r>
              <a:rPr lang="de-DE" sz="2800" dirty="0" smtClean="0"/>
              <a:t>	</a:t>
            </a:r>
            <a:r>
              <a:rPr lang="de-DE" sz="2800" i="1" dirty="0" smtClean="0"/>
              <a:t>(5 min Zeit)</a:t>
            </a:r>
          </a:p>
          <a:p>
            <a:pPr marL="342900" indent="-342900"/>
            <a:endParaRPr lang="de-DE" sz="2800" i="1" dirty="0" smtClean="0"/>
          </a:p>
          <a:p>
            <a:pPr marL="342900" indent="-342900"/>
            <a:r>
              <a:rPr lang="de-DE" sz="2800" dirty="0" smtClean="0"/>
              <a:t>	Behalten Sie das Blatt bis zum Ende der Stunde an Ihrem Platz. Falls Ihnen später noch etwas einfällt, ergänzen Sie Ihre neuen Ideen.</a:t>
            </a:r>
          </a:p>
          <a:p>
            <a:pPr marL="342900" indent="-342900"/>
            <a:r>
              <a:rPr lang="de-DE" sz="2800" dirty="0" smtClean="0"/>
              <a:t>	Bitte geben Sie dieses Blatt am Ende der Einheit bei mir ab.</a:t>
            </a:r>
          </a:p>
          <a:p>
            <a:endParaRPr lang="de-DE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hea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Rhea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Rhe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0</TotalTime>
  <Words>451</Words>
  <Application>Microsoft Office PowerPoint</Application>
  <PresentationFormat>Bildschirmpräsentation (4:3)</PresentationFormat>
  <Paragraphs>101</Paragraphs>
  <Slides>44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44</vt:i4>
      </vt:variant>
    </vt:vector>
  </HeadingPairs>
  <TitlesOfParts>
    <vt:vector size="46" baseType="lpstr">
      <vt:lpstr>Rhea</vt:lpstr>
      <vt:lpstr>Acrobat Document</vt:lpstr>
      <vt:lpstr>Konversationskurs</vt:lpstr>
      <vt:lpstr>Gliederung</vt:lpstr>
      <vt:lpstr>1. Kennenlernphase</vt:lpstr>
      <vt:lpstr>Kennenlernphase</vt:lpstr>
      <vt:lpstr>2. Kursregeln</vt:lpstr>
      <vt:lpstr>Allgemeine Kursregeln</vt:lpstr>
      <vt:lpstr>Folie 7</vt:lpstr>
      <vt:lpstr>3. Wünsche</vt:lpstr>
      <vt:lpstr>Folie 9</vt:lpstr>
      <vt:lpstr>4. Vorstellung meiner Person</vt:lpstr>
      <vt:lpstr>Kindheit und Jugend</vt:lpstr>
      <vt:lpstr>Studium in Leipzig</vt:lpstr>
      <vt:lpstr>Mein Alltag in Leipzig </vt:lpstr>
      <vt:lpstr>Meine Uni – die Universität Leipzig</vt:lpstr>
      <vt:lpstr>Die Unibibliothek Albertina Deutschlands zweitälteste Unibibliothek </vt:lpstr>
      <vt:lpstr>Folie 16</vt:lpstr>
      <vt:lpstr>Folie 17</vt:lpstr>
      <vt:lpstr>Mensa</vt:lpstr>
      <vt:lpstr>Deutsche Nationalbibliothek</vt:lpstr>
      <vt:lpstr>Folie 20</vt:lpstr>
      <vt:lpstr>Folie 21</vt:lpstr>
      <vt:lpstr>Fachschaftsrat Germanistik</vt:lpstr>
      <vt:lpstr>Arbeit als wissenschaftliche Hilfskraft Betreuung von Erasmus-Studierenden</vt:lpstr>
      <vt:lpstr>Feierabend in Leipzig Kultur, Kneipen und See </vt:lpstr>
      <vt:lpstr>Folie 25</vt:lpstr>
      <vt:lpstr>Folie 26</vt:lpstr>
      <vt:lpstr>5. Semesterplan und Projekt</vt:lpstr>
      <vt:lpstr>Semesterplan</vt:lpstr>
      <vt:lpstr>Projekt</vt:lpstr>
      <vt:lpstr>Nennen Sie Ihre Assoziationen, die so zu solch einem Projekttitel haben!</vt:lpstr>
      <vt:lpstr>Einführung von Studis für Studis zum Germanistikstudium an der FF MU Brno </vt:lpstr>
      <vt:lpstr>Haben Sie erweiterte Ideen</vt:lpstr>
      <vt:lpstr>Einschätzen des Projekts</vt:lpstr>
      <vt:lpstr>Hausaufgabe</vt:lpstr>
      <vt:lpstr>Hausaufgabe</vt:lpstr>
      <vt:lpstr>6. Gegenseitiges Kennenlernen</vt:lpstr>
      <vt:lpstr>Folie 37</vt:lpstr>
      <vt:lpstr>Folie 38</vt:lpstr>
      <vt:lpstr>Folie 39</vt:lpstr>
      <vt:lpstr>7. Fragen</vt:lpstr>
      <vt:lpstr>Folie 41</vt:lpstr>
      <vt:lpstr>Folie 42</vt:lpstr>
      <vt:lpstr>Ausblick</vt:lpstr>
      <vt:lpstr>Ausblick für die nächste Stunde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Kinder- und Jugendliteratur</dc:title>
  <dc:creator>Karo</dc:creator>
  <cp:lastModifiedBy>Karo</cp:lastModifiedBy>
  <cp:revision>51</cp:revision>
  <dcterms:created xsi:type="dcterms:W3CDTF">2015-09-16T09:27:21Z</dcterms:created>
  <dcterms:modified xsi:type="dcterms:W3CDTF">2015-09-26T13:56:37Z</dcterms:modified>
</cp:coreProperties>
</file>