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9" r:id="rId10"/>
    <p:sldId id="270" r:id="rId11"/>
    <p:sldId id="264" r:id="rId12"/>
    <p:sldId id="265" r:id="rId13"/>
    <p:sldId id="266" r:id="rId14"/>
    <p:sldId id="267" r:id="rId15"/>
    <p:sldId id="268" r:id="rId16"/>
    <p:sldId id="271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Zaoblený obdélní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50AC1E-888D-4936-896E-9BA670DE542D}" type="datetimeFigureOut">
              <a:rPr lang="cs-CZ" smtClean="0"/>
              <a:t>15.9.2015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A63D93-383C-43F2-ACED-9A6422D346D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50AC1E-888D-4936-896E-9BA670DE542D}" type="datetimeFigureOut">
              <a:rPr lang="cs-CZ" smtClean="0"/>
              <a:t>15.9.2015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A63D93-383C-43F2-ACED-9A6422D346D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50AC1E-888D-4936-896E-9BA670DE542D}" type="datetimeFigureOut">
              <a:rPr lang="cs-CZ" smtClean="0"/>
              <a:t>15.9.2015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A63D93-383C-43F2-ACED-9A6422D346D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50AC1E-888D-4936-896E-9BA670DE542D}" type="datetimeFigureOut">
              <a:rPr lang="cs-CZ" smtClean="0"/>
              <a:t>15.9.2015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A63D93-383C-43F2-ACED-9A6422D346D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élní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Zaoblený obdélní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50AC1E-888D-4936-896E-9BA670DE542D}" type="datetimeFigureOut">
              <a:rPr lang="cs-CZ" smtClean="0"/>
              <a:t>15.9.2015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A63D93-383C-43F2-ACED-9A6422D346D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50AC1E-888D-4936-896E-9BA670DE542D}" type="datetimeFigureOut">
              <a:rPr lang="cs-CZ" smtClean="0"/>
              <a:t>15.9.2015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A63D93-383C-43F2-ACED-9A6422D346D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50AC1E-888D-4936-896E-9BA670DE542D}" type="datetimeFigureOut">
              <a:rPr lang="cs-CZ" smtClean="0"/>
              <a:t>15.9.2015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A63D93-383C-43F2-ACED-9A6422D346D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50AC1E-888D-4936-896E-9BA670DE542D}" type="datetimeFigureOut">
              <a:rPr lang="cs-CZ" smtClean="0"/>
              <a:t>15.9.2015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A63D93-383C-43F2-ACED-9A6422D346D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50AC1E-888D-4936-896E-9BA670DE542D}" type="datetimeFigureOut">
              <a:rPr lang="cs-CZ" smtClean="0"/>
              <a:t>15.9.2015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A63D93-383C-43F2-ACED-9A6422D346D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50AC1E-888D-4936-896E-9BA670DE542D}" type="datetimeFigureOut">
              <a:rPr lang="cs-CZ" smtClean="0"/>
              <a:t>15.9.2015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A63D93-383C-43F2-ACED-9A6422D346D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s jedním zakulaceným rohe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50AC1E-888D-4936-896E-9BA670DE542D}" type="datetimeFigureOut">
              <a:rPr lang="cs-CZ" smtClean="0"/>
              <a:t>15.9.2015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A63D93-383C-43F2-ACED-9A6422D346DD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150AC1E-888D-4936-896E-9BA670DE542D}" type="datetimeFigureOut">
              <a:rPr lang="cs-CZ" smtClean="0"/>
              <a:t>15.9.2015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AA63D93-383C-43F2-ACED-9A6422D346DD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sps.muni.cz/cus/aktuality-227.html?fakulta=1421;obdobi=6463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quote.org/w/index.php?title=Ostrov&amp;action=edit&amp;redlink=1" TargetMode="External"/><Relationship Id="rId2" Type="http://schemas.openxmlformats.org/officeDocument/2006/relationships/hyperlink" Target="https://cs.wikiquote.org/wiki/%C4%8Clov%C4%9Bk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predmety/predmet.pl?id=874799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Norský jazyk a literatura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Informační </a:t>
            </a:r>
            <a:r>
              <a:rPr lang="cs-CZ" smtClean="0"/>
              <a:t>schůzka 15/9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46157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Povinné </a:t>
            </a:r>
            <a:r>
              <a:rPr lang="cs-CZ" dirty="0" err="1" smtClean="0"/>
              <a:t>mimooborové</a:t>
            </a:r>
            <a:r>
              <a:rPr lang="cs-CZ" dirty="0" smtClean="0"/>
              <a:t> předměty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Angličtina</a:t>
            </a:r>
          </a:p>
          <a:p>
            <a:r>
              <a:rPr lang="cs-CZ" b="1" dirty="0"/>
              <a:t>Celouniverzitní tělesná výchova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Předměty tělesné výchovy obvykle mají vlastní datum zahájení přihlašování do seminářů. Harmonogram naleznete na webových stránkách Centra univerzitního sportu (CUS) </a:t>
            </a:r>
            <a:r>
              <a:rPr lang="cs-CZ" dirty="0">
                <a:hlinkClick r:id="rId2"/>
              </a:rPr>
              <a:t>http://www.fsps.muni.cz/</a:t>
            </a:r>
            <a:r>
              <a:rPr lang="cs-CZ" dirty="0" err="1">
                <a:hlinkClick r:id="rId2"/>
              </a:rPr>
              <a:t>cus</a:t>
            </a:r>
            <a:r>
              <a:rPr lang="cs-CZ" dirty="0">
                <a:hlinkClick r:id="rId2"/>
              </a:rPr>
              <a:t>/aktuality-227.html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86053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Zpřesnění rozvrhu: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Budeme domlouvat spolupráci s magisterskými studenty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6388865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týdnu 16. – 20. listopadu se výuka nekoná. Celofakultně jde o týden humanitních věd – možnost navštívit jiné přednášky na FF</a:t>
            </a:r>
          </a:p>
          <a:p>
            <a:r>
              <a:rPr lang="cs-CZ" dirty="0" smtClean="0"/>
              <a:t>Pro norštinu jde o </a:t>
            </a:r>
            <a:r>
              <a:rPr lang="cs-CZ" dirty="0" smtClean="0"/>
              <a:t>pravidelný </a:t>
            </a:r>
            <a:r>
              <a:rPr lang="cs-CZ" dirty="0" smtClean="0"/>
              <a:t>READING WEEK, tedy samostatnou domácí přípravu (četbu)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59929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Písemné zápočty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 </a:t>
            </a:r>
            <a:r>
              <a:rPr lang="cs-CZ" dirty="0" smtClean="0"/>
              <a:t>budou konat ve čtvrtek 10. prosince. Místo a čas podle rozvrhu</a:t>
            </a:r>
            <a:r>
              <a:rPr lang="cs-CZ" dirty="0" smtClean="0"/>
              <a:t>. Počítejte s tím!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86504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aktualita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4000" dirty="0" smtClean="0"/>
              <a:t>Norské fondy – EEA GRANTS</a:t>
            </a:r>
          </a:p>
          <a:p>
            <a:r>
              <a:rPr lang="cs-CZ" dirty="0" smtClean="0"/>
              <a:t>Informační seminář se koná v Brně dne 25/9 od 10 – 12 hod.</a:t>
            </a:r>
          </a:p>
          <a:p>
            <a:r>
              <a:rPr lang="cs-CZ" dirty="0" smtClean="0"/>
              <a:t>Na adrese</a:t>
            </a:r>
          </a:p>
          <a:p>
            <a:r>
              <a:rPr lang="cs-CZ" dirty="0" smtClean="0"/>
              <a:t>Lékařská fakulta Komenského nám. 2 | 602 00 Brno | Czech Republic zasedací místnost dveře </a:t>
            </a:r>
            <a:r>
              <a:rPr lang="cs-CZ" sz="3600" dirty="0" smtClean="0"/>
              <a:t>č. 300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9152068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Pátek 25/9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návaznosti na seminář jste zváni k setkání se zástupkyní norského velvyslanectví od </a:t>
            </a:r>
            <a:r>
              <a:rPr lang="cs-CZ" dirty="0" smtClean="0"/>
              <a:t>12 </a:t>
            </a:r>
            <a:r>
              <a:rPr lang="cs-CZ" dirty="0" smtClean="0"/>
              <a:t>hod.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74559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John </a:t>
            </a:r>
            <a:r>
              <a:rPr lang="cs-CZ" dirty="0" err="1" smtClean="0"/>
              <a:t>Donne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i="1" dirty="0"/>
              <a:t>No man is an island, entire of </a:t>
            </a:r>
            <a:r>
              <a:rPr lang="en-US" i="1" dirty="0" smtClean="0"/>
              <a:t>itself</a:t>
            </a:r>
            <a:endParaRPr lang="cs-CZ" i="1" dirty="0" smtClean="0"/>
          </a:p>
          <a:p>
            <a:r>
              <a:rPr lang="cs-CZ" dirty="0"/>
              <a:t>Žádný </a:t>
            </a:r>
            <a:r>
              <a:rPr lang="cs-CZ" dirty="0">
                <a:solidFill>
                  <a:schemeClr val="tx2"/>
                </a:solidFill>
                <a:hlinkClick r:id="rId2" tooltip="Člověk"/>
              </a:rPr>
              <a:t>člověk</a:t>
            </a:r>
            <a:r>
              <a:rPr lang="cs-CZ" dirty="0"/>
              <a:t> není </a:t>
            </a:r>
            <a:r>
              <a:rPr lang="cs-CZ" dirty="0">
                <a:hlinkClick r:id="rId3" tooltip="Ostrov (stránka neexistuje)"/>
              </a:rPr>
              <a:t>ostrov</a:t>
            </a:r>
            <a:r>
              <a:rPr lang="cs-CZ" dirty="0"/>
              <a:t> sám </a:t>
            </a:r>
            <a:r>
              <a:rPr lang="cs-CZ"/>
              <a:t>pro </a:t>
            </a:r>
            <a:r>
              <a:rPr lang="cs-CZ" smtClean="0"/>
              <a:t>sebe..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2406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Bakalářské studium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3 roky</a:t>
            </a:r>
          </a:p>
          <a:p>
            <a:r>
              <a:rPr lang="cs-CZ" dirty="0" smtClean="0"/>
              <a:t>Po třetím semestru tzv. postupová zkouška z jazyka</a:t>
            </a:r>
          </a:p>
          <a:p>
            <a:r>
              <a:rPr lang="cs-CZ" dirty="0" smtClean="0"/>
              <a:t>Ukončování studia: </a:t>
            </a:r>
          </a:p>
          <a:p>
            <a:r>
              <a:rPr lang="cs-CZ" dirty="0" smtClean="0"/>
              <a:t>bakalářská práce + státní závěrečná zkouška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5306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Tři hlavní proudy studia - </a:t>
            </a:r>
            <a:r>
              <a:rPr lang="cs-CZ" dirty="0" smtClean="0"/>
              <a:t> I. jazyk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Jazyk: cílová vědomostní úroveň B1/B2</a:t>
            </a:r>
          </a:p>
          <a:p>
            <a:r>
              <a:rPr lang="cs-CZ" b="1" dirty="0"/>
              <a:t>B1</a:t>
            </a:r>
            <a:r>
              <a:rPr lang="cs-CZ" dirty="0"/>
              <a:t> Rozumí hlavním myšlenkám srozumitelné spisovné vstupní informace, týkající se běžných témat, se kterými se pravidelně setkává v práci, ve škole, ve volném čase atd. Umí si poradit s většinou situací, jež mohou nastat při cestování v oblasti, kde se tímto jazykem mluví. Umí napsat jednoduchý souvislý text na témata, která dobře zná nebo která ho/ji osobně zajímají. Dokáže popsat své zážitky a události, sny, naděje a cíle a umí stručně vysvětlit a odůvodnit své názory a plány. </a:t>
            </a:r>
          </a:p>
        </p:txBody>
      </p:sp>
    </p:spTree>
    <p:extLst>
      <p:ext uri="{BB962C8B-B14F-4D97-AF65-F5344CB8AC3E}">
        <p14:creationId xmlns:p14="http://schemas.microsoft.com/office/powerpoint/2010/main" val="3897593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Podle evropského klasifikačního rámce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err="1"/>
              <a:t>tupeň</a:t>
            </a:r>
            <a:r>
              <a:rPr lang="cs-CZ" b="1" dirty="0"/>
              <a:t> B2:</a:t>
            </a:r>
            <a:r>
              <a:rPr lang="cs-CZ" dirty="0"/>
              <a:t> Dokáže porozumět hlavním myšlenkám složitých textů týkajících se jak konkrétních, tak abstraktních témat včetně odborně zaměřených diskusí ve svém oboru. Dokáže se účastnit rozhovoru natolik plynule a spontánně, že může vést běžný rozhovor s rodilými mluvčími, aniž by to představovalo zvýšené úsilí pro kteréhokoliv účastníka interakce. Umí napsat srozumitelné podrobné texty na širokou škálu témat a vysvětlit své názorové stanovisko týkající se aktuálního problému s uvedením výhod a nevýhod různých možností.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7916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II.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Norská literatura</a:t>
            </a:r>
          </a:p>
          <a:p>
            <a:r>
              <a:rPr lang="cs-CZ" dirty="0" smtClean="0"/>
              <a:t>Dějiny</a:t>
            </a:r>
          </a:p>
          <a:p>
            <a:r>
              <a:rPr lang="cs-CZ" dirty="0" smtClean="0"/>
              <a:t>Klasikové</a:t>
            </a:r>
          </a:p>
          <a:p>
            <a:r>
              <a:rPr lang="cs-CZ" dirty="0" smtClean="0"/>
              <a:t>Literatura po r. 1945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5557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III.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Dějiny Norska, společnost, politika, aktuální otázky</a:t>
            </a:r>
          </a:p>
          <a:p>
            <a:r>
              <a:rPr lang="cs-CZ" dirty="0" smtClean="0"/>
              <a:t>Dobrá orientace v </a:t>
            </a:r>
            <a:r>
              <a:rPr lang="cs-CZ" dirty="0" smtClean="0"/>
              <a:t>geografii a reáliích</a:t>
            </a:r>
            <a:endParaRPr lang="cs-CZ" dirty="0" smtClean="0"/>
          </a:p>
          <a:p>
            <a:r>
              <a:rPr lang="cs-CZ" dirty="0" smtClean="0"/>
              <a:t>Dobrá orientace v politických stranách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56650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První semestr - 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Předměty A - povinné:</a:t>
            </a:r>
          </a:p>
          <a:p>
            <a:r>
              <a:rPr lang="cs-CZ" b="1" dirty="0"/>
              <a:t>NOI_01</a:t>
            </a:r>
            <a:r>
              <a:rPr lang="cs-CZ" dirty="0"/>
              <a:t> Norština </a:t>
            </a:r>
            <a:r>
              <a:rPr lang="cs-CZ" dirty="0" smtClean="0"/>
              <a:t>I/1</a:t>
            </a:r>
          </a:p>
          <a:p>
            <a:r>
              <a:rPr lang="cs-CZ" b="1" dirty="0" smtClean="0"/>
              <a:t>NOI_02</a:t>
            </a:r>
            <a:r>
              <a:rPr lang="cs-CZ" dirty="0" smtClean="0"/>
              <a:t> Fonetika norštiny</a:t>
            </a:r>
            <a:r>
              <a:rPr lang="cs-CZ" dirty="0"/>
              <a:t> </a:t>
            </a:r>
            <a:endParaRPr lang="cs-CZ" dirty="0" smtClean="0"/>
          </a:p>
          <a:p>
            <a:r>
              <a:rPr lang="cs-CZ" b="1" dirty="0" smtClean="0"/>
              <a:t>NOI_04</a:t>
            </a:r>
            <a:r>
              <a:rPr lang="cs-CZ" dirty="0" smtClean="0"/>
              <a:t> Úvod do dějin a kult. Skandinávie I</a:t>
            </a:r>
            <a:r>
              <a:rPr lang="cs-CZ" dirty="0"/>
              <a:t> </a:t>
            </a:r>
            <a:endParaRPr lang="cs-CZ" dirty="0" smtClean="0"/>
          </a:p>
          <a:p>
            <a:r>
              <a:rPr lang="cs-CZ" b="1" dirty="0" smtClean="0"/>
              <a:t>NOI_071</a:t>
            </a:r>
            <a:r>
              <a:rPr lang="cs-CZ" dirty="0" smtClean="0"/>
              <a:t> Norština: jazyková cvičení</a:t>
            </a:r>
            <a:r>
              <a:rPr lang="cs-CZ" dirty="0"/>
              <a:t> </a:t>
            </a:r>
            <a:endParaRPr lang="cs-CZ" dirty="0" smtClean="0"/>
          </a:p>
          <a:p>
            <a:r>
              <a:rPr lang="cs-CZ" b="1" dirty="0" smtClean="0"/>
              <a:t>NOI_062</a:t>
            </a:r>
            <a:r>
              <a:rPr lang="cs-CZ" dirty="0" smtClean="0"/>
              <a:t> Dějiny norské literatury I</a:t>
            </a:r>
            <a:r>
              <a:rPr lang="cs-CZ" dirty="0"/>
              <a:t> </a:t>
            </a:r>
            <a:r>
              <a:rPr lang="cs-CZ" dirty="0" smtClean="0"/>
              <a:t>(Prof. J. Munzar)</a:t>
            </a:r>
            <a:r>
              <a:rPr lang="cs-CZ" dirty="0"/>
              <a:t> 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0912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Předměty 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/>
              <a:t>NOII_74</a:t>
            </a:r>
            <a:r>
              <a:rPr lang="cs-CZ" dirty="0"/>
              <a:t> Reprezentace války a holokaustu v norské </a:t>
            </a:r>
            <a:r>
              <a:rPr lang="cs-CZ" dirty="0" smtClean="0"/>
              <a:t>literatuře</a:t>
            </a:r>
          </a:p>
          <a:p>
            <a:endParaRPr lang="cs-CZ" dirty="0"/>
          </a:p>
          <a:p>
            <a:r>
              <a:rPr lang="cs-CZ" dirty="0" smtClean="0"/>
              <a:t>Pozor: doporučujeme otevřenou možnost shlédnutí série filmu Ingmara Bergmana v kině </a:t>
            </a:r>
            <a:r>
              <a:rPr lang="cs-CZ" dirty="0" err="1" smtClean="0"/>
              <a:t>Scala</a:t>
            </a:r>
            <a:r>
              <a:rPr lang="cs-CZ" dirty="0" smtClean="0"/>
              <a:t> – více v IS</a:t>
            </a:r>
          </a:p>
          <a:p>
            <a:r>
              <a:rPr lang="cs-CZ" dirty="0"/>
              <a:t>DVQ020 &lt;</a:t>
            </a:r>
            <a:r>
              <a:rPr lang="cs-CZ" dirty="0">
                <a:hlinkClick r:id="rId2"/>
              </a:rPr>
              <a:t>https://is.muni.cz/</a:t>
            </a:r>
            <a:r>
              <a:rPr lang="cs-CZ" dirty="0" err="1">
                <a:hlinkClick r:id="rId2"/>
              </a:rPr>
              <a:t>auth</a:t>
            </a:r>
            <a:r>
              <a:rPr lang="cs-CZ" dirty="0">
                <a:hlinkClick r:id="rId2"/>
              </a:rPr>
              <a:t>/</a:t>
            </a:r>
            <a:r>
              <a:rPr lang="cs-CZ" dirty="0" err="1">
                <a:hlinkClick r:id="rId2"/>
              </a:rPr>
              <a:t>predmety</a:t>
            </a:r>
            <a:r>
              <a:rPr lang="cs-CZ" dirty="0">
                <a:hlinkClick r:id="rId2"/>
              </a:rPr>
              <a:t>/</a:t>
            </a:r>
            <a:r>
              <a:rPr lang="cs-CZ" dirty="0" err="1">
                <a:hlinkClick r:id="rId2"/>
              </a:rPr>
              <a:t>predmet.pl?id</a:t>
            </a:r>
            <a:r>
              <a:rPr lang="cs-CZ" dirty="0">
                <a:hlinkClick r:id="rId2"/>
              </a:rPr>
              <a:t>=874799</a:t>
            </a:r>
            <a:r>
              <a:rPr lang="cs-CZ" dirty="0"/>
              <a:t>&gt; Ingmar Bergman - metamorfózy textu Ta je volně přístupná. Bývat bude v úterý ve 12.30 v G01 a ve </a:t>
            </a:r>
            <a:r>
              <a:rPr lang="cs-CZ" dirty="0" err="1"/>
              <a:t>Scale</a:t>
            </a:r>
            <a:r>
              <a:rPr lang="cs-CZ" dirty="0"/>
              <a:t>. Informace opět v IS. Začínáme 29. 9. projekcí ve </a:t>
            </a:r>
            <a:r>
              <a:rPr lang="cs-CZ" dirty="0" err="1"/>
              <a:t>Scale</a:t>
            </a:r>
            <a:r>
              <a:rPr lang="cs-CZ" dirty="0"/>
              <a:t>!  </a:t>
            </a:r>
            <a:r>
              <a:rPr lang="cs-CZ" dirty="0" smtClean="0"/>
              <a:t>Dr. Karolína Stehlíková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5247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Předměty 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Podle vlastního výběru na FF MU</a:t>
            </a:r>
          </a:p>
          <a:p>
            <a:r>
              <a:rPr lang="cs-CZ" dirty="0" smtClean="0"/>
              <a:t>Nebo při pobytu v zahraničí, např. Erasmus nebo Norské </a:t>
            </a:r>
            <a:r>
              <a:rPr lang="cs-CZ" dirty="0" smtClean="0"/>
              <a:t>fondy</a:t>
            </a:r>
          </a:p>
          <a:p>
            <a:r>
              <a:rPr lang="cs-CZ" dirty="0" smtClean="0"/>
              <a:t>Letní jazykový kurs v Oslo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3018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74</TotalTime>
  <Words>272</Words>
  <Application>Microsoft Office PowerPoint</Application>
  <PresentationFormat>Předvádění na obrazovce (4:3)</PresentationFormat>
  <Paragraphs>57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Aspekt</vt:lpstr>
      <vt:lpstr>Norský jazyk a literatura</vt:lpstr>
      <vt:lpstr>Bakalářské studium</vt:lpstr>
      <vt:lpstr>Tři hlavní proudy studia -  I. jazyk</vt:lpstr>
      <vt:lpstr>Podle evropského klasifikačního rámce</vt:lpstr>
      <vt:lpstr>II. Literatura</vt:lpstr>
      <vt:lpstr>III. </vt:lpstr>
      <vt:lpstr>První semestr - A</vt:lpstr>
      <vt:lpstr>Předměty B</vt:lpstr>
      <vt:lpstr>Předměty C</vt:lpstr>
      <vt:lpstr>Povinné mimooborové předměty</vt:lpstr>
      <vt:lpstr>Zpřesnění rozvrhu:</vt:lpstr>
      <vt:lpstr>pozor</vt:lpstr>
      <vt:lpstr>Písemné zápočty</vt:lpstr>
      <vt:lpstr>aktualita</vt:lpstr>
      <vt:lpstr>Pátek 25/9</vt:lpstr>
      <vt:lpstr>John Donne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Norský jazyk a literatura</dc:title>
  <dc:creator>user</dc:creator>
  <cp:lastModifiedBy>user</cp:lastModifiedBy>
  <cp:revision>14</cp:revision>
  <dcterms:created xsi:type="dcterms:W3CDTF">2015-09-14T14:20:49Z</dcterms:created>
  <dcterms:modified xsi:type="dcterms:W3CDTF">2015-09-15T18:10:34Z</dcterms:modified>
</cp:coreProperties>
</file>