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57" r:id="rId4"/>
    <p:sldId id="258" r:id="rId5"/>
    <p:sldId id="261" r:id="rId6"/>
    <p:sldId id="259" r:id="rId7"/>
    <p:sldId id="262" r:id="rId8"/>
    <p:sldId id="260" r:id="rId9"/>
    <p:sldId id="263" r:id="rId10"/>
    <p:sldId id="268" r:id="rId11"/>
    <p:sldId id="264" r:id="rId12"/>
    <p:sldId id="265" r:id="rId13"/>
    <p:sldId id="266" r:id="rId14"/>
    <p:sldId id="269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0A1D-5929-4354-8A0D-D5391A921853}" type="datetimeFigureOut">
              <a:rPr lang="cs-CZ" smtClean="0"/>
              <a:t>19.11.2015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7DF7B0E-0B77-43C2-9EE7-598EE621994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0A1D-5929-4354-8A0D-D5391A921853}" type="datetimeFigureOut">
              <a:rPr lang="cs-CZ" smtClean="0"/>
              <a:t>19.11.2015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7B0E-0B77-43C2-9EE7-598EE621994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0A1D-5929-4354-8A0D-D5391A921853}" type="datetimeFigureOut">
              <a:rPr lang="cs-CZ" smtClean="0"/>
              <a:t>19.11.2015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7B0E-0B77-43C2-9EE7-598EE621994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0A1D-5929-4354-8A0D-D5391A921853}" type="datetimeFigureOut">
              <a:rPr lang="cs-CZ" smtClean="0"/>
              <a:t>19.11.2015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7DF7B0E-0B77-43C2-9EE7-598EE621994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0A1D-5929-4354-8A0D-D5391A921853}" type="datetimeFigureOut">
              <a:rPr lang="cs-CZ" smtClean="0"/>
              <a:t>19.11.2015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7B0E-0B77-43C2-9EE7-598EE621994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0A1D-5929-4354-8A0D-D5391A921853}" type="datetimeFigureOut">
              <a:rPr lang="cs-CZ" smtClean="0"/>
              <a:t>19.11.2015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7B0E-0B77-43C2-9EE7-598EE621994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0A1D-5929-4354-8A0D-D5391A921853}" type="datetimeFigureOut">
              <a:rPr lang="cs-CZ" smtClean="0"/>
              <a:t>19.11.2015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7DF7B0E-0B77-43C2-9EE7-598EE621994C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0A1D-5929-4354-8A0D-D5391A921853}" type="datetimeFigureOut">
              <a:rPr lang="cs-CZ" smtClean="0"/>
              <a:t>19.11.2015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7B0E-0B77-43C2-9EE7-598EE621994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0A1D-5929-4354-8A0D-D5391A921853}" type="datetimeFigureOut">
              <a:rPr lang="cs-CZ" smtClean="0"/>
              <a:t>19.11.2015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7B0E-0B77-43C2-9EE7-598EE621994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0A1D-5929-4354-8A0D-D5391A921853}" type="datetimeFigureOut">
              <a:rPr lang="cs-CZ" smtClean="0"/>
              <a:t>19.11.2015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7B0E-0B77-43C2-9EE7-598EE621994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0A1D-5929-4354-8A0D-D5391A921853}" type="datetimeFigureOut">
              <a:rPr lang="cs-CZ" smtClean="0"/>
              <a:t>19.11.2015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7B0E-0B77-43C2-9EE7-598EE621994C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1A80A1D-5929-4354-8A0D-D5391A921853}" type="datetimeFigureOut">
              <a:rPr lang="cs-CZ" smtClean="0"/>
              <a:t>19.11.2015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7DF7B0E-0B77-43C2-9EE7-598EE621994C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Nobelova cena za mír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.</a:t>
            </a:r>
            <a:r>
              <a:rPr lang="en-US" b="1" dirty="0"/>
              <a:t> </a:t>
            </a:r>
            <a:endParaRPr lang="cs-CZ" b="1" dirty="0" smtClean="0"/>
          </a:p>
          <a:p>
            <a:r>
              <a:rPr lang="en-US" b="1" dirty="0" smtClean="0"/>
              <a:t>Nobel </a:t>
            </a:r>
            <a:r>
              <a:rPr lang="en-US" b="1" dirty="0"/>
              <a:t>Prizes "for the Greatest Benefit to Mankind"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1463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nspire99.com/wp-content/uploads/2014/10/AlfredNobel-from-Invertor-of-Dynamite-To-Being-No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19"/>
            <a:ext cx="9004945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059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policy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Honorovat </a:t>
            </a:r>
            <a:r>
              <a:rPr lang="cs-CZ" dirty="0" smtClean="0">
                <a:solidFill>
                  <a:srgbClr val="FF0000"/>
                </a:solidFill>
              </a:rPr>
              <a:t>nikoliv</a:t>
            </a:r>
            <a:r>
              <a:rPr lang="cs-CZ" dirty="0" smtClean="0"/>
              <a:t> věci a projekty úspěšně ukončené, zakončené, ale ty, které se ještě vaří, o něž se usiluje, které jsou ještě v nebezpečí</a:t>
            </a:r>
          </a:p>
          <a:p>
            <a:r>
              <a:rPr lang="cs-CZ" dirty="0" smtClean="0"/>
              <a:t>1973: </a:t>
            </a:r>
            <a:r>
              <a:rPr lang="cs-CZ" dirty="0" err="1" smtClean="0"/>
              <a:t>Kissinger</a:t>
            </a:r>
            <a:r>
              <a:rPr lang="cs-CZ" dirty="0" smtClean="0"/>
              <a:t> + </a:t>
            </a:r>
            <a:r>
              <a:rPr lang="cs-CZ" dirty="0" err="1" smtClean="0"/>
              <a:t>Le</a:t>
            </a:r>
            <a:r>
              <a:rPr lang="cs-CZ" dirty="0" smtClean="0"/>
              <a:t> Duc </a:t>
            </a:r>
            <a:r>
              <a:rPr lang="cs-CZ" dirty="0" err="1" smtClean="0"/>
              <a:t>Tho</a:t>
            </a:r>
            <a:endParaRPr lang="cs-CZ" dirty="0" smtClean="0"/>
          </a:p>
          <a:p>
            <a:r>
              <a:rPr lang="cs-CZ" dirty="0" smtClean="0"/>
              <a:t>1978: </a:t>
            </a:r>
            <a:r>
              <a:rPr lang="cs-CZ" dirty="0" err="1" smtClean="0"/>
              <a:t>Begin</a:t>
            </a:r>
            <a:r>
              <a:rPr lang="cs-CZ" dirty="0" smtClean="0"/>
              <a:t> + </a:t>
            </a:r>
            <a:r>
              <a:rPr lang="cs-CZ" dirty="0" err="1" smtClean="0"/>
              <a:t>Sadat</a:t>
            </a:r>
            <a:endParaRPr lang="cs-CZ" dirty="0" smtClean="0"/>
          </a:p>
          <a:p>
            <a:r>
              <a:rPr lang="cs-CZ" dirty="0" smtClean="0"/>
              <a:t>1993: Nelson Mandela + </a:t>
            </a:r>
            <a:r>
              <a:rPr lang="cs-CZ" dirty="0" err="1" smtClean="0"/>
              <a:t>Willem</a:t>
            </a:r>
            <a:r>
              <a:rPr lang="cs-CZ" dirty="0" smtClean="0"/>
              <a:t> de </a:t>
            </a:r>
            <a:r>
              <a:rPr lang="cs-CZ" dirty="0" err="1" smtClean="0"/>
              <a:t>Klerk</a:t>
            </a:r>
            <a:endParaRPr lang="cs-CZ" dirty="0" smtClean="0"/>
          </a:p>
          <a:p>
            <a:r>
              <a:rPr lang="cs-CZ" dirty="0"/>
              <a:t>1994: Arafat + </a:t>
            </a:r>
            <a:r>
              <a:rPr lang="cs-CZ" dirty="0" err="1"/>
              <a:t>Rabin</a:t>
            </a:r>
            <a:r>
              <a:rPr lang="cs-CZ" dirty="0"/>
              <a:t> + Peres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4570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Norští </a:t>
            </a:r>
            <a:r>
              <a:rPr lang="cs-CZ" dirty="0" err="1" smtClean="0"/>
              <a:t>lau</a:t>
            </a:r>
            <a:r>
              <a:rPr lang="de-DE" dirty="0" smtClean="0"/>
              <a:t>r</a:t>
            </a:r>
            <a:r>
              <a:rPr lang="cs-CZ" dirty="0" err="1" smtClean="0"/>
              <a:t>eáti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1921 Christian </a:t>
            </a:r>
            <a:r>
              <a:rPr lang="cs-CZ" dirty="0" err="1" smtClean="0"/>
              <a:t>Lous</a:t>
            </a:r>
            <a:r>
              <a:rPr lang="cs-CZ" dirty="0" smtClean="0"/>
              <a:t> </a:t>
            </a:r>
            <a:r>
              <a:rPr lang="cs-CZ" dirty="0" err="1" smtClean="0"/>
              <a:t>Lange</a:t>
            </a:r>
            <a:endParaRPr lang="cs-CZ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1922 </a:t>
            </a:r>
            <a:r>
              <a:rPr lang="cs-CZ" dirty="0" err="1" smtClean="0">
                <a:solidFill>
                  <a:srgbClr val="FF0000"/>
                </a:solidFill>
              </a:rPr>
              <a:t>Fridtjof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Nansen</a:t>
            </a:r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1930 Nathan S</a:t>
            </a:r>
            <a:r>
              <a:rPr lang="de-DE" dirty="0" err="1" smtClean="0"/>
              <a:t>öderblom</a:t>
            </a:r>
            <a:endParaRPr lang="de-DE" dirty="0" smtClean="0"/>
          </a:p>
          <a:p>
            <a:r>
              <a:rPr lang="cs-CZ" dirty="0" smtClean="0"/>
              <a:t>1935</a:t>
            </a:r>
            <a:r>
              <a:rPr lang="de-DE" dirty="0" smtClean="0"/>
              <a:t> Carl von Ossietzky</a:t>
            </a:r>
            <a:endParaRPr lang="cs-CZ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1938 </a:t>
            </a:r>
            <a:r>
              <a:rPr lang="de-DE" dirty="0" smtClean="0">
                <a:solidFill>
                  <a:srgbClr val="FF0000"/>
                </a:solidFill>
              </a:rPr>
              <a:t>N</a:t>
            </a:r>
            <a:r>
              <a:rPr lang="cs-CZ" dirty="0" err="1" smtClean="0">
                <a:solidFill>
                  <a:srgbClr val="FF0000"/>
                </a:solidFill>
              </a:rPr>
              <a:t>ansen</a:t>
            </a:r>
            <a:r>
              <a:rPr lang="cs-CZ" dirty="0" smtClean="0">
                <a:solidFill>
                  <a:srgbClr val="FF0000"/>
                </a:solidFill>
              </a:rPr>
              <a:t> International Office </a:t>
            </a:r>
            <a:r>
              <a:rPr lang="cs-CZ" dirty="0" err="1" smtClean="0">
                <a:solidFill>
                  <a:srgbClr val="FF0000"/>
                </a:solidFill>
              </a:rPr>
              <a:t>for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Refugees</a:t>
            </a:r>
            <a:endParaRPr lang="de-DE" dirty="0" smtClean="0">
              <a:solidFill>
                <a:srgbClr val="FF0000"/>
              </a:solidFill>
            </a:endParaRPr>
          </a:p>
          <a:p>
            <a:r>
              <a:rPr lang="de-DE" dirty="0" smtClean="0"/>
              <a:t>1961 Dag </a:t>
            </a:r>
            <a:r>
              <a:rPr lang="de-DE" dirty="0" err="1" smtClean="0"/>
              <a:t>Hammarskjöld</a:t>
            </a:r>
            <a:endParaRPr lang="de-DE" dirty="0" smtClean="0"/>
          </a:p>
          <a:p>
            <a:r>
              <a:rPr lang="de-DE" dirty="0" smtClean="0"/>
              <a:t>1971 Willy Brandt</a:t>
            </a:r>
          </a:p>
          <a:p>
            <a:r>
              <a:rPr lang="de-DE" dirty="0" smtClean="0"/>
              <a:t>1986 Elie Wiesel</a:t>
            </a:r>
          </a:p>
          <a:p>
            <a:r>
              <a:rPr lang="de-DE" b="1" dirty="0" smtClean="0">
                <a:solidFill>
                  <a:srgbClr val="00B0F0"/>
                </a:solidFill>
              </a:rPr>
              <a:t>Mahatma Gandhi</a:t>
            </a:r>
            <a:endParaRPr lang="cs-CZ" b="1" dirty="0" smtClean="0">
              <a:solidFill>
                <a:srgbClr val="00B0F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5724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1915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National</a:t>
            </a:r>
            <a:r>
              <a:rPr lang="cs-CZ" dirty="0" smtClean="0"/>
              <a:t> </a:t>
            </a:r>
            <a:r>
              <a:rPr lang="cs-CZ" dirty="0" err="1" smtClean="0"/>
              <a:t>Dialogue</a:t>
            </a:r>
            <a:r>
              <a:rPr lang="cs-CZ" dirty="0" smtClean="0"/>
              <a:t> </a:t>
            </a:r>
            <a:r>
              <a:rPr lang="cs-CZ" dirty="0" err="1" smtClean="0"/>
              <a:t>Quartet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1793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229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95250"/>
            <a:ext cx="4905375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958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Alfred Nobel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1833 – 1896</a:t>
            </a:r>
          </a:p>
          <a:p>
            <a:r>
              <a:rPr lang="cs-CZ" dirty="0" smtClean="0"/>
              <a:t>Nebyl sám objevitelem  výbušné látky, tedy tekutého nitroglycerinu, ale jeho podoby bezpečně použitelné v praxi</a:t>
            </a:r>
          </a:p>
          <a:p>
            <a:r>
              <a:rPr lang="cs-CZ" dirty="0" smtClean="0"/>
              <a:t>1866 </a:t>
            </a:r>
            <a:r>
              <a:rPr lang="cs-CZ" dirty="0" err="1" smtClean="0"/>
              <a:t>dynamis</a:t>
            </a:r>
            <a:r>
              <a:rPr lang="cs-CZ" dirty="0" smtClean="0"/>
              <a:t> – </a:t>
            </a:r>
            <a:r>
              <a:rPr lang="cs-CZ" dirty="0" err="1" smtClean="0"/>
              <a:t>kraft</a:t>
            </a:r>
            <a:r>
              <a:rPr lang="cs-CZ" dirty="0" smtClean="0"/>
              <a:t> – síla</a:t>
            </a:r>
          </a:p>
          <a:p>
            <a:r>
              <a:rPr lang="cs-CZ" dirty="0" smtClean="0"/>
              <a:t>Když v roce 1896 zemřel, měl výrobní továrny ve 20 zemích světa a práva k 355 patentům.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8837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závěť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Podle Nobelova přání měl být majetek prodán, výnos uložen do cenných papírů. Úroky z nich měly být každoročně rozděleny do pěti částí/ocenění</a:t>
            </a:r>
          </a:p>
          <a:p>
            <a:r>
              <a:rPr lang="cs-CZ" dirty="0" smtClean="0"/>
              <a:t>Fyzika</a:t>
            </a:r>
          </a:p>
          <a:p>
            <a:r>
              <a:rPr lang="cs-CZ" dirty="0" smtClean="0"/>
              <a:t>Chemie</a:t>
            </a:r>
          </a:p>
          <a:p>
            <a:r>
              <a:rPr lang="cs-CZ" dirty="0" smtClean="0"/>
              <a:t>Medicína</a:t>
            </a:r>
          </a:p>
          <a:p>
            <a:r>
              <a:rPr lang="cs-CZ" dirty="0" smtClean="0"/>
              <a:t>Literatura</a:t>
            </a:r>
          </a:p>
          <a:p>
            <a:r>
              <a:rPr lang="cs-CZ" dirty="0" smtClean="0"/>
              <a:t>Mír o ceně bude rozhodovat norský parlament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9242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finance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1900 31mil. švédských korun</a:t>
            </a:r>
          </a:p>
          <a:p>
            <a:r>
              <a:rPr lang="cs-CZ" dirty="0" smtClean="0"/>
              <a:t>2000 463 mil. amerických dolarů</a:t>
            </a:r>
          </a:p>
          <a:p>
            <a:endParaRPr lang="cs-CZ" dirty="0"/>
          </a:p>
          <a:p>
            <a:r>
              <a:rPr lang="cs-CZ" dirty="0" smtClean="0"/>
              <a:t>Po druhé sv. válce bylo rozhodnuto, že se povoluje investovat i do riskantních finančních transakcí, derivátů apod.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9634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Důvodem pro Norsko bylo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Norsko bylo se Švédskem v jednom státním útvaru</a:t>
            </a:r>
          </a:p>
          <a:p>
            <a:r>
              <a:rPr lang="cs-CZ" dirty="0" smtClean="0"/>
              <a:t>Nobel choval úctu k norské kultuře a zvláště literatuře</a:t>
            </a:r>
          </a:p>
          <a:p>
            <a:r>
              <a:rPr lang="cs-CZ" dirty="0" smtClean="0"/>
              <a:t>Mělo samostatný parlament, který se angažoval v různých projektech mezinárodní spolupráce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2626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První roky rozhodly o profilu ceny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Respektované osobnosti: </a:t>
            </a:r>
            <a:r>
              <a:rPr lang="de-DE" dirty="0" smtClean="0"/>
              <a:t> Jean Henry Dunant</a:t>
            </a:r>
            <a:endParaRPr lang="cs-CZ" dirty="0" smtClean="0"/>
          </a:p>
          <a:p>
            <a:r>
              <a:rPr lang="cs-CZ" dirty="0" smtClean="0"/>
              <a:t>Organizace: Institute </a:t>
            </a:r>
            <a:r>
              <a:rPr lang="cs-CZ" dirty="0" err="1" smtClean="0"/>
              <a:t>of</a:t>
            </a:r>
            <a:r>
              <a:rPr lang="cs-CZ" dirty="0" smtClean="0"/>
              <a:t> International </a:t>
            </a:r>
            <a:r>
              <a:rPr lang="cs-CZ" dirty="0" err="1" smtClean="0"/>
              <a:t>Law</a:t>
            </a:r>
            <a:r>
              <a:rPr lang="cs-CZ" dirty="0" smtClean="0"/>
              <a:t> 1905</a:t>
            </a:r>
          </a:p>
          <a:p>
            <a:r>
              <a:rPr lang="cs-CZ" dirty="0" smtClean="0"/>
              <a:t>Žena: </a:t>
            </a:r>
            <a:r>
              <a:rPr lang="de-DE" dirty="0" smtClean="0"/>
              <a:t>B</a:t>
            </a:r>
            <a:r>
              <a:rPr lang="cs-CZ" dirty="0" err="1" smtClean="0"/>
              <a:t>ertha</a:t>
            </a:r>
            <a:r>
              <a:rPr lang="cs-CZ" dirty="0" smtClean="0"/>
              <a:t> von </a:t>
            </a:r>
            <a:r>
              <a:rPr lang="cs-CZ" dirty="0" err="1" smtClean="0"/>
              <a:t>Suttner</a:t>
            </a:r>
            <a:r>
              <a:rPr lang="cs-CZ" dirty="0" smtClean="0"/>
              <a:t> 1905</a:t>
            </a:r>
          </a:p>
          <a:p>
            <a:r>
              <a:rPr lang="cs-CZ" dirty="0" smtClean="0"/>
              <a:t>Státník: Theodor Roosevelt 1906</a:t>
            </a:r>
          </a:p>
          <a:p>
            <a:r>
              <a:rPr lang="cs-CZ" dirty="0" smtClean="0"/>
              <a:t>Že mohou být poděleny dva subjekty</a:t>
            </a:r>
          </a:p>
          <a:p>
            <a:r>
              <a:rPr lang="cs-CZ" dirty="0" smtClean="0"/>
              <a:t>Do války: evropská dimenze</a:t>
            </a:r>
          </a:p>
          <a:p>
            <a:r>
              <a:rPr lang="cs-CZ" dirty="0" smtClean="0"/>
              <a:t>Po válce: otevření globalizaci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3015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Kdo má cenu dostat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Kdo se podílí na snižování vyzbrojování a zmenšování armád</a:t>
            </a:r>
          </a:p>
          <a:p>
            <a:r>
              <a:rPr lang="cs-CZ" dirty="0" smtClean="0"/>
              <a:t>Kdo organizuje mírové konference</a:t>
            </a:r>
          </a:p>
          <a:p>
            <a:endParaRPr lang="cs-CZ" dirty="0"/>
          </a:p>
          <a:p>
            <a:r>
              <a:rPr lang="cs-CZ" dirty="0" smtClean="0"/>
              <a:t>Humanitární práce je také prací pro mír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7038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tradice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 začátku byl požadavek nobelovské přednášky, ale realizována byla až později.</a:t>
            </a:r>
          </a:p>
          <a:p>
            <a:r>
              <a:rPr lang="cs-CZ" dirty="0" smtClean="0"/>
              <a:t>Oznámení je v pátek první týden v říjnu</a:t>
            </a:r>
          </a:p>
          <a:p>
            <a:r>
              <a:rPr lang="cs-CZ" dirty="0" smtClean="0"/>
              <a:t>Udělování na Den lidských práv 10. prosince</a:t>
            </a:r>
          </a:p>
          <a:p>
            <a:endParaRPr lang="cs-CZ" dirty="0"/>
          </a:p>
          <a:p>
            <a:r>
              <a:rPr lang="cs-CZ" dirty="0" smtClean="0"/>
              <a:t>(Nobelův institut, Aula univerzity, Radnice Oslo)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39391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105</TotalTime>
  <Words>372</Words>
  <Application>Microsoft Office PowerPoint</Application>
  <PresentationFormat>Předvádění na obrazovce (4:3)</PresentationFormat>
  <Paragraphs>61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Cesta</vt:lpstr>
      <vt:lpstr>Nobelova cena za mír</vt:lpstr>
      <vt:lpstr>Prezentace aplikace PowerPoint</vt:lpstr>
      <vt:lpstr>Alfred Nobel</vt:lpstr>
      <vt:lpstr>závěť</vt:lpstr>
      <vt:lpstr>finance</vt:lpstr>
      <vt:lpstr>Důvodem pro Norsko bylo</vt:lpstr>
      <vt:lpstr>První roky rozhodly o profilu ceny</vt:lpstr>
      <vt:lpstr>Kdo má cenu dostat</vt:lpstr>
      <vt:lpstr>tradice</vt:lpstr>
      <vt:lpstr>Prezentace aplikace PowerPoint</vt:lpstr>
      <vt:lpstr>policy</vt:lpstr>
      <vt:lpstr>Norští laureáti</vt:lpstr>
      <vt:lpstr>1915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Nobelova cena za mír</dc:title>
  <dc:creator>user</dc:creator>
  <cp:lastModifiedBy>user</cp:lastModifiedBy>
  <cp:revision>11</cp:revision>
  <dcterms:created xsi:type="dcterms:W3CDTF">2015-11-19T08:25:15Z</dcterms:created>
  <dcterms:modified xsi:type="dcterms:W3CDTF">2015-11-19T10:10:48Z</dcterms:modified>
</cp:coreProperties>
</file>