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DF336-F1E3-4CD4-B96F-4F0E4143869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330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B28689A-4295-4E26-A141-076AE9184E2C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F6D-D6B3-47D9-998D-C44DF3F93823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4C93-2384-4D6C-9AFA-F7DC0E1DE4C9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CAE3-7ACA-4246-8B2F-EE990C4C9C04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3D58-CE53-481E-8F62-C0BE61FE045F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94799-1092-41DE-A4C7-773D35CAE3A6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136B-F213-4794-B52F-BD989D1DC9F4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8D94-8A0E-4A6B-8519-C7DF562A3010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BC2B-CE67-406D-8CFB-8F2430C24C39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C957A03-324A-4FBB-970A-B71A279AC30B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D3F1EF8-377E-43BB-B0DE-B66C8AD3BF9C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690F230-A299-4339-AA5B-3A97F7CF7283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Úvod do základů práva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Prameny práva – Anglosaský systém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 (nejstarší pramen práva)</a:t>
            </a:r>
          </a:p>
          <a:p>
            <a:pPr lvl="1"/>
            <a:r>
              <a:rPr lang="cs-CZ" sz="1600" dirty="0" smtClean="0"/>
              <a:t>usus </a:t>
            </a:r>
            <a:r>
              <a:rPr lang="cs-CZ" sz="1600" dirty="0" err="1"/>
              <a:t>longaevus</a:t>
            </a:r>
            <a:r>
              <a:rPr lang="cs-CZ" sz="1600" dirty="0"/>
              <a:t> - zvyk dlouhodobě zažitý a </a:t>
            </a:r>
            <a:r>
              <a:rPr lang="cs-CZ" sz="1600" dirty="0" smtClean="0"/>
              <a:t>užívaný</a:t>
            </a:r>
            <a:endParaRPr lang="cs-CZ" sz="1600" dirty="0"/>
          </a:p>
          <a:p>
            <a:pPr lvl="1"/>
            <a:r>
              <a:rPr lang="cs-CZ" sz="1600" dirty="0" err="1"/>
              <a:t>opinio</a:t>
            </a:r>
            <a:r>
              <a:rPr lang="cs-CZ" sz="1600" dirty="0"/>
              <a:t> </a:t>
            </a:r>
            <a:r>
              <a:rPr lang="cs-CZ" sz="1600" dirty="0" err="1"/>
              <a:t>necessitatis</a:t>
            </a:r>
            <a:r>
              <a:rPr lang="cs-CZ" sz="1600" dirty="0"/>
              <a:t> - zvyk obecně uznávaný, uznán a sankcionován </a:t>
            </a:r>
            <a:r>
              <a:rPr lang="cs-CZ" sz="1600" dirty="0" smtClean="0"/>
              <a:t>státem</a:t>
            </a:r>
          </a:p>
          <a:p>
            <a:pPr marL="365760" lvl="1" indent="0">
              <a:buNone/>
            </a:pPr>
            <a:endParaRPr lang="cs-CZ" sz="1600" dirty="0" smtClean="0"/>
          </a:p>
          <a:p>
            <a:r>
              <a:rPr lang="cs-CZ" sz="2000" dirty="0" smtClean="0"/>
              <a:t>Soudní precedent</a:t>
            </a:r>
          </a:p>
          <a:p>
            <a:pPr lvl="1"/>
            <a:r>
              <a:rPr lang="cs-CZ" sz="1600" dirty="0" smtClean="0"/>
              <a:t>Původnost (neopírají o jiný pramen práva)</a:t>
            </a:r>
          </a:p>
          <a:p>
            <a:pPr lvl="1"/>
            <a:r>
              <a:rPr lang="cs-CZ" sz="1600" dirty="0" smtClean="0"/>
              <a:t>Formální (obecná) závaznost</a:t>
            </a:r>
          </a:p>
          <a:p>
            <a:pPr lvl="1"/>
            <a:r>
              <a:rPr lang="cs-CZ" sz="1600" dirty="0" smtClean="0"/>
              <a:t>Závazné ratio </a:t>
            </a:r>
            <a:r>
              <a:rPr lang="cs-CZ" sz="1600" dirty="0" err="1" smtClean="0"/>
              <a:t>decidendi</a:t>
            </a:r>
            <a:r>
              <a:rPr lang="cs-CZ" sz="1600" dirty="0" smtClean="0"/>
              <a:t> (právní argumentace)</a:t>
            </a:r>
          </a:p>
          <a:p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93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práva – Kontinentální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právní akt</a:t>
            </a:r>
          </a:p>
          <a:p>
            <a:pPr lvl="1"/>
            <a:r>
              <a:rPr lang="cs-CZ" sz="1600" dirty="0"/>
              <a:t>rozhodnutí státního orgánu, které obsahuje </a:t>
            </a:r>
            <a:r>
              <a:rPr lang="cs-CZ" sz="1600" dirty="0" smtClean="0"/>
              <a:t>právní normy </a:t>
            </a:r>
            <a:r>
              <a:rPr lang="cs-CZ" sz="1600" dirty="0"/>
              <a:t>jako předem daná pravidla </a:t>
            </a:r>
            <a:r>
              <a:rPr lang="cs-CZ" sz="1600" dirty="0" smtClean="0"/>
              <a:t>chování</a:t>
            </a:r>
          </a:p>
          <a:p>
            <a:pPr lvl="1"/>
            <a:r>
              <a:rPr lang="cs-CZ" sz="1600" dirty="0" smtClean="0"/>
              <a:t>+ přehlednost, dostupnost</a:t>
            </a:r>
            <a:endParaRPr lang="cs-CZ" dirty="0" smtClean="0"/>
          </a:p>
          <a:p>
            <a:pPr lvl="1"/>
            <a:r>
              <a:rPr lang="cs-CZ" sz="1600" dirty="0" smtClean="0"/>
              <a:t>- menší pružnost</a:t>
            </a:r>
            <a:endParaRPr lang="cs-CZ" sz="1600" dirty="0"/>
          </a:p>
          <a:p>
            <a:r>
              <a:rPr lang="cs-CZ" dirty="0" smtClean="0"/>
              <a:t>Normativní smlouva</a:t>
            </a:r>
          </a:p>
          <a:p>
            <a:pPr lvl="1"/>
            <a:r>
              <a:rPr lang="cs-CZ" sz="1600" dirty="0" smtClean="0"/>
              <a:t>Nejdůležitější pramen práva mezinárodního</a:t>
            </a:r>
          </a:p>
          <a:p>
            <a:pPr lvl="1"/>
            <a:r>
              <a:rPr lang="cs-CZ" sz="1600" dirty="0" smtClean="0"/>
              <a:t>Kolektivní smlouvy – svaz zaměstnavatelů + </a:t>
            </a:r>
            <a:r>
              <a:rPr lang="cs-CZ" sz="1600" dirty="0" err="1" smtClean="0"/>
              <a:t>odbořáři</a:t>
            </a:r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10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Obecné pravidlo chování vyjádřené ve zvláštní stanovené nebo uznané formě, jehož zachování je vynutitelné státní mocí</a:t>
            </a:r>
          </a:p>
          <a:p>
            <a:r>
              <a:rPr lang="cs-CZ" sz="2000" dirty="0" smtClean="0"/>
              <a:t>Struktura právní normy</a:t>
            </a:r>
          </a:p>
          <a:p>
            <a:pPr lvl="1"/>
            <a:r>
              <a:rPr lang="cs-CZ" sz="1600" dirty="0" smtClean="0"/>
              <a:t>Hypotéza (podmínky za nichž se má realizovat pravidlo chování stanovené v dispozici)</a:t>
            </a:r>
          </a:p>
          <a:p>
            <a:pPr lvl="1"/>
            <a:r>
              <a:rPr lang="cs-CZ" sz="1600" dirty="0" smtClean="0"/>
              <a:t>Dispozice (vlastní pravidlo chování</a:t>
            </a:r>
            <a:r>
              <a:rPr lang="cs-CZ" sz="1600" dirty="0"/>
              <a:t>,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nastanou-li skutečnosti předvídané hypotézou právní </a:t>
            </a:r>
            <a:r>
              <a:rPr lang="cs-CZ" altLang="cs-CZ" sz="1600" dirty="0" smtClean="0"/>
              <a:t>normy) </a:t>
            </a:r>
            <a:endParaRPr lang="cs-CZ" sz="1600" dirty="0" smtClean="0"/>
          </a:p>
          <a:p>
            <a:pPr lvl="1"/>
            <a:r>
              <a:rPr lang="cs-CZ" sz="1600" dirty="0" smtClean="0"/>
              <a:t>Sankce (následek za porušení povinnosti stanovené v dispozici)</a:t>
            </a:r>
          </a:p>
          <a:p>
            <a:r>
              <a:rPr lang="cs-CZ" altLang="cs-CZ" sz="1800" dirty="0" smtClean="0"/>
              <a:t>Př. </a:t>
            </a:r>
            <a:r>
              <a:rPr lang="cs-CZ" altLang="cs-CZ" sz="1800" dirty="0" smtClean="0"/>
              <a:t>Dlužník je povinen bez zbytečného odkladu poté, co se doví o skutečnosti, jež činí </a:t>
            </a:r>
            <a:r>
              <a:rPr lang="cs-CZ" altLang="cs-CZ" sz="1800" dirty="0" smtClean="0"/>
              <a:t>plnění nemožným</a:t>
            </a:r>
            <a:r>
              <a:rPr lang="cs-CZ" altLang="cs-CZ" sz="1800" dirty="0" smtClean="0"/>
              <a:t>, oznámit to věřiteli, jinak odpovídá za škodu, která vznikne věřiteli tím, že nebyl </a:t>
            </a:r>
            <a:r>
              <a:rPr lang="cs-CZ" altLang="cs-CZ" sz="1800" smtClean="0"/>
              <a:t>včas </a:t>
            </a:r>
            <a:r>
              <a:rPr lang="cs-CZ" altLang="cs-CZ" sz="1800" smtClean="0"/>
              <a:t>o nemožnosti </a:t>
            </a:r>
            <a:r>
              <a:rPr lang="cs-CZ" altLang="cs-CZ" sz="1800" dirty="0" smtClean="0"/>
              <a:t>vyrozuměn.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6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Normativnost</a:t>
            </a:r>
          </a:p>
          <a:p>
            <a:pPr lvl="1"/>
            <a:r>
              <a:rPr lang="cs-CZ" sz="1800" dirty="0" smtClean="0"/>
              <a:t>Příkaz, zákaz, oprávnění, jak se chovat</a:t>
            </a:r>
          </a:p>
          <a:p>
            <a:r>
              <a:rPr lang="cs-CZ" sz="2000" dirty="0" smtClean="0"/>
              <a:t>Právní závaznost</a:t>
            </a:r>
          </a:p>
          <a:p>
            <a:pPr lvl="1"/>
            <a:r>
              <a:rPr lang="cs-CZ" sz="1800" dirty="0" smtClean="0"/>
              <a:t>Závaznost právních norem</a:t>
            </a:r>
          </a:p>
          <a:p>
            <a:r>
              <a:rPr lang="cs-CZ" sz="2000" dirty="0" smtClean="0"/>
              <a:t>Obecnost</a:t>
            </a:r>
          </a:p>
          <a:p>
            <a:pPr lvl="1"/>
            <a:r>
              <a:rPr lang="cs-CZ" sz="1800" dirty="0" smtClean="0"/>
              <a:t>Nikoliv konkrétnost</a:t>
            </a:r>
          </a:p>
          <a:p>
            <a:r>
              <a:rPr lang="cs-CZ" sz="2000" dirty="0" smtClean="0"/>
              <a:t>Vynutitelnost státním donucením</a:t>
            </a:r>
          </a:p>
          <a:p>
            <a:pPr lvl="1"/>
            <a:r>
              <a:rPr lang="cs-CZ" sz="1800" dirty="0" smtClean="0"/>
              <a:t>Možnost vymáhat při nesplnění</a:t>
            </a:r>
          </a:p>
          <a:p>
            <a:r>
              <a:rPr lang="cs-CZ" sz="2000" dirty="0" smtClean="0"/>
              <a:t>Zvláštní státem stanovená nebo uznaná forma</a:t>
            </a:r>
          </a:p>
          <a:p>
            <a:pPr lvl="1"/>
            <a:r>
              <a:rPr lang="cs-CZ" sz="1800" dirty="0" smtClean="0"/>
              <a:t>V pramenech práva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40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právních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Přikazující x zakazující x opravňující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Kogentní x dispozitivní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Taxativní x demonstrativní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Působnost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Věcná, osobní, časová, prostorová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22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Třídění PN podle stupně právní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Ústava, Listina základních práv a svobod</a:t>
            </a:r>
          </a:p>
          <a:p>
            <a:pPr marL="0" indent="0">
              <a:buNone/>
            </a:pPr>
            <a:r>
              <a:rPr lang="cs-CZ" dirty="0" smtClean="0"/>
              <a:t>Ústavní zákony</a:t>
            </a:r>
          </a:p>
          <a:p>
            <a:pPr marL="0" indent="0">
              <a:buNone/>
            </a:pPr>
            <a:r>
              <a:rPr lang="cs-CZ" dirty="0" smtClean="0"/>
              <a:t>Mezinárodní smlouvy</a:t>
            </a:r>
          </a:p>
          <a:p>
            <a:pPr marL="0" indent="0">
              <a:buNone/>
            </a:pPr>
            <a:r>
              <a:rPr lang="cs-CZ" dirty="0" smtClean="0"/>
              <a:t>Zákony a zákonná opatření</a:t>
            </a:r>
          </a:p>
          <a:p>
            <a:pPr marL="0" indent="0" algn="ctr">
              <a:buNone/>
            </a:pPr>
            <a:r>
              <a:rPr lang="cs-CZ" sz="1800" dirty="0" smtClean="0"/>
              <a:t>Podzákonné předpisy</a:t>
            </a:r>
          </a:p>
          <a:p>
            <a:pPr marL="0" indent="0">
              <a:buNone/>
            </a:pPr>
            <a:r>
              <a:rPr lang="cs-CZ" sz="1800" dirty="0" smtClean="0"/>
              <a:t>Nařízení vlády</a:t>
            </a:r>
          </a:p>
          <a:p>
            <a:pPr marL="0" indent="0">
              <a:buNone/>
            </a:pPr>
            <a:r>
              <a:rPr lang="cs-CZ" sz="1800" dirty="0" smtClean="0"/>
              <a:t>Vyhlášky ministerstev a jiných ústředních orgánů státní správy (ÚOHS, ČSÚ, </a:t>
            </a:r>
            <a:r>
              <a:rPr lang="cs-CZ" sz="1800" dirty="0" err="1" smtClean="0"/>
              <a:t>apod</a:t>
            </a:r>
            <a:r>
              <a:rPr lang="cs-CZ" sz="1800" dirty="0" smtClean="0"/>
              <a:t>)</a:t>
            </a:r>
          </a:p>
          <a:p>
            <a:pPr marL="0" indent="0">
              <a:buNone/>
            </a:pPr>
            <a:r>
              <a:rPr lang="cs-CZ" sz="1800" dirty="0" smtClean="0"/>
              <a:t>Obecně závazné vyhlášky a nařízení krajů a obcí</a:t>
            </a:r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475656" y="299695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547664" y="3933056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1403648" y="2348880"/>
            <a:ext cx="72008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15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Platnost a účinnost PN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Platnost</a:t>
            </a:r>
            <a:r>
              <a:rPr lang="cs-CZ" dirty="0" smtClean="0"/>
              <a:t> (informace o tvorbě, seznámení se  s normou)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se rozumí její existence, tj. že právní norma je součástí platného právního řádu. Platnosti nabývá právní norma vyhlášením. </a:t>
            </a:r>
            <a:endParaRPr lang="cs-CZ" dirty="0"/>
          </a:p>
          <a:p>
            <a:r>
              <a:rPr lang="cs-CZ" b="1" dirty="0" smtClean="0"/>
              <a:t>Účinnost </a:t>
            </a:r>
            <a:r>
              <a:rPr lang="cs-CZ" dirty="0" smtClean="0"/>
              <a:t>(doba, od které je nutno se podle PN postupovat)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Vacatio</a:t>
            </a:r>
            <a:r>
              <a:rPr lang="cs-CZ" altLang="cs-CZ" b="1" dirty="0"/>
              <a:t> </a:t>
            </a:r>
            <a:r>
              <a:rPr lang="cs-CZ" altLang="cs-CZ" b="1" dirty="0" err="1"/>
              <a:t>legis</a:t>
            </a:r>
            <a:r>
              <a:rPr lang="cs-CZ" altLang="cs-CZ" dirty="0"/>
              <a:t> - časový interval mezi platností právní normy a její účinností (není-li účinnost stanovena, je to 15 dní)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00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vztahy upravovány PN, jejichž dodržování je vynuceno státní mocí</a:t>
            </a:r>
          </a:p>
          <a:p>
            <a:r>
              <a:rPr lang="cs-CZ" dirty="0" smtClean="0"/>
              <a:t>Předpoklady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Právní skutečnosti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3428992" y="314324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428992" y="314324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286248" y="292893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norma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214810" y="357187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skutečnost</a:t>
            </a:r>
            <a:endParaRPr lang="cs-CZ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286248" y="492919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286248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 flipH="1">
            <a:off x="5260660" y="4786322"/>
            <a:ext cx="202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Závislé na vůli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143504" y="535782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Nezávislé na vůli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76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PS závislé na vůli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PS nezávislé na vůli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4143372" y="2500306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214942" y="2357430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4143372" y="2786058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214942" y="321468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jednání</a:t>
            </a:r>
            <a:endParaRPr lang="cs-CZ" dirty="0"/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4500562" y="4214818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500562" y="450057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500694" y="407194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události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572132" y="485776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stavy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</a:t>
            </a:r>
          </a:p>
          <a:p>
            <a:pPr lvl="1"/>
            <a:r>
              <a:rPr lang="cs-CZ" dirty="0" smtClean="0"/>
              <a:t>F.O., P.O., stát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Objekt</a:t>
            </a:r>
          </a:p>
          <a:p>
            <a:pPr lvl="1"/>
            <a:r>
              <a:rPr lang="cs-CZ" dirty="0" smtClean="0"/>
              <a:t>Věci, hodnoty lidské osobnosti, výsledky tvůrčí činnosti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Oprávnění</a:t>
            </a:r>
            <a:r>
              <a:rPr lang="cs-CZ" smtClean="0"/>
              <a:t>, povinnosti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Ignorantia</a:t>
            </a:r>
            <a:r>
              <a:rPr lang="cs-CZ" sz="3200" dirty="0" smtClean="0"/>
              <a:t> </a:t>
            </a:r>
            <a:r>
              <a:rPr lang="cs-CZ" sz="3200" dirty="0" err="1" smtClean="0"/>
              <a:t>iuris</a:t>
            </a:r>
            <a:r>
              <a:rPr lang="cs-CZ" sz="3200" dirty="0" smtClean="0"/>
              <a:t> </a:t>
            </a:r>
            <a:r>
              <a:rPr lang="cs-CZ" sz="3200" dirty="0" err="1" smtClean="0"/>
              <a:t>neminem</a:t>
            </a:r>
            <a:r>
              <a:rPr lang="cs-CZ" sz="3200" dirty="0" smtClean="0"/>
              <a:t> </a:t>
            </a:r>
            <a:r>
              <a:rPr lang="cs-CZ" sz="3200" dirty="0" err="1"/>
              <a:t>excusat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(Paulu)</a:t>
            </a:r>
            <a:endParaRPr lang="cs-CZ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7903" y="402405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2466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A.: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GERLOCH, A.: </a:t>
            </a:r>
            <a:r>
              <a:rPr lang="cs-CZ" sz="1400" i="1" dirty="0">
                <a:solidFill>
                  <a:prstClr val="black"/>
                </a:solidFill>
              </a:rPr>
              <a:t>Teorie práva</a:t>
            </a:r>
            <a:r>
              <a:rPr lang="cs-CZ" sz="1400" dirty="0">
                <a:solidFill>
                  <a:prstClr val="black"/>
                </a:solidFill>
              </a:rPr>
              <a:t>. 5 vyd. Plzeň: Aleš Čeněk, 2009. 312 s. ISBN 978-80-7380-233-2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Pojem právo</a:t>
            </a:r>
          </a:p>
          <a:p>
            <a:r>
              <a:rPr lang="cs-CZ" dirty="0" smtClean="0"/>
              <a:t>Normativní systémy</a:t>
            </a:r>
          </a:p>
          <a:p>
            <a:r>
              <a:rPr lang="cs-CZ" dirty="0" smtClean="0"/>
              <a:t>Základní právní pojmy</a:t>
            </a:r>
          </a:p>
          <a:p>
            <a:r>
              <a:rPr lang="cs-CZ" dirty="0"/>
              <a:t>Prameny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Právní norma</a:t>
            </a:r>
            <a:endParaRPr lang="cs-CZ" dirty="0"/>
          </a:p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Přirozené právo vs. Pozitivní právo</a:t>
            </a:r>
          </a:p>
          <a:p>
            <a:pPr lvl="1"/>
            <a:r>
              <a:rPr lang="cs-CZ" sz="2000" dirty="0"/>
              <a:t>Přirozené </a:t>
            </a:r>
            <a:r>
              <a:rPr lang="cs-CZ" sz="2000" dirty="0" smtClean="0"/>
              <a:t>právo</a:t>
            </a:r>
          </a:p>
          <a:p>
            <a:pPr lvl="2"/>
            <a:r>
              <a:rPr lang="cs-CZ" sz="1400" dirty="0" smtClean="0"/>
              <a:t>vychází </a:t>
            </a:r>
            <a:r>
              <a:rPr lang="cs-CZ" sz="1400" dirty="0"/>
              <a:t>z uznání principů, práv a hodnot, jež mají pramenit z </a:t>
            </a:r>
            <a:r>
              <a:rPr lang="cs-CZ" sz="1400" dirty="0" smtClean="0"/>
              <a:t>přirozenosti člověka</a:t>
            </a:r>
            <a:r>
              <a:rPr lang="cs-CZ" sz="1400" dirty="0"/>
              <a:t>, a jsou proto nezávislé na konkrétních společenských podmínkách, na </a:t>
            </a:r>
            <a:r>
              <a:rPr lang="cs-CZ" sz="1400" dirty="0" smtClean="0"/>
              <a:t>státu a </a:t>
            </a:r>
            <a:r>
              <a:rPr lang="cs-CZ" sz="1400" dirty="0"/>
              <a:t>náboženství, na platném právním </a:t>
            </a:r>
            <a:r>
              <a:rPr lang="cs-CZ" sz="1400" dirty="0" smtClean="0"/>
              <a:t>řádu</a:t>
            </a:r>
          </a:p>
          <a:p>
            <a:pPr marL="685800" lvl="2" indent="0">
              <a:buNone/>
            </a:pPr>
            <a:endParaRPr lang="cs-CZ" sz="1400" dirty="0" smtClean="0"/>
          </a:p>
          <a:p>
            <a:pPr lvl="1"/>
            <a:r>
              <a:rPr lang="cs-CZ" sz="2000" dirty="0" smtClean="0"/>
              <a:t>Pozitivní právo</a:t>
            </a:r>
          </a:p>
          <a:p>
            <a:pPr lvl="2"/>
            <a:r>
              <a:rPr lang="cs-CZ" sz="1400" dirty="0"/>
              <a:t>je dané státem, je to právo platné. Pozitivní právo </a:t>
            </a:r>
            <a:r>
              <a:rPr lang="cs-CZ" sz="1400" dirty="0" smtClean="0"/>
              <a:t>je tedy </a:t>
            </a:r>
            <a:r>
              <a:rPr lang="cs-CZ" sz="1400" dirty="0"/>
              <a:t>předem dáno, jsou to předvídatelná pravidla, která se vynucují, tzn. že </a:t>
            </a:r>
            <a:r>
              <a:rPr lang="cs-CZ" sz="1400" dirty="0" smtClean="0"/>
              <a:t>protiprávní jednání </a:t>
            </a:r>
            <a:r>
              <a:rPr lang="cs-CZ" sz="1400" dirty="0"/>
              <a:t>je postihováno.</a:t>
            </a:r>
            <a:endParaRPr lang="cs-CZ" sz="1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43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Společnost je řízena normami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Společenské normativní systémy:</a:t>
            </a:r>
          </a:p>
          <a:p>
            <a:r>
              <a:rPr lang="cs-CZ" sz="2000" dirty="0" smtClean="0"/>
              <a:t>Morálka</a:t>
            </a:r>
          </a:p>
          <a:p>
            <a:r>
              <a:rPr lang="cs-CZ" sz="2000" dirty="0" smtClean="0"/>
              <a:t>Náboženské normy </a:t>
            </a:r>
          </a:p>
          <a:p>
            <a:r>
              <a:rPr lang="cs-CZ" sz="2000" dirty="0"/>
              <a:t>E</a:t>
            </a:r>
            <a:r>
              <a:rPr lang="cs-CZ" sz="2000" dirty="0" smtClean="0"/>
              <a:t>stetické normy </a:t>
            </a:r>
          </a:p>
          <a:p>
            <a:r>
              <a:rPr lang="cs-CZ" sz="2000" dirty="0" smtClean="0"/>
              <a:t>Sportovní pravidla</a:t>
            </a:r>
          </a:p>
          <a:p>
            <a:r>
              <a:rPr lang="cs-CZ" sz="2000" dirty="0" smtClean="0"/>
              <a:t>Právo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95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Právní vědomí</a:t>
            </a:r>
          </a:p>
          <a:p>
            <a:pPr lvl="1"/>
            <a:r>
              <a:rPr lang="cs-CZ" sz="2000" dirty="0" smtClean="0"/>
              <a:t>Souhrn právní názorů, pocitů, představ a skutečných vědomostí, vyjadřující vztahy občanů k platnému právu</a:t>
            </a:r>
          </a:p>
          <a:p>
            <a:pPr marL="0" indent="0">
              <a:buNone/>
            </a:pPr>
            <a:r>
              <a:rPr lang="cs-CZ" dirty="0" smtClean="0"/>
              <a:t>Zákonnost</a:t>
            </a:r>
          </a:p>
          <a:p>
            <a:pPr lvl="1"/>
            <a:r>
              <a:rPr lang="cs-CZ" sz="2000" dirty="0" smtClean="0"/>
              <a:t>Důslední dodržování právního řádu</a:t>
            </a:r>
            <a:endParaRPr lang="cs-CZ" sz="2000" dirty="0"/>
          </a:p>
          <a:p>
            <a:pPr marL="0" indent="0">
              <a:buNone/>
            </a:pPr>
            <a:r>
              <a:rPr lang="cs-CZ" dirty="0" smtClean="0"/>
              <a:t>Legislativa</a:t>
            </a:r>
          </a:p>
          <a:p>
            <a:pPr lvl="1"/>
            <a:r>
              <a:rPr lang="cs-CZ" sz="2000" dirty="0" smtClean="0"/>
              <a:t>Činnost směřující ke tvorbě právní předpisů (POZOR - ne právní předpisy!)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6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akt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Právní řád</a:t>
            </a:r>
          </a:p>
          <a:p>
            <a:pPr lvl="1"/>
            <a:r>
              <a:rPr lang="cs-CZ" sz="2000" dirty="0" smtClean="0"/>
              <a:t>Souhrn právní předpisů(PP) v daném státě</a:t>
            </a:r>
          </a:p>
          <a:p>
            <a:pPr lvl="1"/>
            <a:r>
              <a:rPr lang="cs-CZ" sz="2000" dirty="0" smtClean="0"/>
              <a:t>Uspořádán stupňovitě dle důležitosti jednotlivých druhů právních norem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275856" y="206084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75856" y="2349126"/>
            <a:ext cx="360040" cy="359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674366" y="190105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Normativní právní akt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74366" y="2530363"/>
            <a:ext cx="219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Individuální právní akt</a:t>
            </a:r>
            <a:endParaRPr lang="cs-CZ" sz="1400" dirty="0"/>
          </a:p>
        </p:txBody>
      </p:sp>
      <p:sp>
        <p:nvSpPr>
          <p:cNvPr id="17" name="Pravá složená závorka 16"/>
          <p:cNvSpPr/>
          <p:nvPr/>
        </p:nvSpPr>
        <p:spPr>
          <a:xfrm>
            <a:off x="5575180" y="2024844"/>
            <a:ext cx="148948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796136" y="215969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Akty veřejné moci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11118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Systém práva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Obsahové uspořádání právních předpisů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707904" y="249289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07904" y="278092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211960" y="236669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Soukromé právo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939986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Veřejné právo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22782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205304" cy="3758015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Právní formy, v nichž nalézáme platné právo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Materiální</a:t>
            </a:r>
          </a:p>
          <a:p>
            <a:pPr lvl="1"/>
            <a:r>
              <a:rPr lang="cs-CZ" dirty="0" smtClean="0"/>
              <a:t>Společenské, historické, hospodářské okolnosti, jež nutí k úpravě právních vztahů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Formální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Právní obyčej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Soudní precedent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právní akt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smlouva</a:t>
            </a:r>
          </a:p>
          <a:p>
            <a:pPr marL="822960" lvl="1" indent="-457200">
              <a:buFont typeface="+mj-lt"/>
              <a:buAutoNum type="alphaLcParenR"/>
            </a:pPr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50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287</TotalTime>
  <Words>778</Words>
  <Application>Microsoft Office PowerPoint</Application>
  <PresentationFormat>Předvádění na obrazovce (4:3)</PresentationFormat>
  <Paragraphs>179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Špendlík</vt:lpstr>
      <vt:lpstr>Úvod do základů práva</vt:lpstr>
      <vt:lpstr>Ignorantia iuris neminem excusat (Paulu)</vt:lpstr>
      <vt:lpstr>Obsah přednášky</vt:lpstr>
      <vt:lpstr>Pojem právo</vt:lpstr>
      <vt:lpstr>Normativní systémy</vt:lpstr>
      <vt:lpstr>Základní právní pojmy</vt:lpstr>
      <vt:lpstr>Základní právní pojmy</vt:lpstr>
      <vt:lpstr>Základní právní pojmy</vt:lpstr>
      <vt:lpstr>Prameny práva</vt:lpstr>
      <vt:lpstr>Prameny práva – Anglosaský systém</vt:lpstr>
      <vt:lpstr>Prameny práva – Kontinentální systém</vt:lpstr>
      <vt:lpstr>Právní norma</vt:lpstr>
      <vt:lpstr>Znaky právní normy</vt:lpstr>
      <vt:lpstr>Třídění právních norem</vt:lpstr>
      <vt:lpstr>Třídění PN podle stupně právní síly</vt:lpstr>
      <vt:lpstr>Platnost a účinnost PN</vt:lpstr>
      <vt:lpstr>Právní vztahy</vt:lpstr>
      <vt:lpstr>Právní vztahy</vt:lpstr>
      <vt:lpstr>Prvky právního vztahu</vt:lpstr>
      <vt:lpstr>Snímek 20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klusak</cp:lastModifiedBy>
  <cp:revision>27</cp:revision>
  <dcterms:created xsi:type="dcterms:W3CDTF">2012-09-18T12:20:52Z</dcterms:created>
  <dcterms:modified xsi:type="dcterms:W3CDTF">2015-09-21T06:20:24Z</dcterms:modified>
</cp:coreProperties>
</file>