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9"/>
  </p:notesMasterIdLst>
  <p:sldIdLst>
    <p:sldId id="256" r:id="rId2"/>
    <p:sldId id="258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73" r:id="rId26"/>
    <p:sldId id="275" r:id="rId27"/>
    <p:sldId id="274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1F88-A842-4E17-8B8D-BDE5734FAC93}" type="datetimeFigureOut">
              <a:rPr lang="cs-CZ" smtClean="0"/>
              <a:pPr/>
              <a:t>12.10.2014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F336-F1E3-4CD4-B96F-4F0E414386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217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E670497E-87CE-45CF-B784-7367BF30BFCF}" type="datetime1">
              <a:rPr lang="cs-CZ" smtClean="0"/>
              <a:pPr/>
              <a:t>12.10.2014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EA445-1569-447D-AB26-02DB03D27C97}" type="datetime1">
              <a:rPr lang="cs-CZ" smtClean="0"/>
              <a:pPr/>
              <a:t>12.10.2014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2D38-C698-4947-BD6D-F22E22B267EE}" type="datetime1">
              <a:rPr lang="cs-CZ" smtClean="0"/>
              <a:pPr/>
              <a:t>12.10.2014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C15B-4EA4-4E59-AD26-1D42621CE28A}" type="datetime1">
              <a:rPr lang="cs-CZ" smtClean="0"/>
              <a:pPr/>
              <a:t>12.10.2014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5AD3-E5BA-41D5-B756-BD741A746EDD}" type="datetime1">
              <a:rPr lang="cs-CZ" smtClean="0"/>
              <a:pPr/>
              <a:t>12.10.2014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D8527-3570-4271-833C-C686D34AB2E7}" type="datetime1">
              <a:rPr lang="cs-CZ" smtClean="0"/>
              <a:pPr/>
              <a:t>12.10.2014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A89AE-721A-49AA-AD5E-DF61299ED7FC}" type="datetime1">
              <a:rPr lang="cs-CZ" smtClean="0"/>
              <a:pPr/>
              <a:t>12.10.2014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FF4C0-FFC9-45B4-A329-E816F61445D0}" type="datetime1">
              <a:rPr lang="cs-CZ" smtClean="0"/>
              <a:pPr/>
              <a:t>12.10.2014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F89A-57E3-44B0-968C-CA9BE8BEED3E}" type="datetime1">
              <a:rPr lang="cs-CZ" smtClean="0"/>
              <a:pPr/>
              <a:t>12.10.2014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AE3093FE-056C-451F-BE1A-4234CE5077AF}" type="datetime1">
              <a:rPr lang="cs-CZ" smtClean="0"/>
              <a:pPr/>
              <a:t>12.10.2014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0390164-B29B-4536-85B4-4530AF493954}" type="datetime1">
              <a:rPr lang="cs-CZ" smtClean="0"/>
              <a:pPr/>
              <a:t>12.10.2014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112C05B-1DF0-4FA3-A224-D700D9FCE32C}" type="datetime1">
              <a:rPr lang="cs-CZ" smtClean="0"/>
              <a:pPr/>
              <a:t>12.10.2014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Ústavní právo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smtClean="0"/>
              <a:t>Ing. Mgr. Tomáš Klusák</a:t>
            </a:r>
          </a:p>
          <a:p>
            <a:pPr algn="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79950" y="400506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401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Moc výkonná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Vláda (odpovědna PS)</a:t>
            </a:r>
          </a:p>
          <a:p>
            <a:pPr lvl="1"/>
            <a:r>
              <a:rPr lang="cs-CZ" dirty="0" smtClean="0"/>
              <a:t>Organizuje a zajišťuje úkoly v oblasti</a:t>
            </a:r>
          </a:p>
          <a:p>
            <a:pPr lvl="2"/>
            <a:r>
              <a:rPr lang="cs-CZ" dirty="0" smtClean="0"/>
              <a:t>Zahraniční politiky</a:t>
            </a:r>
          </a:p>
          <a:p>
            <a:pPr lvl="2"/>
            <a:r>
              <a:rPr lang="cs-CZ" dirty="0" smtClean="0"/>
              <a:t>Obrany a bezpečnosti státu</a:t>
            </a:r>
          </a:p>
          <a:p>
            <a:pPr lvl="2"/>
            <a:r>
              <a:rPr lang="cs-CZ" dirty="0" smtClean="0"/>
              <a:t>Hospodářské, sociální a kulturní výstavby státu</a:t>
            </a:r>
          </a:p>
          <a:p>
            <a:pPr lvl="2"/>
            <a:r>
              <a:rPr lang="cs-CZ" dirty="0" smtClean="0"/>
              <a:t>Kolektivní orgán ( k rozhodnutí </a:t>
            </a:r>
            <a:r>
              <a:rPr lang="cs-CZ" dirty="0" err="1" smtClean="0"/>
              <a:t>nadpol</a:t>
            </a:r>
            <a:r>
              <a:rPr lang="cs-CZ" dirty="0" smtClean="0"/>
              <a:t>. všech členů vlády)</a:t>
            </a:r>
          </a:p>
          <a:p>
            <a:r>
              <a:rPr lang="cs-CZ" dirty="0" smtClean="0"/>
              <a:t>Ministerstva zajišťují výkon státní správy na jednotlivých úsecích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9119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Moc výkonná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Prezident republiky</a:t>
            </a:r>
          </a:p>
          <a:p>
            <a:pPr lvl="1"/>
            <a:r>
              <a:rPr lang="cs-CZ" dirty="0" smtClean="0"/>
              <a:t>Hlava státu</a:t>
            </a:r>
          </a:p>
          <a:p>
            <a:pPr lvl="2"/>
            <a:r>
              <a:rPr lang="cs-CZ" dirty="0" smtClean="0"/>
              <a:t>Představitel samostatnosti a svrchovanosti</a:t>
            </a:r>
          </a:p>
          <a:p>
            <a:pPr lvl="2"/>
            <a:r>
              <a:rPr lang="cs-CZ" dirty="0" smtClean="0"/>
              <a:t>5 let a max. 2x po sobě</a:t>
            </a:r>
          </a:p>
          <a:p>
            <a:pPr lvl="2"/>
            <a:r>
              <a:rPr lang="cs-CZ" dirty="0" smtClean="0"/>
              <a:t>Přímá volba</a:t>
            </a:r>
          </a:p>
          <a:p>
            <a:pPr lvl="3"/>
            <a:r>
              <a:rPr lang="cs-CZ" dirty="0" smtClean="0"/>
              <a:t>1. kolo (</a:t>
            </a:r>
            <a:r>
              <a:rPr lang="cs-CZ" dirty="0" err="1" smtClean="0"/>
              <a:t>nadpol</a:t>
            </a:r>
            <a:r>
              <a:rPr lang="cs-CZ" dirty="0" smtClean="0"/>
              <a:t>. většina všech platných hlasů oprávněných voličů)</a:t>
            </a:r>
          </a:p>
          <a:p>
            <a:pPr lvl="3"/>
            <a:r>
              <a:rPr lang="cs-CZ" dirty="0" smtClean="0"/>
              <a:t>2. kolo (2 nejúspěšnější kandidáti ---- vítěz)</a:t>
            </a:r>
          </a:p>
          <a:p>
            <a:pPr lvl="3"/>
            <a:r>
              <a:rPr lang="cs-CZ" dirty="0" smtClean="0"/>
              <a:t>Návrh (petice 50 000 podpisů x 20 P nebo 10 S)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1379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Prezident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Pravomoci samostatné:</a:t>
            </a:r>
          </a:p>
          <a:p>
            <a:pPr lvl="1"/>
            <a:r>
              <a:rPr lang="cs-CZ" sz="1800" dirty="0" smtClean="0"/>
              <a:t>Jmenuje předsedu vlády a další členy vlády</a:t>
            </a:r>
          </a:p>
          <a:p>
            <a:pPr lvl="1"/>
            <a:r>
              <a:rPr lang="cs-CZ" sz="1800" dirty="0" smtClean="0"/>
              <a:t>Jmenuje soudce Ústavního soudu</a:t>
            </a:r>
          </a:p>
          <a:p>
            <a:pPr lvl="1"/>
            <a:r>
              <a:rPr lang="cs-CZ" sz="1800" dirty="0" smtClean="0"/>
              <a:t>Udílí milosti, suspenzivní právo veta, podpis zákonů</a:t>
            </a:r>
          </a:p>
          <a:p>
            <a:pPr lvl="1"/>
            <a:r>
              <a:rPr lang="cs-CZ" sz="1800" dirty="0" smtClean="0"/>
              <a:t>Jmenuje prezidenta + viceprezidenta NKÚ</a:t>
            </a:r>
          </a:p>
          <a:p>
            <a:pPr lvl="1"/>
            <a:r>
              <a:rPr lang="cs-CZ" sz="1800" dirty="0" smtClean="0"/>
              <a:t>Jmenuje  členy Bankovní rady ČNB</a:t>
            </a:r>
          </a:p>
          <a:p>
            <a:r>
              <a:rPr lang="cs-CZ" sz="2000" dirty="0" smtClean="0"/>
              <a:t>Pravomoci se spolupodpisem člena vlády:</a:t>
            </a:r>
          </a:p>
          <a:p>
            <a:pPr lvl="1"/>
            <a:r>
              <a:rPr lang="cs-CZ" sz="1800" dirty="0" smtClean="0"/>
              <a:t>Zastupuje stát navenek</a:t>
            </a:r>
          </a:p>
          <a:p>
            <a:pPr lvl="1"/>
            <a:r>
              <a:rPr lang="cs-CZ" sz="1800" dirty="0" smtClean="0"/>
              <a:t>Sjednává ratifikuje MS</a:t>
            </a:r>
          </a:p>
          <a:p>
            <a:pPr lvl="1"/>
            <a:r>
              <a:rPr lang="cs-CZ" sz="1800" dirty="0" smtClean="0"/>
              <a:t>Vrchní velitel ozbrojených sil</a:t>
            </a:r>
          </a:p>
          <a:p>
            <a:pPr lvl="1"/>
            <a:r>
              <a:rPr lang="cs-CZ" sz="1800" dirty="0" smtClean="0"/>
              <a:t>Jmenuje soudce</a:t>
            </a:r>
          </a:p>
          <a:p>
            <a:pPr lvl="1"/>
            <a:r>
              <a:rPr lang="cs-CZ" sz="1800" dirty="0" smtClean="0"/>
              <a:t>Propůjčuje a uděluje státní vyznamenání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xmlns="" val="254302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 minulá přednáška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6490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NKÚ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Sídlo Praha, v čele prezident NKÚ</a:t>
            </a:r>
          </a:p>
          <a:p>
            <a:r>
              <a:rPr lang="cs-CZ" dirty="0" smtClean="0"/>
              <a:t>Nezávislý orgán vykonávající kontrolu hospodaření se státním majetkem a státními finančními prostředky, kontrola státního závěrečného účtu, plnění státního rozpočtu</a:t>
            </a:r>
          </a:p>
          <a:p>
            <a:r>
              <a:rPr lang="cs-CZ" dirty="0" smtClean="0"/>
              <a:t>Účelnost a hospodárnost a soulad s PP při využívání prostředků daňových poplatníků</a:t>
            </a:r>
          </a:p>
          <a:p>
            <a:r>
              <a:rPr lang="cs-CZ" dirty="0" smtClean="0"/>
              <a:t>Předkládá zprávu PS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4612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ČNB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Nezávislost (personální, finanční, funkční, institucionální)</a:t>
            </a:r>
          </a:p>
          <a:p>
            <a:r>
              <a:rPr lang="cs-CZ" dirty="0" smtClean="0"/>
              <a:t>Hlavním úkolem je cenová stabilita</a:t>
            </a:r>
          </a:p>
          <a:p>
            <a:r>
              <a:rPr lang="cs-CZ" dirty="0" smtClean="0"/>
              <a:t>Určuje měnovou politiku, vydává bankovky a mince, řídí  peněžní oběh</a:t>
            </a:r>
          </a:p>
          <a:p>
            <a:r>
              <a:rPr lang="cs-CZ" dirty="0" smtClean="0"/>
              <a:t>Bankovní rada</a:t>
            </a:r>
          </a:p>
          <a:p>
            <a:pPr lvl="1"/>
            <a:r>
              <a:rPr lang="cs-CZ" dirty="0" smtClean="0"/>
              <a:t>Guvernér a 2 viceguvernéři</a:t>
            </a:r>
          </a:p>
          <a:p>
            <a:pPr lvl="1"/>
            <a:r>
              <a:rPr lang="cs-CZ" dirty="0" smtClean="0"/>
              <a:t>4 členové bankovní rady</a:t>
            </a:r>
            <a:endParaRPr lang="cs-CZ" dirty="0"/>
          </a:p>
        </p:txBody>
      </p:sp>
      <p:sp>
        <p:nvSpPr>
          <p:cNvPr id="6" name="Pravá složená závorka 5"/>
          <p:cNvSpPr/>
          <p:nvPr/>
        </p:nvSpPr>
        <p:spPr>
          <a:xfrm>
            <a:off x="5652120" y="4725144"/>
            <a:ext cx="144016" cy="6480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6012160" y="4725144"/>
            <a:ext cx="144016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6 let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494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samospráva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Obce a kraje</a:t>
            </a:r>
          </a:p>
          <a:p>
            <a:r>
              <a:rPr lang="cs-CZ" dirty="0" smtClean="0"/>
              <a:t>Základní jednotkou je obce</a:t>
            </a:r>
          </a:p>
          <a:p>
            <a:r>
              <a:rPr lang="cs-CZ" dirty="0" smtClean="0"/>
              <a:t>14 krajů </a:t>
            </a:r>
          </a:p>
          <a:p>
            <a:r>
              <a:rPr lang="cs-CZ" dirty="0" smtClean="0"/>
              <a:t>Samostatná působnost (samospráva) a přenesená působnost (státní správa)</a:t>
            </a:r>
          </a:p>
          <a:p>
            <a:r>
              <a:rPr lang="cs-CZ" dirty="0" smtClean="0"/>
              <a:t>Zastupitelstvo, rady, starosta (hejtman)</a:t>
            </a:r>
          </a:p>
          <a:p>
            <a:r>
              <a:rPr lang="cs-CZ" dirty="0" smtClean="0"/>
              <a:t>Obecně závazné vyhlášky a nařízení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5489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LP jsou základní a přirozená práva člověka jako lidské bytosti, jež vyjadřují podstatu lidské důstojnosti</a:t>
            </a:r>
          </a:p>
          <a:p>
            <a:r>
              <a:rPr lang="cs-CZ" dirty="0" smtClean="0"/>
              <a:t>VÚLP(1948)</a:t>
            </a:r>
          </a:p>
          <a:p>
            <a:pPr lvl="1"/>
            <a:r>
              <a:rPr lang="cs-CZ" dirty="0" smtClean="0"/>
              <a:t>ZP pro každého člověka na světě bez ohledu na rasu, barvu pleti, pohlaví, jazyk, náboženství či politický názor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3952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LZPS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Lidé jsou svobodní a rovní v důstojnosti a  právech</a:t>
            </a:r>
          </a:p>
          <a:p>
            <a:r>
              <a:rPr lang="cs-CZ" dirty="0" smtClean="0"/>
              <a:t>ZPS jsou nezadatelná, nepromlčitelná, a nezrušitelná</a:t>
            </a:r>
          </a:p>
          <a:p>
            <a:r>
              <a:rPr lang="cs-CZ" dirty="0" smtClean="0"/>
              <a:t>LZPS:</a:t>
            </a:r>
          </a:p>
          <a:p>
            <a:pPr lvl="1"/>
            <a:r>
              <a:rPr lang="cs-CZ" dirty="0" smtClean="0"/>
              <a:t>Lidská práva a svobody</a:t>
            </a:r>
          </a:p>
          <a:p>
            <a:pPr lvl="1"/>
            <a:r>
              <a:rPr lang="cs-CZ" dirty="0" smtClean="0"/>
              <a:t>Práva národnostních a etnických menšin</a:t>
            </a:r>
          </a:p>
          <a:p>
            <a:pPr lvl="1"/>
            <a:r>
              <a:rPr lang="cs-CZ" dirty="0" smtClean="0"/>
              <a:t>Hospodářská, sociální a kulturní práva</a:t>
            </a:r>
          </a:p>
          <a:p>
            <a:pPr lvl="1"/>
            <a:r>
              <a:rPr lang="cs-CZ" dirty="0" smtClean="0"/>
              <a:t>Právo na soudní a jinou právní ochranu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3363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LZPS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Základní práva a svobody</a:t>
            </a:r>
          </a:p>
          <a:p>
            <a:pPr lvl="1"/>
            <a:r>
              <a:rPr lang="cs-CZ" dirty="0" smtClean="0"/>
              <a:t>Právo na život, zákaz nucených prací, právo na soukromí, nedotknutelnost osoby, právo na lidskou důstojnost, osobní čest a dobrou pověst, právo na svobodu myšlení a svědomí či náboženské vyznání</a:t>
            </a:r>
          </a:p>
          <a:p>
            <a:r>
              <a:rPr lang="cs-CZ" dirty="0" smtClean="0"/>
              <a:t>Politická práva</a:t>
            </a:r>
          </a:p>
          <a:p>
            <a:pPr lvl="1"/>
            <a:r>
              <a:rPr lang="cs-CZ" dirty="0" smtClean="0"/>
              <a:t>Svoboda projevu, právo na informace, petiční právo, právo se sdružovat, volební právo, právo na odpor, právo na účast na věcech veřejných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0351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48880"/>
            <a:ext cx="5845264" cy="3253959"/>
          </a:xfrm>
        </p:spPr>
        <p:txBody>
          <a:bodyPr/>
          <a:lstStyle/>
          <a:p>
            <a:r>
              <a:rPr lang="cs-CZ" dirty="0" smtClean="0"/>
              <a:t>Ústavní právo</a:t>
            </a:r>
          </a:p>
          <a:p>
            <a:r>
              <a:rPr lang="cs-CZ" dirty="0"/>
              <a:t>Moc zákonodárná, výkonná a soudní</a:t>
            </a:r>
          </a:p>
          <a:p>
            <a:r>
              <a:rPr lang="cs-CZ" dirty="0" smtClean="0"/>
              <a:t>NKÚ + ČNB</a:t>
            </a:r>
          </a:p>
          <a:p>
            <a:r>
              <a:rPr lang="cs-CZ" dirty="0" smtClean="0"/>
              <a:t>LZPS</a:t>
            </a:r>
          </a:p>
          <a:p>
            <a:r>
              <a:rPr lang="cs-CZ" dirty="0" smtClean="0"/>
              <a:t>Veřejný ochránce práv</a:t>
            </a:r>
          </a:p>
          <a:p>
            <a:r>
              <a:rPr lang="cs-CZ" dirty="0" smtClean="0"/>
              <a:t>Příklady na závěr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98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LZPS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Práva národnostních a etnických menšin</a:t>
            </a:r>
          </a:p>
          <a:p>
            <a:pPr lvl="1"/>
            <a:r>
              <a:rPr lang="cs-CZ" dirty="0" smtClean="0"/>
              <a:t>Rozvoj vlastní kultury</a:t>
            </a:r>
          </a:p>
          <a:p>
            <a:pPr lvl="1"/>
            <a:r>
              <a:rPr lang="cs-CZ" dirty="0" smtClean="0"/>
              <a:t>Právo rozšiřovat a přijímat informace v mateřském jazyku</a:t>
            </a:r>
          </a:p>
          <a:p>
            <a:pPr lvl="1"/>
            <a:r>
              <a:rPr lang="cs-CZ" dirty="0" smtClean="0"/>
              <a:t>Právo sdružovat se v národnostních spolcích</a:t>
            </a:r>
          </a:p>
          <a:p>
            <a:pPr marL="36576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4754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LZPS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Hospodářská, sociální a kulturní práva</a:t>
            </a:r>
          </a:p>
          <a:p>
            <a:pPr lvl="1"/>
            <a:r>
              <a:rPr lang="cs-CZ" dirty="0" smtClean="0"/>
              <a:t>Právo na práci,  právo na svobodnou volbu povolání</a:t>
            </a:r>
          </a:p>
          <a:p>
            <a:pPr lvl="1"/>
            <a:r>
              <a:rPr lang="cs-CZ" dirty="0" smtClean="0"/>
              <a:t>Právo na stávku</a:t>
            </a:r>
          </a:p>
          <a:p>
            <a:pPr lvl="1"/>
            <a:r>
              <a:rPr lang="cs-CZ" dirty="0" smtClean="0"/>
              <a:t>Právo na vzdělání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rávo na odměnu za práci</a:t>
            </a:r>
          </a:p>
          <a:p>
            <a:pPr lvl="1"/>
            <a:r>
              <a:rPr lang="cs-CZ" dirty="0" smtClean="0"/>
              <a:t>Právo na příznivé životní podmínky a na informace o stavu životního prostředí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7414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LZPS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Právo na soudní a jinou právní ochranu</a:t>
            </a:r>
          </a:p>
          <a:p>
            <a:pPr lvl="1"/>
            <a:r>
              <a:rPr lang="cs-CZ" dirty="0" smtClean="0"/>
              <a:t>Právo na ochranu soudem a nebo jiným orgánem</a:t>
            </a:r>
          </a:p>
          <a:p>
            <a:pPr lvl="1"/>
            <a:r>
              <a:rPr lang="cs-CZ" dirty="0" smtClean="0"/>
              <a:t>Právo na spravedlivý proces</a:t>
            </a:r>
          </a:p>
          <a:p>
            <a:pPr lvl="1"/>
            <a:r>
              <a:rPr lang="cs-CZ" dirty="0" smtClean="0"/>
              <a:t>Právo na obhajobu</a:t>
            </a:r>
          </a:p>
          <a:p>
            <a:pPr lvl="1"/>
            <a:r>
              <a:rPr lang="cs-CZ" dirty="0" smtClean="0"/>
              <a:t>Právo odepřít výpověď</a:t>
            </a:r>
          </a:p>
          <a:p>
            <a:pPr lvl="1"/>
            <a:r>
              <a:rPr lang="cs-CZ" dirty="0" smtClean="0"/>
              <a:t>Právo na rozhodnutí bez zbytečných průtahů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1034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ochránce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Sídlo Brno, od roku 2000</a:t>
            </a:r>
          </a:p>
          <a:p>
            <a:r>
              <a:rPr lang="cs-CZ" dirty="0" smtClean="0"/>
              <a:t>Volen PS na 6 let</a:t>
            </a:r>
          </a:p>
          <a:p>
            <a:r>
              <a:rPr lang="cs-CZ" dirty="0" smtClean="0"/>
              <a:t>Prošetřováním stížností občanů na postup, rozhodování nebo nečinnost orgánu veřejné správy</a:t>
            </a:r>
          </a:p>
          <a:p>
            <a:r>
              <a:rPr lang="cs-CZ" dirty="0" smtClean="0"/>
              <a:t>Působnost</a:t>
            </a:r>
          </a:p>
          <a:p>
            <a:pPr lvl="1"/>
            <a:r>
              <a:rPr lang="cs-CZ" dirty="0" smtClean="0"/>
              <a:t>Ministerstva, správní úřady, krajské úřady, města a obce, Policie ČR, Armáda ČR, Vězeňská služba ČR…</a:t>
            </a:r>
          </a:p>
          <a:p>
            <a:pPr lvl="1"/>
            <a:r>
              <a:rPr lang="cs-CZ" dirty="0" smtClean="0"/>
              <a:t>NE Parlament, prezident, vláda, NKÚ, soudy, státní zastupitelství, zpravodajská služba ČR a vyšetřovatel 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1489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1) Prezident vetuje parlamentem přijatý zákon. Kolik poslanců musí hlasovat pro takový zákon, aby byl platně schválen a mohl nabýt účinnosti?</a:t>
            </a:r>
          </a:p>
          <a:p>
            <a:pPr algn="just"/>
            <a:r>
              <a:rPr lang="cs-CZ" dirty="0" smtClean="0"/>
              <a:t>2) Poslanec přezezme úplatek za zmanipulování budoucí veřejné zakázky. </a:t>
            </a:r>
          </a:p>
          <a:p>
            <a:pPr lvl="1" algn="just"/>
            <a:r>
              <a:rPr lang="cs-CZ" dirty="0" smtClean="0"/>
              <a:t>a) může být zadržen?</a:t>
            </a:r>
          </a:p>
          <a:p>
            <a:pPr lvl="1" algn="just"/>
            <a:r>
              <a:rPr lang="cs-CZ" dirty="0" smtClean="0"/>
              <a:t>b) lze jej trestně stíhat, i </a:t>
            </a:r>
            <a:r>
              <a:rPr lang="cs-CZ" smtClean="0"/>
              <a:t>když k tomu PS </a:t>
            </a:r>
            <a:r>
              <a:rPr lang="cs-CZ" dirty="0" smtClean="0"/>
              <a:t>nedá svůj souhlas? 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Otázky???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xmlns="" val="23401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50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TOMANCOVÁ, SCHELLE K., SCHELLEOVÁ, I., HYNŠT, A</a:t>
            </a:r>
            <a:r>
              <a:rPr lang="cs-CZ" sz="1400" dirty="0" smtClean="0">
                <a:solidFill>
                  <a:prstClr val="black"/>
                </a:solidFill>
              </a:rPr>
              <a:t>., </a:t>
            </a:r>
            <a:r>
              <a:rPr lang="cs-CZ" sz="1400" i="1" dirty="0">
                <a:solidFill>
                  <a:prstClr val="black"/>
                </a:solidFill>
              </a:rPr>
              <a:t>Základy práva (nejen) pro školy</a:t>
            </a:r>
            <a:r>
              <a:rPr lang="cs-CZ" sz="1400" dirty="0">
                <a:solidFill>
                  <a:prstClr val="black"/>
                </a:solidFill>
              </a:rPr>
              <a:t>. Jaroslava Tomancová a kolektiv. 1. vyd. Boskovice: ALBERT, 2007. 360 s. Právo. ISBN </a:t>
            </a:r>
            <a:r>
              <a:rPr lang="cs-CZ" sz="1400" dirty="0" smtClean="0">
                <a:solidFill>
                  <a:prstClr val="black"/>
                </a:solidFill>
              </a:rPr>
              <a:t>80-73-26-110-3</a:t>
            </a:r>
          </a:p>
          <a:p>
            <a:pPr lvl="0"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Zákon č. 1/1993 Sb. (Ústava ČR)</a:t>
            </a:r>
          </a:p>
          <a:p>
            <a:pPr lvl="0"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Zákon č. 23/ 1991 Sb. (Listina základních práva svobod) </a:t>
            </a: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Odvětví veřejného práva, jehož normy upravují nejdůležitější právní vztahy ve státě</a:t>
            </a:r>
          </a:p>
          <a:p>
            <a:r>
              <a:rPr lang="cs-CZ" dirty="0" smtClean="0"/>
              <a:t>Prameny: </a:t>
            </a:r>
          </a:p>
          <a:p>
            <a:pPr lvl="1"/>
            <a:r>
              <a:rPr lang="cs-CZ" dirty="0" smtClean="0"/>
              <a:t>Ústava </a:t>
            </a:r>
          </a:p>
          <a:p>
            <a:pPr lvl="1"/>
            <a:r>
              <a:rPr lang="cs-CZ" dirty="0" smtClean="0"/>
              <a:t>LZPS </a:t>
            </a:r>
          </a:p>
          <a:p>
            <a:pPr lvl="1"/>
            <a:r>
              <a:rPr lang="cs-CZ" dirty="0"/>
              <a:t>Ú</a:t>
            </a:r>
            <a:r>
              <a:rPr lang="cs-CZ" dirty="0" smtClean="0"/>
              <a:t>stavní zákony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2201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Ústava ČR (1/1993)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Základní pramen právního řádu s nejvyšší právní silou, kdy všechny zákony a právní předpisy s ní musí být v souladu</a:t>
            </a:r>
          </a:p>
          <a:p>
            <a:r>
              <a:rPr lang="cs-CZ" dirty="0" smtClean="0"/>
              <a:t>Preambule, 8 hlav a 113 článků</a:t>
            </a:r>
          </a:p>
          <a:p>
            <a:pPr lvl="1"/>
            <a:r>
              <a:rPr lang="cs-CZ" dirty="0" smtClean="0"/>
              <a:t>H1: Základní ustanovení</a:t>
            </a:r>
          </a:p>
          <a:p>
            <a:pPr lvl="1"/>
            <a:r>
              <a:rPr lang="cs-CZ" dirty="0" smtClean="0"/>
              <a:t>H2: Moc zákonodárná</a:t>
            </a:r>
          </a:p>
          <a:p>
            <a:pPr lvl="1"/>
            <a:r>
              <a:rPr lang="cs-CZ" dirty="0" smtClean="0"/>
              <a:t>H3: Moc výkonná</a:t>
            </a:r>
          </a:p>
          <a:p>
            <a:pPr lvl="1"/>
            <a:r>
              <a:rPr lang="cs-CZ" dirty="0" smtClean="0"/>
              <a:t>H4: Moc soudní</a:t>
            </a:r>
          </a:p>
          <a:p>
            <a:pPr lvl="1"/>
            <a:r>
              <a:rPr lang="cs-CZ" dirty="0" smtClean="0"/>
              <a:t>H5: NKÚ</a:t>
            </a:r>
          </a:p>
          <a:p>
            <a:pPr lvl="1"/>
            <a:r>
              <a:rPr lang="cs-CZ" dirty="0" smtClean="0"/>
              <a:t>H6: ČNB</a:t>
            </a:r>
          </a:p>
          <a:p>
            <a:pPr lvl="1"/>
            <a:r>
              <a:rPr lang="cs-CZ" dirty="0" smtClean="0"/>
              <a:t>H7: Územní samospráva</a:t>
            </a:r>
          </a:p>
          <a:p>
            <a:pPr lvl="1"/>
            <a:r>
              <a:rPr lang="cs-CZ" dirty="0" smtClean="0"/>
              <a:t>H8: Přechodná a závěrečná ustanovení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9311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Preambule a základní ustanovení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Preambule:</a:t>
            </a:r>
          </a:p>
          <a:p>
            <a:pPr lvl="1"/>
            <a:r>
              <a:rPr lang="cs-CZ" sz="1800" dirty="0" smtClean="0"/>
              <a:t>Přihlašuje se k tradici dávné státnosti Koruny české a státnosti československé</a:t>
            </a:r>
          </a:p>
          <a:p>
            <a:pPr lvl="1"/>
            <a:r>
              <a:rPr lang="cs-CZ" sz="1800" dirty="0" smtClean="0"/>
              <a:t>Zdůrazňuje nedotknutelnost lidské důstojnosti a  svobody i rovnoprávnosti občanů</a:t>
            </a:r>
          </a:p>
          <a:p>
            <a:pPr lvl="1"/>
            <a:r>
              <a:rPr lang="cs-CZ" sz="1800" dirty="0" smtClean="0"/>
              <a:t>Principy právní státu</a:t>
            </a:r>
          </a:p>
          <a:p>
            <a:r>
              <a:rPr lang="cs-CZ" dirty="0" smtClean="0"/>
              <a:t>Základní ustanovení:</a:t>
            </a:r>
          </a:p>
          <a:p>
            <a:pPr lvl="1"/>
            <a:r>
              <a:rPr lang="cs-CZ" sz="1800" dirty="0" smtClean="0"/>
              <a:t>Svrchovaný, jednotný a demokratický právní stát</a:t>
            </a:r>
          </a:p>
          <a:p>
            <a:pPr lvl="1"/>
            <a:r>
              <a:rPr lang="cs-CZ" sz="1800" dirty="0" smtClean="0"/>
              <a:t>Úcta k právům člověka a občana</a:t>
            </a:r>
          </a:p>
          <a:p>
            <a:pPr lvl="1"/>
            <a:r>
              <a:rPr lang="cs-CZ" sz="1800" dirty="0" smtClean="0"/>
              <a:t>Zdrojem státní moci je lid, který ji vykonává prostřednictvím  orgánů moci zákonodárné, výkonné a soudní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6701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dělby 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2119256"/>
            <a:ext cx="6471821" cy="3830023"/>
          </a:xfrm>
        </p:spPr>
        <p:txBody>
          <a:bodyPr/>
          <a:lstStyle/>
          <a:p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2051720" y="2204864"/>
            <a:ext cx="1944216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aoblený obdélník 7"/>
          <p:cNvSpPr/>
          <p:nvPr/>
        </p:nvSpPr>
        <p:spPr>
          <a:xfrm>
            <a:off x="1115616" y="3356992"/>
            <a:ext cx="237626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zákonodárná</a:t>
            </a:r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995936" y="2204864"/>
            <a:ext cx="108012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aoblený obdélník 10"/>
          <p:cNvSpPr/>
          <p:nvPr/>
        </p:nvSpPr>
        <p:spPr>
          <a:xfrm>
            <a:off x="3851920" y="3356992"/>
            <a:ext cx="208823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výkonná</a:t>
            </a:r>
            <a:endParaRPr lang="cs-CZ" dirty="0"/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3995936" y="2204864"/>
            <a:ext cx="3456384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 13"/>
          <p:cNvSpPr/>
          <p:nvPr/>
        </p:nvSpPr>
        <p:spPr>
          <a:xfrm>
            <a:off x="6473316" y="3356992"/>
            <a:ext cx="180020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soudní</a:t>
            </a:r>
            <a:endParaRPr lang="cs-CZ" dirty="0"/>
          </a:p>
        </p:txBody>
      </p:sp>
      <p:sp>
        <p:nvSpPr>
          <p:cNvPr id="17" name="Šipka dolů 16"/>
          <p:cNvSpPr/>
          <p:nvPr/>
        </p:nvSpPr>
        <p:spPr>
          <a:xfrm>
            <a:off x="2195736" y="3861048"/>
            <a:ext cx="216024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lů 18"/>
          <p:cNvSpPr/>
          <p:nvPr/>
        </p:nvSpPr>
        <p:spPr>
          <a:xfrm>
            <a:off x="4752020" y="3874120"/>
            <a:ext cx="324036" cy="779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lů 19"/>
          <p:cNvSpPr/>
          <p:nvPr/>
        </p:nvSpPr>
        <p:spPr>
          <a:xfrm>
            <a:off x="7452320" y="3861048"/>
            <a:ext cx="21602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1547664" y="4581128"/>
            <a:ext cx="1728192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parlament</a:t>
            </a:r>
            <a:endParaRPr lang="cs-CZ" dirty="0"/>
          </a:p>
        </p:txBody>
      </p:sp>
      <p:cxnSp>
        <p:nvCxnSpPr>
          <p:cNvPr id="23" name="Přímá spojnice se šipkou 22"/>
          <p:cNvCxnSpPr/>
          <p:nvPr/>
        </p:nvCxnSpPr>
        <p:spPr>
          <a:xfrm flipH="1">
            <a:off x="1835696" y="5013176"/>
            <a:ext cx="46805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2303748" y="5013176"/>
            <a:ext cx="75608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ál 25"/>
          <p:cNvSpPr/>
          <p:nvPr/>
        </p:nvSpPr>
        <p:spPr>
          <a:xfrm>
            <a:off x="3941930" y="4653136"/>
            <a:ext cx="199822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Prezident</a:t>
            </a:r>
          </a:p>
          <a:p>
            <a:pPr algn="ctr"/>
            <a:r>
              <a:rPr lang="cs-CZ" dirty="0" smtClean="0"/>
              <a:t>Vláda</a:t>
            </a:r>
          </a:p>
          <a:p>
            <a:pPr algn="ctr"/>
            <a:r>
              <a:rPr lang="cs-CZ" dirty="0" smtClean="0"/>
              <a:t>SÚ</a:t>
            </a:r>
            <a:endParaRPr lang="cs-CZ" dirty="0"/>
          </a:p>
        </p:txBody>
      </p:sp>
      <p:sp>
        <p:nvSpPr>
          <p:cNvPr id="28" name="Obdélník 27"/>
          <p:cNvSpPr/>
          <p:nvPr/>
        </p:nvSpPr>
        <p:spPr>
          <a:xfrm>
            <a:off x="1367644" y="5589240"/>
            <a:ext cx="79208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PS</a:t>
            </a:r>
            <a:endParaRPr lang="cs-CZ" dirty="0"/>
          </a:p>
        </p:txBody>
      </p:sp>
      <p:sp>
        <p:nvSpPr>
          <p:cNvPr id="30" name="Obdélník 29"/>
          <p:cNvSpPr/>
          <p:nvPr/>
        </p:nvSpPr>
        <p:spPr>
          <a:xfrm>
            <a:off x="2591780" y="5570259"/>
            <a:ext cx="9361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Senát</a:t>
            </a:r>
            <a:endParaRPr lang="cs-CZ" dirty="0"/>
          </a:p>
        </p:txBody>
      </p:sp>
      <p:sp>
        <p:nvSpPr>
          <p:cNvPr id="31" name="Ovál 30"/>
          <p:cNvSpPr/>
          <p:nvPr/>
        </p:nvSpPr>
        <p:spPr>
          <a:xfrm>
            <a:off x="6228184" y="4581128"/>
            <a:ext cx="2138790" cy="14401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ÚS + NS +  NSS</a:t>
            </a:r>
          </a:p>
          <a:p>
            <a:pPr algn="ctr"/>
            <a:r>
              <a:rPr lang="cs-CZ" dirty="0"/>
              <a:t>a</a:t>
            </a:r>
            <a:endParaRPr lang="cs-CZ" dirty="0" smtClean="0"/>
          </a:p>
          <a:p>
            <a:pPr algn="ctr"/>
            <a:r>
              <a:rPr lang="cs-CZ" dirty="0" smtClean="0"/>
              <a:t>Obecné soudy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06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Moc zákonodárná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Náleží Parlamentu ČR</a:t>
            </a:r>
          </a:p>
          <a:p>
            <a:r>
              <a:rPr lang="cs-CZ" dirty="0" smtClean="0"/>
              <a:t>PS:</a:t>
            </a:r>
          </a:p>
          <a:p>
            <a:pPr lvl="1"/>
            <a:r>
              <a:rPr lang="cs-CZ" dirty="0" smtClean="0"/>
              <a:t>200 poslanců, princip poměrného zastoupení</a:t>
            </a:r>
          </a:p>
          <a:p>
            <a:pPr lvl="1"/>
            <a:r>
              <a:rPr lang="cs-CZ" dirty="0" smtClean="0"/>
              <a:t>Poslanec (právo volit + 21 let + ČR)</a:t>
            </a:r>
          </a:p>
          <a:p>
            <a:r>
              <a:rPr lang="cs-CZ" dirty="0" smtClean="0"/>
              <a:t>Senát:</a:t>
            </a:r>
          </a:p>
          <a:p>
            <a:pPr lvl="1"/>
            <a:r>
              <a:rPr lang="cs-CZ" dirty="0" smtClean="0"/>
              <a:t>81 senátorů, voleni většinově</a:t>
            </a:r>
          </a:p>
          <a:p>
            <a:pPr lvl="1"/>
            <a:r>
              <a:rPr lang="cs-CZ" dirty="0" smtClean="0"/>
              <a:t>6 let (každé 2 roky 1/3 výměna)</a:t>
            </a:r>
          </a:p>
          <a:p>
            <a:pPr lvl="1"/>
            <a:r>
              <a:rPr lang="cs-CZ" dirty="0" smtClean="0"/>
              <a:t>Senátor (právo volit + 40 let + ČR)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5893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Moc zákonodárná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Princip poměrného zastoupení</a:t>
            </a:r>
          </a:p>
          <a:p>
            <a:pPr lvl="1"/>
            <a:r>
              <a:rPr lang="cs-CZ" dirty="0" smtClean="0"/>
              <a:t>Procentní poměr počtu získaných mandátů ve sboru pro volební stranu odpovídá procentnímu poměru počtu hlasů ve volbách</a:t>
            </a:r>
          </a:p>
          <a:p>
            <a:pPr lvl="1"/>
            <a:r>
              <a:rPr lang="cs-CZ" dirty="0" smtClean="0"/>
              <a:t>Klauzule 5 % ve volbách</a:t>
            </a:r>
          </a:p>
          <a:p>
            <a:r>
              <a:rPr lang="cs-CZ" dirty="0" smtClean="0"/>
              <a:t>Většinový systém</a:t>
            </a:r>
          </a:p>
          <a:p>
            <a:pPr lvl="1"/>
            <a:r>
              <a:rPr lang="cs-CZ" dirty="0" smtClean="0"/>
              <a:t>1. kolo (nad 50 % všech)</a:t>
            </a:r>
          </a:p>
          <a:p>
            <a:pPr lvl="1"/>
            <a:r>
              <a:rPr lang="cs-CZ" dirty="0" smtClean="0"/>
              <a:t>2. kole (2 kandidáti, vítěz vyhrává)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2777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Zákonodárný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2987824" y="1988840"/>
            <a:ext cx="223224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Návrh zákona</a:t>
            </a:r>
            <a:endParaRPr lang="cs-CZ" dirty="0"/>
          </a:p>
        </p:txBody>
      </p:sp>
      <p:cxnSp>
        <p:nvCxnSpPr>
          <p:cNvPr id="9" name="Přímá spojnice se šipkou 8"/>
          <p:cNvCxnSpPr>
            <a:stCxn id="7" idx="3"/>
          </p:cNvCxnSpPr>
          <p:nvPr/>
        </p:nvCxnSpPr>
        <p:spPr>
          <a:xfrm flipV="1">
            <a:off x="5220072" y="1988840"/>
            <a:ext cx="1008112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5220072" y="2312876"/>
            <a:ext cx="1008112" cy="1800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5220072" y="2312876"/>
            <a:ext cx="648072" cy="828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/>
        </p:nvSpPr>
        <p:spPr>
          <a:xfrm>
            <a:off x="6228184" y="1758819"/>
            <a:ext cx="1307001" cy="4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 nebo skup. P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6228184" y="2402886"/>
            <a:ext cx="1224136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Vláda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5898735" y="2924944"/>
            <a:ext cx="1636449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Senát nebo zastupitelstvo kraje</a:t>
            </a: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3059832" y="3429000"/>
            <a:ext cx="223224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PS</a:t>
            </a:r>
            <a:endParaRPr lang="cs-CZ" dirty="0"/>
          </a:p>
        </p:txBody>
      </p:sp>
      <p:sp>
        <p:nvSpPr>
          <p:cNvPr id="18" name="Zaoblený obdélník 17"/>
          <p:cNvSpPr/>
          <p:nvPr/>
        </p:nvSpPr>
        <p:spPr>
          <a:xfrm>
            <a:off x="3059832" y="4437112"/>
            <a:ext cx="230425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Senát</a:t>
            </a:r>
            <a:endParaRPr lang="cs-CZ" dirty="0"/>
          </a:p>
        </p:txBody>
      </p:sp>
      <p:sp>
        <p:nvSpPr>
          <p:cNvPr id="19" name="Zaoblený obdélník 18"/>
          <p:cNvSpPr/>
          <p:nvPr/>
        </p:nvSpPr>
        <p:spPr>
          <a:xfrm>
            <a:off x="3059832" y="5229200"/>
            <a:ext cx="237626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Prezident</a:t>
            </a:r>
            <a:endParaRPr lang="cs-CZ" dirty="0"/>
          </a:p>
        </p:txBody>
      </p:sp>
      <p:sp>
        <p:nvSpPr>
          <p:cNvPr id="20" name="Šipka dolů 19"/>
          <p:cNvSpPr/>
          <p:nvPr/>
        </p:nvSpPr>
        <p:spPr>
          <a:xfrm>
            <a:off x="4103948" y="2636912"/>
            <a:ext cx="14401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lů 20"/>
          <p:cNvSpPr/>
          <p:nvPr/>
        </p:nvSpPr>
        <p:spPr>
          <a:xfrm>
            <a:off x="4108879" y="4005064"/>
            <a:ext cx="14401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lů 21"/>
          <p:cNvSpPr/>
          <p:nvPr/>
        </p:nvSpPr>
        <p:spPr>
          <a:xfrm>
            <a:off x="4108879" y="4797152"/>
            <a:ext cx="175089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3974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767</TotalTime>
  <Words>1041</Words>
  <Application>Microsoft Office PowerPoint</Application>
  <PresentationFormat>On-screen Show (4:3)</PresentationFormat>
  <Paragraphs>186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Špendlík</vt:lpstr>
      <vt:lpstr>Ústavní právo</vt:lpstr>
      <vt:lpstr>Obsah přednášky</vt:lpstr>
      <vt:lpstr>Ústavní právo</vt:lpstr>
      <vt:lpstr>Ústava ČR (1/1993)</vt:lpstr>
      <vt:lpstr>Preambule a základní ustanovení</vt:lpstr>
      <vt:lpstr>Systém dělby moci</vt:lpstr>
      <vt:lpstr>Moc zákonodárná</vt:lpstr>
      <vt:lpstr>Moc zákonodárná</vt:lpstr>
      <vt:lpstr>Zákonodárný proces</vt:lpstr>
      <vt:lpstr>Moc výkonná</vt:lpstr>
      <vt:lpstr>Moc výkonná</vt:lpstr>
      <vt:lpstr>Prezident republiky</vt:lpstr>
      <vt:lpstr>Soudní moc</vt:lpstr>
      <vt:lpstr>NKÚ</vt:lpstr>
      <vt:lpstr>ČNB</vt:lpstr>
      <vt:lpstr>Územní samospráva</vt:lpstr>
      <vt:lpstr>LP</vt:lpstr>
      <vt:lpstr>LZPS</vt:lpstr>
      <vt:lpstr>LZPS</vt:lpstr>
      <vt:lpstr>LZPS</vt:lpstr>
      <vt:lpstr>LZPS</vt:lpstr>
      <vt:lpstr>LZPS</vt:lpstr>
      <vt:lpstr>Veřejný ochránce práv</vt:lpstr>
      <vt:lpstr>Příklady</vt:lpstr>
      <vt:lpstr>Slide 25</vt:lpstr>
      <vt:lpstr>Děkuji za pozornost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práva</dc:title>
  <dc:creator>Klusák Tomáš</dc:creator>
  <cp:lastModifiedBy>HP</cp:lastModifiedBy>
  <cp:revision>68</cp:revision>
  <dcterms:created xsi:type="dcterms:W3CDTF">2012-09-18T12:20:52Z</dcterms:created>
  <dcterms:modified xsi:type="dcterms:W3CDTF">2014-10-12T19:23:47Z</dcterms:modified>
</cp:coreProperties>
</file>