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3" r:id="rId4"/>
    <p:sldId id="276" r:id="rId5"/>
    <p:sldId id="277" r:id="rId6"/>
    <p:sldId id="279" r:id="rId7"/>
    <p:sldId id="274" r:id="rId8"/>
    <p:sldId id="280" r:id="rId9"/>
    <p:sldId id="282" r:id="rId10"/>
    <p:sldId id="28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4" d="100"/>
          <a:sy n="174" d="100"/>
        </p:scale>
        <p:origin x="-3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16.11.15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Profesní etika </a:t>
            </a:r>
            <a:br>
              <a:rPr lang="cs-CZ" dirty="0" smtClean="0"/>
            </a:br>
            <a:r>
              <a:rPr lang="cs-CZ" dirty="0" smtClean="0"/>
              <a:t>pro sociální pedagogy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/>
              <a:t>Etika sociálního pedagoga </a:t>
            </a:r>
          </a:p>
          <a:p>
            <a:r>
              <a:rPr lang="cs-CZ"/>
              <a:t>ve vztahu k médiím</a:t>
            </a:r>
          </a:p>
          <a:p>
            <a:r>
              <a:rPr lang="cs-CZ"/>
              <a:t>Internetová komunikace, sociální média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Internetová komunikace, </a:t>
            </a:r>
            <a:br>
              <a:rPr lang="en-US"/>
            </a:br>
            <a:r>
              <a:rPr lang="en-US"/>
              <a:t>sociální sítě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sdělení na soc. sítích/internetu považována za veřejná a trvalá</a:t>
            </a:r>
          </a:p>
          <a:p>
            <a:endParaRPr lang="en-US"/>
          </a:p>
          <a:p>
            <a:r>
              <a:rPr lang="en-US"/>
              <a:t>hranice profesionálních vztahů </a:t>
            </a:r>
          </a:p>
          <a:p>
            <a:r>
              <a:rPr lang="en-US"/>
              <a:t>důvěrnost informací</a:t>
            </a:r>
            <a:endParaRPr lang="en-US"/>
          </a:p>
          <a:p>
            <a:r>
              <a:rPr lang="en-US"/>
              <a:t>vyhledávání informací o klientech na internetu?</a:t>
            </a:r>
          </a:p>
        </p:txBody>
      </p:sp>
    </p:spTree>
    <p:extLst>
      <p:ext uri="{BB962C8B-B14F-4D97-AF65-F5344CB8AC3E}">
        <p14:creationId xmlns:p14="http://schemas.microsoft.com/office/powerpoint/2010/main" val="287499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Vztah k médiím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proč se vyjadřovat v médiích?</a:t>
            </a:r>
          </a:p>
          <a:p>
            <a:endParaRPr lang="en-US"/>
          </a:p>
          <a:p>
            <a:r>
              <a:rPr lang="en-US"/>
              <a:t>co vše je vystoupení v médiích?</a:t>
            </a:r>
          </a:p>
          <a:p>
            <a:endParaRPr lang="en-US"/>
          </a:p>
          <a:p>
            <a:r>
              <a:rPr lang="en-US"/>
              <a:t>čím se řídit, aby naše jednání bylo etické?</a:t>
            </a:r>
          </a:p>
        </p:txBody>
      </p:sp>
    </p:spTree>
    <p:extLst>
      <p:ext uri="{BB962C8B-B14F-4D97-AF65-F5344CB8AC3E}">
        <p14:creationId xmlns:p14="http://schemas.microsoft.com/office/powerpoint/2010/main" val="184835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etický kodex Společnosti sociálních pracovníků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nevyjadřuje se konkrétně k médiím</a:t>
            </a:r>
          </a:p>
          <a:p>
            <a:r>
              <a:rPr lang="cs-CZ"/>
              <a:t>obecné principy ale aplikovatelné</a:t>
            </a:r>
          </a:p>
          <a:p>
            <a:pPr lvl="1"/>
            <a:r>
              <a:rPr lang="cs-CZ"/>
              <a:t>přednost profesionální odpovědnosti před soukromými zájmy</a:t>
            </a:r>
          </a:p>
          <a:p>
            <a:pPr lvl="1"/>
            <a:r>
              <a:rPr lang="cs-CZ"/>
              <a:t>důstojnost a lidská práva klientů</a:t>
            </a:r>
          </a:p>
          <a:p>
            <a:pPr lvl="1"/>
            <a:r>
              <a:rPr lang="en-US"/>
              <a:t>klientovo právo na soukromí a důvěrnost jeho sdělení</a:t>
            </a:r>
            <a:r>
              <a:rPr lang="en-US">
                <a:effectLst/>
              </a:rPr>
              <a:t> </a:t>
            </a:r>
          </a:p>
          <a:p>
            <a:pPr lvl="1"/>
            <a:r>
              <a:rPr lang="en-US"/>
              <a:t> udržení a zvyšování prestiže svého povolání</a:t>
            </a:r>
          </a:p>
          <a:p>
            <a:pPr lvl="1"/>
            <a:r>
              <a:rPr lang="en-US"/>
              <a:t>právo i povinnost upozorňovat širokou veřejnost a příslušné orgány na případy porušování zákonů a oprávněných zájmů občanů</a:t>
            </a:r>
            <a:r>
              <a:rPr lang="en-US">
                <a:effectLst/>
              </a:rPr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75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etické směrnice Sociálních pedagogů (podle AIEJI)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důvěrnost informací (vč. osvětových účelů)</a:t>
            </a:r>
          </a:p>
          <a:p>
            <a:r>
              <a:rPr lang="en-US"/>
              <a:t>při veřejném vystoupení vždy jasně odlišit, zda vystupujeme jako soukromá osoba nebo jménem instituce/profese</a:t>
            </a:r>
          </a:p>
        </p:txBody>
      </p:sp>
    </p:spTree>
    <p:extLst>
      <p:ext uri="{BB962C8B-B14F-4D97-AF65-F5344CB8AC3E}">
        <p14:creationId xmlns:p14="http://schemas.microsoft.com/office/powerpoint/2010/main" val="149084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APA Ethics Office – 4 otázky (2008)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/>
              <a:t>jaká je moje role a povaha vztahu s jedinci a skupinami, kterých se mé sdělení týká?</a:t>
            </a:r>
          </a:p>
          <a:p>
            <a:r>
              <a:rPr lang="en-US"/>
              <a:t>jakou míru kontroly budu mít nad finálním produktem?</a:t>
            </a:r>
          </a:p>
          <a:p>
            <a:pPr lvl="0"/>
            <a:r>
              <a:rPr lang="en-US"/>
              <a:t>nakolik jsou v souladu zájmy jednotlivců a skupin, kterých se sdělení týká?</a:t>
            </a:r>
          </a:p>
          <a:p>
            <a:r>
              <a:rPr lang="en-US"/>
              <a:t>co jsem schopen sdělit vzhledem k omezením plynoucím z dostupných informací?</a:t>
            </a:r>
          </a:p>
          <a:p>
            <a:pPr lvl="0"/>
            <a:endParaRPr lang="en-US"/>
          </a:p>
          <a:p>
            <a:pPr lvl="0"/>
            <a:endParaRPr lang="en-US"/>
          </a:p>
          <a:p>
            <a:endParaRPr lang="en-US"/>
          </a:p>
          <a:p>
            <a:endParaRPr lang="en-US"/>
          </a:p>
          <a:p>
            <a:pPr lvl="0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985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ubále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00" y="0"/>
            <a:ext cx="666396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605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EFPA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en-US" b="1"/>
              <a:t>Směrnice pro psychology přispívající do médií (2011)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1. respekt</a:t>
            </a:r>
          </a:p>
          <a:p>
            <a:endParaRPr lang="cs-CZ" smtClean="0"/>
          </a:p>
          <a:p>
            <a:r>
              <a:rPr lang="cs-CZ" smtClean="0"/>
              <a:t>2. nesdělovat názor na jakoukoli osobu (bez vyšetření a souhlasu)</a:t>
            </a:r>
          </a:p>
          <a:p>
            <a:endParaRPr lang="cs-CZ" smtClean="0"/>
          </a:p>
          <a:p>
            <a:r>
              <a:rPr lang="pl-PL" smtClean="0"/>
              <a:t>3. zvlášt u vl. klientů</a:t>
            </a:r>
          </a:p>
          <a:p>
            <a:endParaRPr lang="pl-PL" smtClean="0"/>
          </a:p>
          <a:p>
            <a:r>
              <a:rPr lang="cs-CZ" smtClean="0"/>
              <a:t>4. kompetence</a:t>
            </a:r>
          </a:p>
          <a:p>
            <a:endParaRPr lang="cs-CZ" smtClean="0"/>
          </a:p>
          <a:p>
            <a:r>
              <a:rPr lang="cs-CZ" smtClean="0"/>
              <a:t>5. prospěch veřejnosti, srozumitelně</a:t>
            </a:r>
          </a:p>
          <a:p>
            <a:endParaRPr lang="cs-CZ" smtClean="0"/>
          </a:p>
          <a:p>
            <a:r>
              <a:rPr lang="cs-CZ" smtClean="0"/>
              <a:t>6. reprezentace profese</a:t>
            </a:r>
          </a:p>
          <a:p>
            <a:endParaRPr lang="cs-CZ" smtClean="0"/>
          </a:p>
          <a:p>
            <a:r>
              <a:rPr lang="cs-CZ" smtClean="0"/>
              <a:t>7. zvážit dopady na třetí stranu</a:t>
            </a:r>
          </a:p>
          <a:p>
            <a:endParaRPr lang="cs-CZ" smtClean="0"/>
          </a:p>
          <a:p>
            <a:r>
              <a:rPr lang="cs-CZ" smtClean="0"/>
              <a:t>8. negativní dopady sebe-propagace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787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Praktické rady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zvážit 3 faktory</a:t>
            </a:r>
          </a:p>
          <a:p>
            <a:pPr lvl="1"/>
            <a:r>
              <a:rPr lang="en-US"/>
              <a:t>kompetence</a:t>
            </a:r>
          </a:p>
          <a:p>
            <a:pPr lvl="1"/>
            <a:r>
              <a:rPr lang="en-US"/>
              <a:t>časový rámec</a:t>
            </a:r>
          </a:p>
          <a:p>
            <a:pPr lvl="1"/>
            <a:r>
              <a:rPr lang="en-US"/>
              <a:t>míra kontroly</a:t>
            </a:r>
          </a:p>
          <a:p>
            <a:pPr lvl="1"/>
            <a:endParaRPr lang="en-US"/>
          </a:p>
          <a:p>
            <a:r>
              <a:rPr lang="en-US"/>
              <a:t>naučit se říkat NE, odolávat nátlaku </a:t>
            </a:r>
          </a:p>
          <a:p>
            <a:r>
              <a:rPr lang="en-US"/>
              <a:t>vždy na zřeteli základní principy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211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Příklady nezvládnuté </a:t>
            </a:r>
            <a:br>
              <a:rPr lang="en-US"/>
            </a:br>
            <a:r>
              <a:rPr lang="en-US"/>
              <a:t>komunikace s médii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http://www.e-mostecko.cz/zpravy/litvinov/1394-socialka-a-straznici-si-doslapli-na-problemove-rodice-omluva</a:t>
            </a:r>
          </a:p>
          <a:p>
            <a:endParaRPr lang="en-US"/>
          </a:p>
          <a:p>
            <a:r>
              <a:rPr lang="en-US"/>
              <a:t>http://ona.idnes.cz/patercata-a-klara-vitkova-rulikova-dtt-/spolecnost.aspx?c=A141229_184916_spolecnost_jup</a:t>
            </a:r>
          </a:p>
        </p:txBody>
      </p:sp>
    </p:spTree>
    <p:extLst>
      <p:ext uri="{BB962C8B-B14F-4D97-AF65-F5344CB8AC3E}">
        <p14:creationId xmlns:p14="http://schemas.microsoft.com/office/powerpoint/2010/main" val="73020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700</TotalTime>
  <Words>359</Words>
  <Application>Microsoft Macintosh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Lití písma</vt:lpstr>
      <vt:lpstr>Profesní etika  pro sociální pedagogy</vt:lpstr>
      <vt:lpstr>Vztah k médiím</vt:lpstr>
      <vt:lpstr>etický kodex Společnosti sociálních pracovníků ČR</vt:lpstr>
      <vt:lpstr>etické směrnice Sociálních pedagogů (podle AIEJI)</vt:lpstr>
      <vt:lpstr>APA Ethics Office – 4 otázky (2008)  </vt:lpstr>
      <vt:lpstr>PowerPoint Presentation</vt:lpstr>
      <vt:lpstr>EFPA</vt:lpstr>
      <vt:lpstr>Praktické rady</vt:lpstr>
      <vt:lpstr>Příklady nezvládnuté  komunikace s médii</vt:lpstr>
      <vt:lpstr>Internetová komunikace,  sociální sítě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94</cp:revision>
  <dcterms:created xsi:type="dcterms:W3CDTF">2010-09-28T19:07:36Z</dcterms:created>
  <dcterms:modified xsi:type="dcterms:W3CDTF">2015-11-16T14:49:30Z</dcterms:modified>
</cp:coreProperties>
</file>