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1" r:id="rId3"/>
    <p:sldId id="262" r:id="rId4"/>
    <p:sldId id="279" r:id="rId5"/>
    <p:sldId id="264" r:id="rId6"/>
    <p:sldId id="267" r:id="rId7"/>
    <p:sldId id="276" r:id="rId8"/>
    <p:sldId id="277" r:id="rId9"/>
    <p:sldId id="278" r:id="rId10"/>
    <p:sldId id="257" r:id="rId11"/>
    <p:sldId id="281" r:id="rId12"/>
    <p:sldId id="265" r:id="rId13"/>
    <p:sldId id="258" r:id="rId14"/>
    <p:sldId id="266" r:id="rId15"/>
    <p:sldId id="268" r:id="rId16"/>
    <p:sldId id="270" r:id="rId17"/>
    <p:sldId id="269" r:id="rId18"/>
    <p:sldId id="271" r:id="rId19"/>
    <p:sldId id="272" r:id="rId20"/>
    <p:sldId id="273" r:id="rId21"/>
    <p:sldId id="274" r:id="rId22"/>
    <p:sldId id="275" r:id="rId23"/>
    <p:sldId id="280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416816-D7F4-41D4-8E51-D5D0B200AAE8}" type="datetimeFigureOut">
              <a:rPr lang="cs-CZ"/>
              <a:pPr/>
              <a:t>4. 11. 2015</a:t>
            </a:fld>
            <a:endParaRPr lang="cs-CZ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750C06B-D533-45DD-83EC-596E30EB963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4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5C42926-6ECC-4E3E-A44B-EEAFE8807936}" type="datetimeFigureOut">
              <a:rPr lang="cs-CZ"/>
              <a:pPr/>
              <a:t>4. 11. 2015</a:t>
            </a:fld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B7ED8E4-0FF9-4C35-9A88-15CB697E9E2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566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C4631-BD30-4E6C-9290-E881AC95E1F7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9170F-4F23-436D-BCE6-2062D7A49B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976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C56C5-4E00-4501-A8A4-31BED47DA07E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A802D-3544-425D-A4FE-4540930C7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8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BDC0D-FAE0-48D8-9C8D-6EA8B96D0C04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519DB-A227-4B58-A715-B0B65AEAA2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92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560B2-20CF-4DC6-B5D5-0F21111DC469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9FF15-49CB-4659-B682-1A592912FE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74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4A0BB-180C-42E2-A87B-2CAB0D93F287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BB82-9AF5-4F67-ADCE-C4FFA9C775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002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B2EF8-80D6-45D9-A889-E167090244B7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437D3-B176-446D-8357-25AE473FE4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16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86ADF-6C43-4DD8-AE5C-E5C8583D3ED8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8EB17-B959-4B23-8A29-36BD42ED6B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11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849E3-B881-42C2-B510-35D108DB1D7E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59D4F-1253-4D5A-9328-2F56D81D16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77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C339-9F26-4034-B752-2408D773A14E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A87C5-32D9-4DFC-8A2E-6AE092B413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23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D6015-9643-49C1-95FB-4848A84766C9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EA3E3-BC12-437F-9C6E-27332D57C0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68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4C749-92C1-474B-BB89-F90C7A0CAEA7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2DF58-649D-466E-A63F-2494979476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00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B88DEDF-D909-43FC-9208-C67942C0A9B0}" type="datetimeFigureOut">
              <a:rPr lang="cs-CZ"/>
              <a:pPr>
                <a:defRPr/>
              </a:pPr>
              <a:t>4. 11. 2015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446DF2-D91B-4691-803E-BCCFFD8DD3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8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9" r:id="rId9"/>
    <p:sldLayoutId id="2147483690" r:id="rId10"/>
    <p:sldLayoutId id="21474836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Aktivní naslouchání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endParaRPr lang="cs-CZ" sz="2400" smtClean="0"/>
          </a:p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endParaRPr lang="cs-CZ" sz="2400" smtClean="0"/>
          </a:p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400" smtClean="0"/>
              <a:t>Motto:  Aktivní naslouchání</a:t>
            </a:r>
          </a:p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400" smtClean="0"/>
              <a:t> je nejupřímnější formou lichocení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„aktivní naslouchání“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Aktivní naslouchání je základní sociální dovedností, která umožňuje být v dobrém kontaktu s komunikačním partnerem a vytvoří mu prostor pro vyčerpávající sdělení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Přináší výhodu oběma účastníkům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 jen jednou z mnoha forem naslouchání, kterou rozhodně nepoužíváme běžně . Její využití je většinou cílené (když máme důvod, nasloucháme aktivně)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Aktivní naslouchání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Snažíme se o co nejpřesnější pochopení, porozumění tomu, co komunikační partner myslí a sděluje </a:t>
            </a:r>
          </a:p>
          <a:p>
            <a:pPr marL="514350" indent="-514350">
              <a:buAutoNum type="arabicPeriod"/>
            </a:pPr>
            <a:r>
              <a:rPr lang="cs-CZ" dirty="0" smtClean="0"/>
              <a:t>Dáváme najevo, že vnímáme a akceptujeme partnera (zajímáš mě ty i to, co si myslíš, co cítíš, jak o tom mluvíš)</a:t>
            </a:r>
          </a:p>
          <a:p>
            <a:pPr marL="514350" indent="-514350">
              <a:buAutoNum type="arabicPeriod"/>
            </a:pPr>
            <a:r>
              <a:rPr lang="cs-CZ" dirty="0" smtClean="0"/>
              <a:t>Podněcujeme tak komunikačního partnera k tomu  aby objevoval, zkoumal, popisoval, vyjasňoval…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6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</a:t>
            </a:r>
            <a:r>
              <a:rPr lang="cs-CZ" dirty="0" smtClean="0"/>
              <a:t>také získáme </a:t>
            </a:r>
            <a:r>
              <a:rPr lang="cs-CZ" dirty="0" smtClean="0"/>
              <a:t>aktivním nasloucháním?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pPr eaLnBrk="1" hangingPunct="1"/>
            <a:r>
              <a:rPr lang="cs-CZ" dirty="0" smtClean="0"/>
              <a:t>Rozhovor se </a:t>
            </a:r>
            <a:r>
              <a:rPr lang="cs-CZ" dirty="0" smtClean="0"/>
              <a:t>zpomalí-oba máme čas přemýšlet</a:t>
            </a:r>
            <a:endParaRPr lang="cs-CZ" dirty="0" smtClean="0"/>
          </a:p>
          <a:p>
            <a:pPr eaLnBrk="1" hangingPunct="1"/>
            <a:r>
              <a:rPr lang="cs-CZ" dirty="0" smtClean="0"/>
              <a:t>Vytváříme prostor pro </a:t>
            </a:r>
            <a:r>
              <a:rPr lang="cs-CZ" dirty="0" smtClean="0"/>
              <a:t>vysvětlování-je větší pravděpodobnost, že si „porozumíme“</a:t>
            </a:r>
            <a:endParaRPr lang="cs-CZ" dirty="0" smtClean="0"/>
          </a:p>
          <a:p>
            <a:pPr eaLnBrk="1" hangingPunct="1"/>
            <a:r>
              <a:rPr lang="cs-CZ" dirty="0" smtClean="0"/>
              <a:t>Zavedeme do rozhovoru zpětnou </a:t>
            </a:r>
            <a:r>
              <a:rPr lang="cs-CZ" dirty="0" smtClean="0"/>
              <a:t>vazbu-dozvíme se, jak se navzájem vnímáme a jak si rozumíme</a:t>
            </a:r>
            <a:endParaRPr lang="cs-CZ" dirty="0" smtClean="0"/>
          </a:p>
          <a:p>
            <a:pPr eaLnBrk="1" hangingPunct="1"/>
            <a:r>
              <a:rPr lang="cs-CZ" dirty="0" smtClean="0"/>
              <a:t>Nastavíme žádoucí vzorec komunikace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Aktivní a pasivní naslouchání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4040188" cy="658812"/>
          </a:xfrm>
        </p:spPr>
        <p:txBody>
          <a:bodyPr/>
          <a:lstStyle/>
          <a:p>
            <a:pPr eaLnBrk="1" hangingPunct="1"/>
            <a:r>
              <a:rPr lang="cs-CZ" smtClean="0"/>
              <a:t>PN</a:t>
            </a:r>
          </a:p>
        </p:txBody>
      </p:sp>
      <p:sp>
        <p:nvSpPr>
          <p:cNvPr id="14340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60550"/>
            <a:ext cx="4041775" cy="654050"/>
          </a:xfrm>
        </p:spPr>
        <p:txBody>
          <a:bodyPr/>
          <a:lstStyle/>
          <a:p>
            <a:pPr eaLnBrk="1" hangingPunct="1"/>
            <a:r>
              <a:rPr lang="cs-CZ" smtClean="0"/>
              <a:t>AN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65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Příjem informací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Nezahrnuje zpětnou vazbu mluvčímu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Posluchač je pasivní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Mluvčí neví, zda „byl slyšen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a pochopen“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Poskytuje hodně prostoru mluvčímu, jeho tok myšlenek a slov nic nekoriguje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Mluvčí je mnohonásobně aktivnější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65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 atributem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„sociální komunikace“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Předpokládá schopnost empatie ( bez ní je prázdnou natrénovanou dovedností,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v konečném důsledku neefektivní)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Mluvčí dostává stálou zpětnou vazbu od příjemce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Aktivita je rozložena mezi oba účastníky rozhovoru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Základní pravidla AN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   AKTIVNĚ NASLOUCHAT ZNAMENÁ NECHAT STRANOU SVŮJ VNITŘNÍ SVĚT, SVÉ POTŘEBY, EMOCE A SEBEPROSAZENÍ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   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AKTIVNĚ NASLOUCHAT NEZNAMENÁ SOUHLASIT, ALE CHTÍT SE DOZVĚDĚT,                                         CO SI MYSLÍ TEN DRUHÝ  </a:t>
            </a:r>
          </a:p>
        </p:txBody>
      </p:sp>
      <p:pic>
        <p:nvPicPr>
          <p:cNvPr id="15364" name="Picture 3" descr="C:\Program Files\Microsoft Office\MEDIA\OFFICE12\Lines\BD2133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57625"/>
            <a:ext cx="50292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42938" y="1357313"/>
          <a:ext cx="7929561" cy="6444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187"/>
                <a:gridCol w="2643187"/>
                <a:gridCol w="2643187"/>
              </a:tblGrid>
              <a:tr h="64000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VNITŘNÍ NASTAVENÍ </a:t>
                      </a:r>
                    </a:p>
                    <a:p>
                      <a:r>
                        <a:rPr lang="cs-CZ" sz="1800" dirty="0" smtClean="0"/>
                        <a:t>     POSLUCHAČE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      CO DĚLÁME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       CO ŘÍKÁME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91429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Pozornost zaměřená </a:t>
                      </a:r>
                    </a:p>
                    <a:p>
                      <a:r>
                        <a:rPr lang="cs-CZ" sz="1800" dirty="0" smtClean="0"/>
                        <a:t>na partnera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Poloha těla vyjadřuje zájem </a:t>
                      </a:r>
                    </a:p>
                    <a:p>
                      <a:r>
                        <a:rPr lang="cs-CZ" sz="1800" dirty="0" smtClean="0"/>
                        <a:t>(natočení, naklonění)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Vyjadřujeme slovně souhlas či porozumění (ano, jasně, to chápu…) 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64000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Zaměření na city</a:t>
                      </a:r>
                      <a:r>
                        <a:rPr lang="cs-CZ" sz="1800" baseline="0" dirty="0" smtClean="0"/>
                        <a:t> </a:t>
                      </a:r>
                    </a:p>
                    <a:p>
                      <a:r>
                        <a:rPr lang="cs-CZ" sz="1800" baseline="0" dirty="0" smtClean="0"/>
                        <a:t>a prožívání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Udržujeme oční kontakt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Naše otázky </a:t>
                      </a:r>
                    </a:p>
                    <a:p>
                      <a:r>
                        <a:rPr lang="cs-CZ" sz="1800" dirty="0" smtClean="0"/>
                        <a:t>jsou doplňující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91429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Respekt a akceptace</a:t>
                      </a:r>
                      <a:r>
                        <a:rPr lang="cs-CZ" sz="1800" baseline="0" dirty="0" smtClean="0"/>
                        <a:t> partnera- </a:t>
                      </a:r>
                    </a:p>
                    <a:p>
                      <a:r>
                        <a:rPr lang="cs-CZ" sz="1800" baseline="0" dirty="0" smtClean="0"/>
                        <a:t>bez vlastního hodnocení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Neverbální signály- pokyvování hlavou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Aktivně udržujeme hovor, povzbuzujeme</a:t>
                      </a:r>
                      <a:r>
                        <a:rPr lang="cs-CZ" sz="1800" baseline="0" dirty="0" smtClean="0"/>
                        <a:t> mluvčího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91429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Zájem o „informace“ </a:t>
                      </a:r>
                    </a:p>
                    <a:p>
                      <a:r>
                        <a:rPr lang="cs-CZ" sz="1800" dirty="0" smtClean="0"/>
                        <a:t>i o pocity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Mimicky zrcadlíme partnera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Občas sdělení parafrázujeme, shrnujeme…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118858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Naším</a:t>
                      </a:r>
                      <a:r>
                        <a:rPr lang="cs-CZ" sz="1800" baseline="0" dirty="0" smtClean="0"/>
                        <a:t> cílem je porozumění pohledu mluvčího, ne prezentace vlastního názoru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Všímáme si- neverbálních projevů, emocí,</a:t>
                      </a:r>
                      <a:r>
                        <a:rPr lang="cs-CZ" sz="1800" baseline="0" dirty="0" smtClean="0"/>
                        <a:t> prožívání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</a:tr>
              <a:tr h="61608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</a:tr>
              <a:tr h="61608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9" marR="91439"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Techniky aktivního naslouchání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Povzbuzování – aktivizace mluvčího</a:t>
            </a:r>
          </a:p>
          <a:p>
            <a:pPr eaLnBrk="1" hangingPunct="1"/>
            <a:r>
              <a:rPr lang="cs-CZ" smtClean="0"/>
              <a:t>Objasňování- ujištění se o správnosti</a:t>
            </a:r>
          </a:p>
          <a:p>
            <a:pPr eaLnBrk="1" hangingPunct="1"/>
            <a:r>
              <a:rPr lang="cs-CZ" smtClean="0"/>
              <a:t>Parafráze- vlastními slovy totéž</a:t>
            </a:r>
          </a:p>
          <a:p>
            <a:pPr eaLnBrk="1" hangingPunct="1"/>
            <a:r>
              <a:rPr lang="cs-CZ" smtClean="0"/>
              <a:t>Reflexe- pojmenování pocitů</a:t>
            </a:r>
          </a:p>
          <a:p>
            <a:pPr eaLnBrk="1" hangingPunct="1"/>
            <a:r>
              <a:rPr lang="cs-CZ" smtClean="0"/>
              <a:t>Shrnutí- prostě shrnutí</a:t>
            </a:r>
          </a:p>
          <a:p>
            <a:pPr eaLnBrk="1" hangingPunct="1"/>
            <a:r>
              <a:rPr lang="cs-CZ" smtClean="0"/>
              <a:t>Uznání- ocenění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            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17412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3786188"/>
            <a:ext cx="1100138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Povzbuzování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CC0066"/>
                </a:solidFill>
              </a:rPr>
              <a:t>Má dva základní cíle: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Ze začátku rozhovoru projevit zájem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V průběhu rozhovoru povzbuzovat mluvčího</a:t>
            </a:r>
          </a:p>
        </p:txBody>
      </p:sp>
      <p:sp>
        <p:nvSpPr>
          <p:cNvPr id="18436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Taky si chci povídat…</a:t>
            </a:r>
          </a:p>
          <a:p>
            <a:pPr eaLnBrk="1" hangingPunct="1"/>
            <a:r>
              <a:rPr lang="cs-CZ" smtClean="0"/>
              <a:t>Povídej, jak se to stalo?</a:t>
            </a:r>
          </a:p>
          <a:p>
            <a:pPr eaLnBrk="1" hangingPunct="1"/>
            <a:r>
              <a:rPr lang="cs-CZ" smtClean="0"/>
              <a:t>To mě zajímá, pusť se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do toho</a:t>
            </a:r>
          </a:p>
          <a:p>
            <a:pPr lvl="4" eaLnBrk="1" hangingPunct="1">
              <a:buFont typeface="Wingdings 2" pitchFamily="18" charset="2"/>
              <a:buNone/>
            </a:pPr>
            <a:r>
              <a:rPr lang="cs-CZ" smtClean="0"/>
              <a:t>     </a:t>
            </a:r>
          </a:p>
          <a:p>
            <a:pPr eaLnBrk="1" hangingPunct="1"/>
            <a:r>
              <a:rPr lang="cs-CZ" smtClean="0"/>
              <a:t>Povídej dál</a:t>
            </a:r>
          </a:p>
          <a:p>
            <a:pPr eaLnBrk="1" hangingPunct="1"/>
            <a:r>
              <a:rPr lang="cs-CZ" smtClean="0"/>
              <a:t>To je zajímavé…</a:t>
            </a:r>
          </a:p>
          <a:p>
            <a:pPr eaLnBrk="1" hangingPunct="1"/>
            <a:r>
              <a:rPr lang="cs-CZ" smtClean="0"/>
              <a:t>Řekni mi o tom víc…</a:t>
            </a:r>
          </a:p>
        </p:txBody>
      </p:sp>
      <p:pic>
        <p:nvPicPr>
          <p:cNvPr id="18437" name="Picture 2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4214813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3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214813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Objasňování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CC0066"/>
                </a:solidFill>
              </a:rPr>
              <a:t>Naše cíle: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Získat více informací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Objasnit si to, čemu nerozumíme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Rozšířit možné úhly pohledu mluvčího</a:t>
            </a:r>
          </a:p>
        </p:txBody>
      </p:sp>
      <p:sp>
        <p:nvSpPr>
          <p:cNvPr id="19460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cs-CZ" sz="2400" smtClean="0"/>
              <a:t>Jak ( kdy, s kým, proč…)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 se to stalo</a:t>
            </a:r>
          </a:p>
          <a:p>
            <a:pPr eaLnBrk="1" hangingPunct="1"/>
            <a:r>
              <a:rPr lang="cs-CZ" sz="2400" smtClean="0"/>
              <a:t>A co jsi s tím dělal ty?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Jak tomu mám rozumět?</a:t>
            </a:r>
          </a:p>
          <a:p>
            <a:pPr eaLnBrk="1" hangingPunct="1"/>
            <a:r>
              <a:rPr lang="cs-CZ" sz="2400" smtClean="0"/>
              <a:t>Počkej, tohle je zvláštní…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                </a:t>
            </a:r>
          </a:p>
          <a:p>
            <a:pPr eaLnBrk="1" hangingPunct="1"/>
            <a:r>
              <a:rPr lang="cs-CZ" sz="2400" smtClean="0"/>
              <a:t>Řekni mi o tom víc…</a:t>
            </a:r>
          </a:p>
          <a:p>
            <a:pPr eaLnBrk="1" hangingPunct="1"/>
            <a:r>
              <a:rPr lang="cs-CZ" sz="2400" smtClean="0"/>
              <a:t>Co za tím mohlo být?</a:t>
            </a:r>
          </a:p>
          <a:p>
            <a:pPr eaLnBrk="1" hangingPunct="1"/>
            <a:r>
              <a:rPr lang="cs-CZ" sz="2400" smtClean="0"/>
              <a:t>Čím by to mohlo být</a:t>
            </a:r>
          </a:p>
          <a:p>
            <a:pPr eaLnBrk="1" hangingPunct="1"/>
            <a:r>
              <a:rPr lang="cs-CZ" sz="2400" smtClean="0"/>
              <a:t>Bývá to takhle vždycky?</a:t>
            </a:r>
          </a:p>
        </p:txBody>
      </p:sp>
      <p:pic>
        <p:nvPicPr>
          <p:cNvPr id="19461" name="Picture 3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4857750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4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3500438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5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357563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7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4643438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Parafrázování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CC0066"/>
                </a:solidFill>
              </a:rPr>
              <a:t>Pomocí parafrázování: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Projevujeme zájem o mluvčího a sdělované informace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Zlepšíme vzájemné porozumění</a:t>
            </a:r>
          </a:p>
        </p:txBody>
      </p:sp>
      <p:sp>
        <p:nvSpPr>
          <p:cNvPr id="2048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</a:t>
            </a:r>
            <a:r>
              <a:rPr lang="cs-CZ" smtClean="0">
                <a:solidFill>
                  <a:srgbClr val="CC0066"/>
                </a:solidFill>
              </a:rPr>
              <a:t>Princip parafrázování: říci vlastními slovy to,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CC0066"/>
                </a:solidFill>
              </a:rPr>
              <a:t>   co jsme slyšeli</a:t>
            </a:r>
          </a:p>
          <a:p>
            <a:pPr eaLnBrk="1" hangingPunct="1">
              <a:buFont typeface="Arial" charset="0"/>
              <a:buChar char="•"/>
            </a:pPr>
            <a:r>
              <a:rPr lang="cs-CZ" smtClean="0"/>
              <a:t>Takže jestli tomu správně rozumím…</a:t>
            </a:r>
          </a:p>
          <a:p>
            <a:pPr eaLnBrk="1" hangingPunct="1">
              <a:buFont typeface="Arial" charset="0"/>
              <a:buChar char="•"/>
            </a:pPr>
            <a:r>
              <a:rPr lang="cs-CZ" smtClean="0"/>
              <a:t>Myslíš to tak, že…</a:t>
            </a:r>
          </a:p>
          <a:p>
            <a:pPr eaLnBrk="1" hangingPunct="1">
              <a:buFont typeface="Arial" charset="0"/>
              <a:buChar char="•"/>
            </a:pPr>
            <a:r>
              <a:rPr lang="cs-CZ" smtClean="0"/>
              <a:t>Já se jen ujistím, že tomu správně rozumím. ..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Říkáš, že…</a:t>
            </a:r>
          </a:p>
          <a:p>
            <a:pPr eaLnBrk="1" hangingPunct="1">
              <a:buFont typeface="Arial" charset="0"/>
              <a:buChar char="•"/>
            </a:pPr>
            <a:r>
              <a:rPr lang="cs-CZ" smtClean="0"/>
              <a:t>Takže ty bys chtěl, aby…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20485" name="Picture 2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4429125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Má vztahovou i obsahovou stránku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Kvalita naslouchání zásadním způsobem ovlivní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jaké informace si z rozhovoru odneseme (kvalita)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kolik se toho od mluvčího dozvíme (kvantita)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jak se spolu budeme cítit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jak se tímto rozhovorem promění náš vztah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Ten kdo naslouchá má více nástrojů k ovlivnění kvality rozhovoru než ten, kdo mluví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Mluvit umí skoro každý, naslouchat je těžší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Reflexe (= odraz, zrcadlení)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CC0066"/>
                </a:solidFill>
              </a:rPr>
              <a:t>Cílem je: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	Dát najevo své naladění na pocity druhého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	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	Dát pocitům, prožívání druhého stejnou váhu, jako informacím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sp>
        <p:nvSpPr>
          <p:cNvPr id="21508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Vidím, že je to pro tebe pořád hodně citlivé</a:t>
            </a:r>
          </a:p>
          <a:p>
            <a:pPr eaLnBrk="1" hangingPunct="1"/>
            <a:r>
              <a:rPr lang="cs-CZ" smtClean="0"/>
              <a:t>Je mi líto, že tě to trápí</a:t>
            </a:r>
          </a:p>
          <a:p>
            <a:pPr eaLnBrk="1" hangingPunct="1"/>
            <a:r>
              <a:rPr lang="cs-CZ" smtClean="0"/>
              <a:t>Ještě tě to štve, žejo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                  </a:t>
            </a:r>
          </a:p>
          <a:p>
            <a:pPr eaLnBrk="1" hangingPunct="1"/>
            <a:r>
              <a:rPr lang="cs-CZ" smtClean="0"/>
              <a:t>To není jednoduché, když člověk řeší konfliktní situaci…</a:t>
            </a:r>
          </a:p>
          <a:p>
            <a:pPr eaLnBrk="1" hangingPunct="1"/>
            <a:r>
              <a:rPr lang="cs-CZ" smtClean="0"/>
              <a:t>To pro tebe muselo být těžké</a:t>
            </a:r>
          </a:p>
        </p:txBody>
      </p:sp>
      <p:pic>
        <p:nvPicPr>
          <p:cNvPr id="21509" name="Picture 2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3929063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3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286250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Shrnutí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CC0066"/>
                </a:solidFill>
              </a:rPr>
              <a:t>Využíváme  ho zejména: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</a:t>
            </a:r>
            <a:r>
              <a:rPr lang="cs-CZ" sz="2400" smtClean="0"/>
              <a:t>Při přechodu na další téma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 Ke zhodnocení, zarámování řečeného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 Ke zdůraznění důležitých bodů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 K položení základu další diskuse </a:t>
            </a:r>
          </a:p>
        </p:txBody>
      </p:sp>
      <p:sp>
        <p:nvSpPr>
          <p:cNvPr id="22532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cs-CZ" smtClean="0"/>
              <a:t>Takže já bych to shrnul: říkal jsi, že…</a:t>
            </a:r>
          </a:p>
          <a:p>
            <a:pPr eaLnBrk="1" hangingPunct="1"/>
            <a:r>
              <a:rPr lang="cs-CZ" smtClean="0"/>
              <a:t>Toho bylo hodně, o čem jsme mluvili…</a:t>
            </a:r>
          </a:p>
          <a:p>
            <a:pPr eaLnBrk="1" hangingPunct="1"/>
            <a:r>
              <a:rPr lang="cs-CZ" smtClean="0"/>
              <a:t>Než se posuneme dál, pojďme si to shrnout…</a:t>
            </a:r>
          </a:p>
          <a:p>
            <a:pPr eaLnBrk="1" hangingPunct="1"/>
            <a:r>
              <a:rPr lang="cs-CZ" smtClean="0"/>
              <a:t>Mně se zdá nejdůležitější to, že</a:t>
            </a:r>
          </a:p>
          <a:p>
            <a:pPr eaLnBrk="1" hangingPunct="1"/>
            <a:r>
              <a:rPr lang="cs-CZ" smtClean="0"/>
              <a:t>Příště bychom se mohli vrátit k tomu, jak jsi říkal…</a:t>
            </a:r>
          </a:p>
        </p:txBody>
      </p:sp>
      <p:pic>
        <p:nvPicPr>
          <p:cNvPr id="22533" name="Picture 2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5357813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3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4286250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4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3000375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Uznání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CC0066"/>
                </a:solidFill>
              </a:rPr>
              <a:t>Je důležitou součástí AN,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CC0066"/>
                </a:solidFill>
              </a:rPr>
              <a:t>protože: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Umožňuje vyjádřit respekt k partnerovi a jeho vidění situace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Dát mu najevo, že oceňujeme něco z toho, co udělal, řekl, plánuje..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>
              <a:solidFill>
                <a:srgbClr val="CC0066"/>
              </a:solidFill>
            </a:endParaRPr>
          </a:p>
        </p:txBody>
      </p:sp>
      <p:sp>
        <p:nvSpPr>
          <p:cNvPr id="23556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cs-CZ" smtClean="0"/>
              <a:t>Je mi jasné, že to pro tebe vůbec nebylo jednoduché</a:t>
            </a:r>
          </a:p>
          <a:p>
            <a:pPr eaLnBrk="1" hangingPunct="1"/>
            <a:r>
              <a:rPr lang="cs-CZ" smtClean="0"/>
              <a:t>Máš právo to vidět takhle</a:t>
            </a:r>
          </a:p>
          <a:p>
            <a:pPr eaLnBrk="1" hangingPunct="1"/>
            <a:r>
              <a:rPr lang="cs-CZ" smtClean="0"/>
              <a:t>Nikdy by mě nenapadlo se na to dívat takhle…</a:t>
            </a:r>
          </a:p>
          <a:p>
            <a:pPr eaLnBrk="1" hangingPunct="1"/>
            <a:r>
              <a:rPr lang="cs-CZ" smtClean="0"/>
              <a:t>Musel jsi udělat strašně moc pro to, aby…</a:t>
            </a:r>
          </a:p>
          <a:p>
            <a:pPr eaLnBrk="1" hangingPunct="1"/>
            <a:r>
              <a:rPr lang="cs-CZ" smtClean="0"/>
              <a:t>Stálo tě to určitě spoustu sil ( času, energie)…</a:t>
            </a:r>
          </a:p>
          <a:p>
            <a:pPr eaLnBrk="1" hangingPunct="1"/>
            <a:endParaRPr lang="cs-CZ" smtClean="0"/>
          </a:p>
        </p:txBody>
      </p:sp>
      <p:pic>
        <p:nvPicPr>
          <p:cNvPr id="23557" name="Picture 2" descr="C:\Program Files\Microsoft Office\MEDIA\OFFICE12\Bullets\BD2130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4286250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Hlavní zdroj: </a:t>
            </a:r>
          </a:p>
          <a:p>
            <a:pPr marL="0" indent="0">
              <a:buNone/>
            </a:pPr>
            <a:r>
              <a:rPr lang="cs-CZ" dirty="0" err="1" smtClean="0"/>
              <a:t>DeVito</a:t>
            </a:r>
            <a:r>
              <a:rPr lang="cs-CZ" dirty="0" smtClean="0"/>
              <a:t>, J.A.: Základy mezilidské komunikace.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smtClean="0"/>
              <a:t>, a.s., 2008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9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Fáze 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Příjem signálů (všech modalit)- zaznamenání toho,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co k nám přichází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Porozumění- dekódování signálů verbálních ( přiřadit slovům významy) a neverbálních ( všimnout si vlastních emocionálních  reakcí)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Zapamatování- pamatujeme si to, co si myslíme, že druhý řekl- tedy spíše naše rekonstrukce a interpretace. S těmi dále pracujeme a na nich stavíme další kontakt s mluvčím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Hodnocení- posouzení vnímaného sdělení,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včetně skrytých významů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Reakce- výsledek předchozích procesů, převzetí iniciativy, příležitost pro zpětnou vazbu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nám brání v naslouchání?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Vypnuté naslouchání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	Protože rychleji myslíme než mluvíme, máme v průběhu naslouchání hodně času na přemýšlení.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To se často ubírá svou vlastní cestou a postupně stále méně souvisí s tím, co mluvčí říká. </a:t>
            </a:r>
          </a:p>
          <a:p>
            <a:pPr eaLnBrk="1" hangingPunct="1">
              <a:buFont typeface="Arial" charset="0"/>
              <a:buChar char="•"/>
            </a:pPr>
            <a:r>
              <a:rPr lang="cs-CZ" smtClean="0"/>
              <a:t>Naslouchání s předsudky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	Objeví se v okamžiku, kdy mluvčí použije slovo nebo neverbální signál, který máme spojený se silným zážitkem </a:t>
            </a:r>
          </a:p>
        </p:txBody>
      </p:sp>
    </p:spTree>
    <p:extLst>
      <p:ext uri="{BB962C8B-B14F-4D97-AF65-F5344CB8AC3E}">
        <p14:creationId xmlns:p14="http://schemas.microsoft.com/office/powerpoint/2010/main" val="296667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Naslouchání se zavřenou myslí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Znamená „ zavřené dveře“ pro příjem signálů. Důvody jsou různé- únava, nezájem, nesouhlas, nesympatie mluvčího…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Kontinua naslouchání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Empatické                                                           Objektivní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Nezaujaté						Kritické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/>
              <a:t>P</a:t>
            </a:r>
            <a:r>
              <a:rPr lang="cs-CZ" dirty="0" smtClean="0"/>
              <a:t>ovrchové						Hloubkové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Aktivní						Pasivní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  <p:pic>
        <p:nvPicPr>
          <p:cNvPr id="10244" name="Picture 2" descr="C:\Program Files\Microsoft Office\MEDIA\OFFICE12\Lines\BD21324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2143125"/>
            <a:ext cx="414337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 descr="C:\Program Files\Microsoft Office\MEDIA\OFFICE12\Lines\BD21324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3071813"/>
            <a:ext cx="457200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5" descr="C:\Program Files\Microsoft Office\MEDIA\OFFICE12\Lines\BD21324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4071938"/>
            <a:ext cx="5143500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6" descr="C:\Program Files\Microsoft Office\MEDIA\OFFICE12\Lines\BD21324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5000625"/>
            <a:ext cx="50006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Empatické a objektivní naslouchání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Empatie-jak jí rozumíte?</a:t>
            </a:r>
          </a:p>
          <a:p>
            <a:r>
              <a:rPr lang="cs-CZ" dirty="0" smtClean="0"/>
              <a:t>Empatie myšlení (pochopení významu toho,               co druhý říká)</a:t>
            </a:r>
          </a:p>
          <a:p>
            <a:r>
              <a:rPr lang="cs-CZ" dirty="0" smtClean="0"/>
              <a:t>Empatie cítění (vyjadřujete schopnost vycítit,             co pociťuje druhý)</a:t>
            </a:r>
          </a:p>
          <a:p>
            <a:r>
              <a:rPr lang="cs-CZ" dirty="0" smtClean="0"/>
              <a:t>Empatie není vše-myšlenky a pocity druhého poměřujeme s „realitou“-nemusíme se ztotožňovat       s tím, co od druhého vnímáme</a:t>
            </a:r>
          </a:p>
          <a:p>
            <a:r>
              <a:rPr lang="cs-CZ" dirty="0" smtClean="0"/>
              <a:t>To je princip objektivního naslouchání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5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Nezaujaté a kritické naslouchání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Efektivní naslouchání obsahuje obojí</a:t>
            </a:r>
          </a:p>
          <a:p>
            <a:r>
              <a:rPr lang="cs-CZ" dirty="0" smtClean="0"/>
              <a:t>Nezaujatost=otevřenost informacím</a:t>
            </a:r>
          </a:p>
          <a:p>
            <a:r>
              <a:rPr lang="cs-CZ" dirty="0" smtClean="0"/>
              <a:t>Kritičnost=podklad pro vaše názory, závěry, hodnocení</a:t>
            </a:r>
          </a:p>
          <a:p>
            <a:r>
              <a:rPr lang="cs-CZ" dirty="0" smtClean="0"/>
              <a:t>Otevřený prostor pro sdělení, čas na vlastní úsudky</a:t>
            </a:r>
          </a:p>
          <a:p>
            <a:r>
              <a:rPr lang="cs-CZ" dirty="0" smtClean="0"/>
              <a:t>Riziko zjednodušování nebo ignorace složitých sdělení</a:t>
            </a:r>
          </a:p>
          <a:p>
            <a:r>
              <a:rPr lang="cs-CZ" dirty="0" smtClean="0"/>
              <a:t>Riziko ignorace nepříjemných sdělení</a:t>
            </a:r>
          </a:p>
          <a:p>
            <a:r>
              <a:rPr lang="cs-CZ" dirty="0" smtClean="0"/>
              <a:t>Vliv předsudků a zkušeností</a:t>
            </a:r>
          </a:p>
          <a:p>
            <a:r>
              <a:rPr lang="cs-CZ" dirty="0" err="1" smtClean="0"/>
              <a:t>Zreflektovaná</a:t>
            </a:r>
            <a:r>
              <a:rPr lang="cs-CZ" dirty="0" smtClean="0"/>
              <a:t> práce s kontextem (riziko vytrhávání </a:t>
            </a:r>
            <a:r>
              <a:rPr lang="cs-CZ" dirty="0" err="1" smtClean="0"/>
              <a:t>informcí</a:t>
            </a:r>
            <a:r>
              <a:rPr lang="cs-CZ" dirty="0" smtClean="0"/>
              <a:t> z kontextu)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70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Povrchové a hloubkové naslouchání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Akceptace všech rovin sdělení</a:t>
            </a:r>
          </a:p>
          <a:p>
            <a:r>
              <a:rPr lang="cs-CZ" dirty="0" smtClean="0"/>
              <a:t>Jednotlivé roviny mohou být v nesouladu</a:t>
            </a:r>
          </a:p>
          <a:p>
            <a:r>
              <a:rPr lang="cs-CZ" dirty="0" smtClean="0"/>
              <a:t>Vybíráme si, na co reagujeme a proč</a:t>
            </a:r>
          </a:p>
          <a:p>
            <a:r>
              <a:rPr lang="cs-CZ" dirty="0" smtClean="0"/>
              <a:t>Cestou jak si všimnout </a:t>
            </a:r>
            <a:r>
              <a:rPr lang="cs-CZ" dirty="0" err="1" smtClean="0"/>
              <a:t>obého</a:t>
            </a:r>
            <a:r>
              <a:rPr lang="cs-CZ" dirty="0" smtClean="0"/>
              <a:t> je mj. sledovat  verbální   i neverbální sdělení</a:t>
            </a:r>
          </a:p>
          <a:p>
            <a:r>
              <a:rPr lang="cs-CZ" dirty="0" smtClean="0"/>
              <a:t>Když je zmatek největší, pojmenování nás vždycky zachrání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93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329</TotalTime>
  <Words>1179</Words>
  <Application>Microsoft Office PowerPoint</Application>
  <PresentationFormat>Předvádění na obrazovce (4:3)</PresentationFormat>
  <Paragraphs>218</Paragraphs>
  <Slides>23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Tok</vt:lpstr>
      <vt:lpstr>Aktivní naslouchání</vt:lpstr>
      <vt:lpstr>Naslouchání</vt:lpstr>
      <vt:lpstr>Fáze naslouchání</vt:lpstr>
      <vt:lpstr>Co nám brání v naslouchání?</vt:lpstr>
      <vt:lpstr>Prezentace aplikace PowerPoint</vt:lpstr>
      <vt:lpstr>Kontinua naslouchání</vt:lpstr>
      <vt:lpstr>Empatické a objektivní naslouchání</vt:lpstr>
      <vt:lpstr>Nezaujaté a kritické naslouchání</vt:lpstr>
      <vt:lpstr>Povrchové a hloubkové naslouchání</vt:lpstr>
      <vt:lpstr>Pojem „aktivní naslouchání“</vt:lpstr>
      <vt:lpstr>Aktivní naslouchání</vt:lpstr>
      <vt:lpstr>Co také získáme aktivním nasloucháním?</vt:lpstr>
      <vt:lpstr>Aktivní a pasivní naslouchání</vt:lpstr>
      <vt:lpstr>Základní pravidla AN</vt:lpstr>
      <vt:lpstr>Prezentace aplikace PowerPoint</vt:lpstr>
      <vt:lpstr>Techniky aktivního naslouchání</vt:lpstr>
      <vt:lpstr>Povzbuzování</vt:lpstr>
      <vt:lpstr>Objasňování</vt:lpstr>
      <vt:lpstr>Parafrázování</vt:lpstr>
      <vt:lpstr>Reflexe (= odraz, zrcadlení)</vt:lpstr>
      <vt:lpstr>Shrnutí</vt:lpstr>
      <vt:lpstr>Uznání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Alice</dc:creator>
  <cp:lastModifiedBy>Alice</cp:lastModifiedBy>
  <cp:revision>33</cp:revision>
  <cp:lastPrinted>2015-11-04T08:00:26Z</cp:lastPrinted>
  <dcterms:created xsi:type="dcterms:W3CDTF">2010-11-18T19:38:49Z</dcterms:created>
  <dcterms:modified xsi:type="dcterms:W3CDTF">2015-11-04T08:01:16Z</dcterms:modified>
</cp:coreProperties>
</file>