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7" r:id="rId8"/>
    <p:sldId id="259" r:id="rId9"/>
    <p:sldId id="268" r:id="rId10"/>
    <p:sldId id="264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9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7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04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7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7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11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53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90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77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8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6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72378-2877-4F1C-A455-AD85EEA4D87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0E81-9C66-4163-B0B7-D0E5D03E1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45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PH01101 Neurčitost a princip vyloučeného třetího</a:t>
            </a:r>
            <a:br>
              <a:rPr lang="cs-CZ" sz="3200" dirty="0" smtClean="0"/>
            </a:br>
            <a:r>
              <a:rPr lang="cs-CZ" sz="2700" i="1" dirty="0" smtClean="0"/>
              <a:t>Aristotelův deterministický </a:t>
            </a:r>
            <a:r>
              <a:rPr lang="cs-CZ" sz="2700" i="1" dirty="0" smtClean="0"/>
              <a:t>argument a vícehodnotový přístup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Petr Dvořák</a:t>
            </a:r>
          </a:p>
          <a:p>
            <a:r>
              <a:rPr lang="cs-CZ" sz="2400" i="1" dirty="0" smtClean="0"/>
              <a:t>Filosofický ústav AV ČR</a:t>
            </a:r>
          </a:p>
          <a:p>
            <a:r>
              <a:rPr lang="cs-CZ" sz="2400" i="1" dirty="0" smtClean="0"/>
              <a:t>Cyrilometodějská teologická fakulta UP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8693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344816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0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Problémy </a:t>
            </a:r>
            <a:r>
              <a:rPr lang="cs-CZ" sz="4000" dirty="0" err="1" smtClean="0"/>
              <a:t>tříhodnotové</a:t>
            </a:r>
            <a:r>
              <a:rPr lang="cs-CZ" sz="4000" dirty="0" smtClean="0"/>
              <a:t> logiky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Potřeba </a:t>
            </a:r>
            <a:r>
              <a:rPr lang="cs-CZ" dirty="0"/>
              <a:t>odlišit složené výroky bez pravdivostní hodnoty od těch, které PH mají:</a:t>
            </a:r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r>
              <a:rPr lang="cs-CZ" sz="2600" i="1" dirty="0" smtClean="0"/>
              <a:t>Zítra </a:t>
            </a:r>
            <a:r>
              <a:rPr lang="cs-CZ" sz="2600" i="1" dirty="0"/>
              <a:t>bude námořní bitva nebo zítra nebude námořní bitva</a:t>
            </a:r>
          </a:p>
          <a:p>
            <a:pPr marL="0" indent="0" algn="just">
              <a:buNone/>
            </a:pPr>
            <a:r>
              <a:rPr lang="cs-CZ" sz="2600" i="1" dirty="0"/>
              <a:t>Zítra bude námořní bitva nebo zítra nebude pršet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sz="2600" i="1" dirty="0" smtClean="0"/>
              <a:t>Hamlet </a:t>
            </a:r>
            <a:r>
              <a:rPr lang="cs-CZ" sz="2600" i="1" dirty="0" smtClean="0"/>
              <a:t> nosil boty č. 9 a nenosil boty č. 9</a:t>
            </a:r>
          </a:p>
          <a:p>
            <a:pPr marL="0" indent="0" algn="just">
              <a:buNone/>
            </a:pPr>
            <a:r>
              <a:rPr lang="cs-CZ" sz="2600" i="1" dirty="0" smtClean="0"/>
              <a:t>Hamlet byl dánský princ a nosil boty č. 9</a:t>
            </a:r>
          </a:p>
          <a:p>
            <a:pPr marL="0" indent="0" algn="just">
              <a:buNone/>
            </a:pPr>
            <a:endParaRPr lang="cs-CZ" sz="2600" i="1" dirty="0"/>
          </a:p>
          <a:p>
            <a:pPr marL="0" indent="0" algn="just">
              <a:buNone/>
            </a:pPr>
            <a:r>
              <a:rPr lang="cs-CZ" sz="2600" i="1" dirty="0"/>
              <a:t>Jestliže je tento Kentaur z dolní poloviny kůň, pak má kopyta</a:t>
            </a:r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2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Deterministický argument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3600" dirty="0" smtClean="0"/>
              <a:t>1. T(</a:t>
            </a:r>
            <a:r>
              <a:rPr lang="cs-CZ" sz="3600" i="1" dirty="0" smtClean="0"/>
              <a:t>p</a:t>
            </a:r>
            <a:r>
              <a:rPr lang="cs-CZ" sz="3600" dirty="0"/>
              <a:t>) </a:t>
            </a:r>
            <a:r>
              <a:rPr lang="cs-CZ" sz="3600" dirty="0">
                <a:sym typeface="Symbol"/>
              </a:rPr>
              <a:t></a:t>
            </a:r>
            <a:r>
              <a:rPr lang="cs-CZ" sz="3600" dirty="0"/>
              <a:t> F(</a:t>
            </a:r>
            <a:r>
              <a:rPr lang="cs-CZ" sz="3600" i="1" dirty="0"/>
              <a:t>p</a:t>
            </a:r>
            <a:r>
              <a:rPr lang="cs-CZ" sz="3600" dirty="0"/>
              <a:t>)</a:t>
            </a:r>
          </a:p>
          <a:p>
            <a:pPr marL="0" lvl="0" indent="0">
              <a:buNone/>
            </a:pPr>
            <a:r>
              <a:rPr lang="cs-CZ" sz="3600" dirty="0" smtClean="0"/>
              <a:t>2. T(</a:t>
            </a:r>
            <a:r>
              <a:rPr lang="cs-CZ" sz="3600" i="1" dirty="0" smtClean="0"/>
              <a:t>p</a:t>
            </a:r>
            <a:r>
              <a:rPr lang="cs-CZ" sz="3600" dirty="0"/>
              <a:t>) </a:t>
            </a:r>
            <a:r>
              <a:rPr lang="cs-CZ" sz="3600" dirty="0">
                <a:sym typeface="Symbol"/>
              </a:rPr>
              <a:t></a:t>
            </a:r>
            <a:r>
              <a:rPr lang="cs-CZ" sz="3600" dirty="0"/>
              <a:t> N T(</a:t>
            </a:r>
            <a:r>
              <a:rPr lang="cs-CZ" sz="3600" i="1" dirty="0"/>
              <a:t>p</a:t>
            </a:r>
            <a:r>
              <a:rPr lang="cs-CZ" sz="3600" dirty="0"/>
              <a:t>)</a:t>
            </a:r>
          </a:p>
          <a:p>
            <a:pPr marL="0" lvl="0" indent="0">
              <a:buNone/>
            </a:pPr>
            <a:r>
              <a:rPr lang="cs-CZ" sz="3600" dirty="0" smtClean="0"/>
              <a:t>3. T</a:t>
            </a:r>
            <a:r>
              <a:rPr lang="cs-CZ" sz="3600" dirty="0"/>
              <a:t>(</a:t>
            </a:r>
            <a:r>
              <a:rPr lang="cs-CZ" sz="3600" dirty="0">
                <a:sym typeface="Symbol"/>
              </a:rPr>
              <a:t></a:t>
            </a:r>
            <a:r>
              <a:rPr lang="cs-CZ" sz="3600" i="1" dirty="0"/>
              <a:t>p</a:t>
            </a:r>
            <a:r>
              <a:rPr lang="cs-CZ" sz="3600" dirty="0"/>
              <a:t>) </a:t>
            </a:r>
            <a:r>
              <a:rPr lang="cs-CZ" sz="3600" dirty="0">
                <a:sym typeface="Symbol"/>
              </a:rPr>
              <a:t></a:t>
            </a:r>
            <a:r>
              <a:rPr lang="cs-CZ" sz="3600" dirty="0"/>
              <a:t> F(</a:t>
            </a:r>
            <a:r>
              <a:rPr lang="cs-CZ" sz="3600" i="1" dirty="0"/>
              <a:t>p</a:t>
            </a:r>
            <a:r>
              <a:rPr lang="cs-CZ" sz="3600" dirty="0"/>
              <a:t>)</a:t>
            </a:r>
          </a:p>
          <a:p>
            <a:pPr marL="0" lvl="0" indent="0">
              <a:buNone/>
            </a:pPr>
            <a:r>
              <a:rPr lang="cs-CZ" sz="3600" dirty="0" smtClean="0"/>
              <a:t>4. T</a:t>
            </a:r>
            <a:r>
              <a:rPr lang="cs-CZ" sz="3600" dirty="0"/>
              <a:t>(</a:t>
            </a:r>
            <a:r>
              <a:rPr lang="cs-CZ" sz="3600" dirty="0">
                <a:sym typeface="Symbol"/>
              </a:rPr>
              <a:t></a:t>
            </a:r>
            <a:r>
              <a:rPr lang="cs-CZ" sz="3600" i="1" dirty="0"/>
              <a:t>p</a:t>
            </a:r>
            <a:r>
              <a:rPr lang="cs-CZ" sz="3600" dirty="0"/>
              <a:t>) </a:t>
            </a:r>
            <a:r>
              <a:rPr lang="cs-CZ" sz="3600" dirty="0">
                <a:sym typeface="Symbol"/>
              </a:rPr>
              <a:t></a:t>
            </a:r>
            <a:r>
              <a:rPr lang="cs-CZ" sz="3600" dirty="0"/>
              <a:t> NT(</a:t>
            </a:r>
            <a:r>
              <a:rPr lang="cs-CZ" sz="3600" dirty="0">
                <a:sym typeface="Symbol"/>
              </a:rPr>
              <a:t></a:t>
            </a:r>
            <a:r>
              <a:rPr lang="cs-CZ" sz="3600" i="1" dirty="0"/>
              <a:t>p</a:t>
            </a:r>
            <a:r>
              <a:rPr lang="cs-CZ" sz="3600" dirty="0"/>
              <a:t>)</a:t>
            </a:r>
          </a:p>
          <a:p>
            <a:pPr marL="0" lvl="0" indent="0">
              <a:buNone/>
            </a:pPr>
            <a:r>
              <a:rPr lang="cs-CZ" sz="3600" dirty="0" smtClean="0"/>
              <a:t>5. NT(</a:t>
            </a:r>
            <a:r>
              <a:rPr lang="cs-CZ" sz="3600" i="1" dirty="0" smtClean="0"/>
              <a:t>p</a:t>
            </a:r>
            <a:r>
              <a:rPr lang="cs-CZ" sz="3600" dirty="0"/>
              <a:t>) </a:t>
            </a:r>
            <a:r>
              <a:rPr lang="cs-CZ" sz="3600" dirty="0">
                <a:sym typeface="Symbol"/>
              </a:rPr>
              <a:t></a:t>
            </a:r>
            <a:r>
              <a:rPr lang="cs-CZ" sz="3600" dirty="0"/>
              <a:t> NF(</a:t>
            </a:r>
            <a:r>
              <a:rPr lang="cs-CZ" sz="3600" i="1" dirty="0"/>
              <a:t>p</a:t>
            </a:r>
            <a:r>
              <a:rPr lang="cs-CZ" sz="36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7336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Popření první premisy – tradiční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1.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2.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 T(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3.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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4.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5. NT(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NF(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11560" y="1916832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9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Popření 2. a 4. premisy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1.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2.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 T(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3.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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4.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5. NT(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NF(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971600" y="2492896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971600" y="3645024"/>
            <a:ext cx="27363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36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Popření 3. premisy – bivalentní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  <a:ln>
            <a:noFill/>
          </a:ln>
        </p:spPr>
        <p:txBody>
          <a:bodyPr/>
          <a:lstStyle/>
          <a:p>
            <a:pPr marL="0" lvl="0" indent="0">
              <a:buNone/>
            </a:pPr>
            <a:r>
              <a:rPr lang="cs-CZ" dirty="0"/>
              <a:t>1.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2. 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 T(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3.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</a:t>
            </a:r>
            <a:r>
              <a:rPr lang="cs-CZ" dirty="0"/>
              <a:t> 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4. 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NT(</a:t>
            </a:r>
            <a:r>
              <a:rPr lang="cs-CZ" dirty="0">
                <a:sym typeface="Symbol"/>
              </a:rPr>
              <a:t>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5. NT(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NF(</a:t>
            </a:r>
            <a:r>
              <a:rPr lang="cs-CZ" i="1" dirty="0"/>
              <a:t>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971600" y="3068960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52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Různá řešení deterministického argumentu - souhrn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popření bivalence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popření principu „vše, co je, nutně je, když to je“</a:t>
            </a:r>
          </a:p>
          <a:p>
            <a:pPr marL="0" indent="0">
              <a:buNone/>
            </a:pPr>
            <a:r>
              <a:rPr lang="cs-CZ" dirty="0" smtClean="0"/>
              <a:t>      „</a:t>
            </a:r>
            <a:r>
              <a:rPr lang="fr-FR" dirty="0" smtClean="0"/>
              <a:t>omne </a:t>
            </a:r>
            <a:r>
              <a:rPr lang="fr-FR" dirty="0"/>
              <a:t>quod est quando est, necesse est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</a:t>
            </a:r>
            <a:r>
              <a:rPr lang="fr-FR" dirty="0" smtClean="0"/>
              <a:t>esse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3. Popření vazby „nepravdivost“ a „ne- </a:t>
            </a:r>
            <a:br>
              <a:rPr lang="cs-CZ" dirty="0" smtClean="0"/>
            </a:br>
            <a:r>
              <a:rPr lang="cs-CZ" dirty="0" smtClean="0"/>
              <a:t>    pravdivost“ („nepravdivost není ekvivalentní s   </a:t>
            </a:r>
            <a:br>
              <a:rPr lang="cs-CZ" dirty="0" smtClean="0"/>
            </a:br>
            <a:r>
              <a:rPr lang="cs-CZ" dirty="0" smtClean="0"/>
              <a:t>    popřením pravdivosti“)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31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první: ne-PB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ne-PB: </a:t>
            </a:r>
          </a:p>
          <a:p>
            <a:pPr marL="0" indent="0">
              <a:buNone/>
            </a:pPr>
            <a:r>
              <a:rPr lang="cs-CZ" dirty="0" smtClean="0"/>
              <a:t>není pravda, že každý výrok je buď pravdivý nebo nepravdivý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První možnost: má nějakou jinou pravdivostní hodnotu – tzv. vícehodnotový přístup</a:t>
            </a:r>
          </a:p>
          <a:p>
            <a:r>
              <a:rPr lang="cs-CZ" dirty="0" smtClean="0"/>
              <a:t>Druhá možnost: nemá žádnou pravdivostní hodnotu – </a:t>
            </a:r>
            <a:r>
              <a:rPr lang="cs-CZ" dirty="0" err="1" smtClean="0"/>
              <a:t>supervaluační</a:t>
            </a:r>
            <a:r>
              <a:rPr lang="cs-CZ" dirty="0" smtClean="0"/>
              <a:t> sémantika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85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Nelze přijmout LEM, ne-PB a T zároveň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Opce: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LEM, PB, T (Řešení 2)</a:t>
            </a:r>
          </a:p>
          <a:p>
            <a:pPr marL="514350" indent="-514350">
              <a:buAutoNum type="arabicPeriod"/>
            </a:pPr>
            <a:r>
              <a:rPr lang="cs-CZ" dirty="0" smtClean="0"/>
              <a:t>ne-LEM, ne-PB, T  (Řešení 1: vícehodnotový přístup)</a:t>
            </a:r>
          </a:p>
          <a:p>
            <a:pPr marL="0" indent="0">
              <a:buNone/>
            </a:pPr>
            <a:r>
              <a:rPr lang="cs-CZ" dirty="0" smtClean="0"/>
              <a:t>3. LEM, ne-PB, ne-T (Řešení 1: </a:t>
            </a:r>
            <a:r>
              <a:rPr lang="cs-CZ" dirty="0" err="1" smtClean="0"/>
              <a:t>supervaluace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4. LEM, PB, ne-T? (Řešení 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0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Vícehodnotový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Ch. S. </a:t>
            </a:r>
            <a:r>
              <a:rPr lang="cs-CZ" dirty="0" err="1" smtClean="0"/>
              <a:t>Peirce</a:t>
            </a:r>
            <a:r>
              <a:rPr lang="cs-CZ" dirty="0" smtClean="0"/>
              <a:t> 1910, E.L. Post, Jan </a:t>
            </a:r>
            <a:r>
              <a:rPr lang="cs-CZ" dirty="0" err="1" smtClean="0"/>
              <a:t>Łukasiewicz</a:t>
            </a:r>
            <a:r>
              <a:rPr lang="cs-CZ" dirty="0" smtClean="0"/>
              <a:t> (1920), D. A. </a:t>
            </a:r>
            <a:r>
              <a:rPr lang="cs-CZ" dirty="0" err="1" smtClean="0"/>
              <a:t>Bočvar</a:t>
            </a:r>
            <a:r>
              <a:rPr lang="cs-CZ" dirty="0"/>
              <a:t>,</a:t>
            </a:r>
            <a:r>
              <a:rPr lang="cs-CZ" dirty="0" smtClean="0"/>
              <a:t> S. C. </a:t>
            </a:r>
            <a:r>
              <a:rPr lang="cs-CZ" dirty="0" err="1" smtClean="0"/>
              <a:t>Kleene</a:t>
            </a:r>
            <a:r>
              <a:rPr lang="cs-CZ" dirty="0" smtClean="0"/>
              <a:t> (1938)</a:t>
            </a:r>
          </a:p>
          <a:p>
            <a:endParaRPr lang="cs-CZ" dirty="0"/>
          </a:p>
          <a:p>
            <a:r>
              <a:rPr lang="cs-CZ" dirty="0" err="1" smtClean="0"/>
              <a:t>Łukasiewicz</a:t>
            </a:r>
            <a:r>
              <a:rPr lang="cs-CZ" dirty="0"/>
              <a:t>, J., „On </a:t>
            </a:r>
            <a:r>
              <a:rPr lang="cs-CZ" dirty="0" err="1"/>
              <a:t>Three-valued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“. In: týž, </a:t>
            </a:r>
            <a:r>
              <a:rPr lang="cs-CZ" i="1" dirty="0" err="1"/>
              <a:t>Selected</a:t>
            </a:r>
            <a:r>
              <a:rPr lang="cs-CZ" i="1" dirty="0"/>
              <a:t> Works</a:t>
            </a:r>
            <a:r>
              <a:rPr lang="cs-CZ" dirty="0"/>
              <a:t>. Ed. L. </a:t>
            </a:r>
            <a:r>
              <a:rPr lang="cs-CZ" dirty="0" err="1"/>
              <a:t>Borkowski</a:t>
            </a:r>
            <a:r>
              <a:rPr lang="cs-CZ" dirty="0"/>
              <a:t>. Amsterdam,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Holland</a:t>
            </a:r>
            <a:r>
              <a:rPr lang="cs-CZ" dirty="0"/>
              <a:t> 1970</a:t>
            </a:r>
          </a:p>
          <a:p>
            <a:r>
              <a:rPr lang="cs-CZ" dirty="0" err="1"/>
              <a:t>Kleene</a:t>
            </a:r>
            <a:r>
              <a:rPr lang="cs-CZ" dirty="0"/>
              <a:t>, S. C., </a:t>
            </a:r>
            <a:r>
              <a:rPr lang="cs-CZ" i="1" dirty="0" err="1"/>
              <a:t>Introduction</a:t>
            </a:r>
            <a:r>
              <a:rPr lang="cs-CZ" i="1" dirty="0"/>
              <a:t> to </a:t>
            </a:r>
            <a:r>
              <a:rPr lang="cs-CZ" i="1" dirty="0" err="1"/>
              <a:t>Metamathematics</a:t>
            </a:r>
            <a:r>
              <a:rPr lang="cs-CZ" dirty="0"/>
              <a:t>. Amsterdam, </a:t>
            </a:r>
            <a:r>
              <a:rPr lang="cs-CZ" dirty="0" err="1"/>
              <a:t>North-Holland</a:t>
            </a:r>
            <a:r>
              <a:rPr lang="cs-CZ" dirty="0"/>
              <a:t> 1952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Jan </a:t>
            </a:r>
            <a:r>
              <a:rPr lang="cs-CZ" sz="2400" dirty="0" err="1" smtClean="0"/>
              <a:t>Łukasiewicz</a:t>
            </a:r>
            <a:r>
              <a:rPr lang="cs-CZ" sz="2400" dirty="0"/>
              <a:t> </a:t>
            </a:r>
            <a:r>
              <a:rPr lang="cs-CZ" sz="2400" dirty="0" smtClean="0"/>
              <a:t>(1878-1956)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60848"/>
            <a:ext cx="3442444" cy="420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493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PH01101 Neurčitost a princip vyloučeného třetího Aristotelův deterministický argument a vícehodnotový přístup</vt:lpstr>
      <vt:lpstr>Deterministický argument</vt:lpstr>
      <vt:lpstr>Popření první premisy – tradiční řešení</vt:lpstr>
      <vt:lpstr>Popření 2. a 4. premisy</vt:lpstr>
      <vt:lpstr>Popření 3. premisy – bivalentní řešení</vt:lpstr>
      <vt:lpstr>Různá řešení deterministického argumentu - souhrn </vt:lpstr>
      <vt:lpstr>Řešení první: ne-PB</vt:lpstr>
      <vt:lpstr>Nelze přijmout LEM, ne-PB a T zároveň</vt:lpstr>
      <vt:lpstr>Vícehodnotový přístup</vt:lpstr>
      <vt:lpstr>Prezentace aplikace PowerPoint</vt:lpstr>
      <vt:lpstr>Problémy tříhodnotové logiky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PH01101 Neurčitost a princip vyloučeného třetího Aristotelův deterministický argument</dc:title>
  <dc:creator>Petr</dc:creator>
  <cp:lastModifiedBy>Petr</cp:lastModifiedBy>
  <cp:revision>12</cp:revision>
  <dcterms:created xsi:type="dcterms:W3CDTF">2015-10-05T19:36:32Z</dcterms:created>
  <dcterms:modified xsi:type="dcterms:W3CDTF">2015-10-13T08:10:02Z</dcterms:modified>
</cp:coreProperties>
</file>