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4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891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44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88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2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6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31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21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6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1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68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2548-C5AB-42E6-B5E7-23BA5636D26C}" type="datetimeFigureOut">
              <a:rPr lang="cs-CZ" smtClean="0"/>
              <a:t>3. 11. 2015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199D-C7A7-4F64-ADBE-77945B022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41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PH01101 Neurčitost a princip vyloučeného třetího</a:t>
            </a:r>
            <a:br>
              <a:rPr lang="cs-CZ" sz="3200" dirty="0" smtClean="0"/>
            </a:br>
            <a:r>
              <a:rPr lang="cs-CZ" sz="2700" i="1" dirty="0" err="1" smtClean="0"/>
              <a:t>Supervaluace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Petr Dvořák</a:t>
            </a:r>
          </a:p>
          <a:p>
            <a:r>
              <a:rPr lang="cs-CZ" sz="2400" i="1" dirty="0" smtClean="0"/>
              <a:t>Filosofický ústav AV ČR</a:t>
            </a:r>
          </a:p>
          <a:p>
            <a:r>
              <a:rPr lang="cs-CZ" sz="2400" i="1" dirty="0" smtClean="0"/>
              <a:t>Cyrilometodějská teologická fakulta UP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9168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Problémy </a:t>
            </a:r>
            <a:r>
              <a:rPr lang="cs-CZ" sz="4000" dirty="0" err="1" smtClean="0"/>
              <a:t>tříhodnotové</a:t>
            </a:r>
            <a:r>
              <a:rPr lang="cs-CZ" sz="4000" dirty="0" smtClean="0"/>
              <a:t> logiky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Potřeba </a:t>
            </a:r>
            <a:r>
              <a:rPr lang="cs-CZ" dirty="0"/>
              <a:t>odlišit složené výroky bez pravdivostní hodnoty od těch, které PH mají:</a:t>
            </a:r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r>
              <a:rPr lang="cs-CZ" sz="2600" i="1" dirty="0" smtClean="0"/>
              <a:t>Zítra </a:t>
            </a:r>
            <a:r>
              <a:rPr lang="cs-CZ" sz="2600" i="1" dirty="0"/>
              <a:t>bude námořní bitva nebo zítra nebude námořní bitva</a:t>
            </a:r>
          </a:p>
          <a:p>
            <a:pPr marL="0" indent="0" algn="just">
              <a:buNone/>
            </a:pPr>
            <a:r>
              <a:rPr lang="cs-CZ" sz="2600" i="1" dirty="0"/>
              <a:t>Zítra bude námořní bitva nebo zítra nebude pršet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sz="2600" i="1" dirty="0" smtClean="0"/>
              <a:t>Hamlet  nosil boty č. 9 a nenosil boty č. 9</a:t>
            </a:r>
          </a:p>
          <a:p>
            <a:pPr marL="0" indent="0" algn="just">
              <a:buNone/>
            </a:pPr>
            <a:r>
              <a:rPr lang="cs-CZ" sz="2600" i="1" dirty="0" smtClean="0"/>
              <a:t>Hamlet byl dánský princ a nosil boty č. 9</a:t>
            </a:r>
          </a:p>
          <a:p>
            <a:pPr marL="0" indent="0" algn="just">
              <a:buNone/>
            </a:pPr>
            <a:endParaRPr lang="cs-CZ" sz="2600" i="1" dirty="0"/>
          </a:p>
          <a:p>
            <a:pPr marL="0" indent="0" algn="just">
              <a:buNone/>
            </a:pPr>
            <a:r>
              <a:rPr lang="cs-CZ" sz="2600" i="1" dirty="0"/>
              <a:t>Jestliže je tento Kentaur z dolní poloviny kůň, pak má kopyta</a:t>
            </a:r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endParaRPr lang="cs-CZ" sz="2600" i="1" dirty="0" smtClean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6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Supervaluace</a:t>
            </a:r>
            <a:r>
              <a:rPr lang="cs-CZ" dirty="0" smtClean="0"/>
              <a:t> – klíčová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Bas van </a:t>
            </a:r>
            <a:r>
              <a:rPr lang="cs-CZ" sz="2000" dirty="0" err="1" smtClean="0"/>
              <a:t>Fraassen</a:t>
            </a:r>
            <a:r>
              <a:rPr lang="cs-CZ" sz="2000" dirty="0" smtClean="0"/>
              <a:t>, “</a:t>
            </a:r>
            <a:r>
              <a:rPr lang="cs-CZ" sz="2000" dirty="0" err="1" smtClean="0"/>
              <a:t>Singular</a:t>
            </a:r>
            <a:r>
              <a:rPr lang="cs-CZ" sz="2000" dirty="0" smtClean="0"/>
              <a:t> </a:t>
            </a:r>
            <a:r>
              <a:rPr lang="cs-CZ" sz="2000" dirty="0" err="1" smtClean="0"/>
              <a:t>Terms</a:t>
            </a:r>
            <a:r>
              <a:rPr lang="cs-CZ" sz="2000" dirty="0" smtClean="0"/>
              <a:t>, </a:t>
            </a:r>
            <a:r>
              <a:rPr lang="cs-CZ" sz="2000" dirty="0" err="1" smtClean="0"/>
              <a:t>Truth-Value</a:t>
            </a:r>
            <a:r>
              <a:rPr lang="cs-CZ" sz="2000" dirty="0" smtClean="0"/>
              <a:t> </a:t>
            </a:r>
            <a:r>
              <a:rPr lang="cs-CZ" sz="2000" dirty="0" err="1" smtClean="0"/>
              <a:t>Gaps</a:t>
            </a:r>
            <a:r>
              <a:rPr lang="cs-CZ" sz="2000" dirty="0" smtClean="0"/>
              <a:t>, and Free </a:t>
            </a:r>
            <a:r>
              <a:rPr lang="cs-CZ" sz="2000" dirty="0" err="1" smtClean="0"/>
              <a:t>Logic</a:t>
            </a:r>
            <a:r>
              <a:rPr lang="cs-CZ" sz="2000" dirty="0" smtClean="0"/>
              <a:t>,”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Journal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Philosophy</a:t>
            </a:r>
            <a:r>
              <a:rPr lang="cs-CZ" sz="2000" dirty="0" smtClean="0"/>
              <a:t>, vol. 63, no. 17, 1966.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R. H. </a:t>
            </a:r>
            <a:r>
              <a:rPr lang="cs-CZ" sz="2000" dirty="0" err="1" smtClean="0"/>
              <a:t>Thomason</a:t>
            </a:r>
            <a:r>
              <a:rPr lang="cs-CZ" sz="2000" dirty="0" smtClean="0"/>
              <a:t>, “</a:t>
            </a:r>
            <a:r>
              <a:rPr lang="cs-CZ" sz="2000" dirty="0" err="1" smtClean="0"/>
              <a:t>Indeterminist</a:t>
            </a:r>
            <a:r>
              <a:rPr lang="cs-CZ" sz="2000" dirty="0" smtClean="0"/>
              <a:t> </a:t>
            </a:r>
            <a:r>
              <a:rPr lang="cs-CZ" sz="2000" dirty="0" err="1" smtClean="0"/>
              <a:t>Time</a:t>
            </a:r>
            <a:r>
              <a:rPr lang="cs-CZ" sz="2000" dirty="0" smtClean="0"/>
              <a:t> and </a:t>
            </a:r>
            <a:r>
              <a:rPr lang="cs-CZ" sz="2000" dirty="0" err="1" smtClean="0"/>
              <a:t>Truth-value</a:t>
            </a:r>
            <a:r>
              <a:rPr lang="cs-CZ" sz="2000" dirty="0" smtClean="0"/>
              <a:t> </a:t>
            </a:r>
            <a:r>
              <a:rPr lang="cs-CZ" sz="2000" dirty="0" err="1" smtClean="0"/>
              <a:t>Gaps</a:t>
            </a:r>
            <a:r>
              <a:rPr lang="cs-CZ" sz="2000" dirty="0" smtClean="0"/>
              <a:t>,” </a:t>
            </a:r>
            <a:r>
              <a:rPr lang="cs-CZ" sz="2000" i="1" dirty="0" err="1" smtClean="0"/>
              <a:t>Theoria</a:t>
            </a:r>
            <a:r>
              <a:rPr lang="cs-CZ" sz="2000" i="1" dirty="0" smtClean="0"/>
              <a:t>. A </a:t>
            </a:r>
            <a:r>
              <a:rPr lang="cs-CZ" sz="2000" i="1" dirty="0" err="1" smtClean="0"/>
              <a:t>Swedish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Journal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Philosophy</a:t>
            </a:r>
            <a:r>
              <a:rPr lang="cs-CZ" sz="2000" dirty="0" smtClean="0"/>
              <a:t>, vol. 36, 1970.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smtClean="0"/>
              <a:t>K</a:t>
            </a:r>
            <a:r>
              <a:rPr lang="cs-CZ" sz="2000" dirty="0" smtClean="0"/>
              <a:t>. Fine, "</a:t>
            </a:r>
            <a:r>
              <a:rPr lang="cs-CZ" sz="2000" dirty="0" err="1" smtClean="0"/>
              <a:t>Vagueness</a:t>
            </a:r>
            <a:r>
              <a:rPr lang="cs-CZ" sz="2000" dirty="0" smtClean="0"/>
              <a:t>, </a:t>
            </a:r>
            <a:r>
              <a:rPr lang="cs-CZ" sz="2000" dirty="0" err="1" smtClean="0"/>
              <a:t>truth</a:t>
            </a:r>
            <a:r>
              <a:rPr lang="cs-CZ" sz="2000" dirty="0" smtClean="0"/>
              <a:t> and </a:t>
            </a:r>
            <a:r>
              <a:rPr lang="cs-CZ" sz="2000" dirty="0" err="1" smtClean="0"/>
              <a:t>logic</a:t>
            </a:r>
            <a:r>
              <a:rPr lang="cs-CZ" sz="2000" dirty="0" smtClean="0"/>
              <a:t>". </a:t>
            </a:r>
            <a:r>
              <a:rPr lang="cs-CZ" sz="2000" i="1" dirty="0" err="1" smtClean="0"/>
              <a:t>Synthese</a:t>
            </a:r>
            <a:r>
              <a:rPr lang="cs-CZ" sz="2000" dirty="0" smtClean="0"/>
              <a:t> 30 (1975), pp. 265-300.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Bas van </a:t>
            </a:r>
            <a:r>
              <a:rPr lang="cs-CZ" sz="2000" dirty="0" err="1" smtClean="0"/>
              <a:t>Fraassen</a:t>
            </a:r>
            <a:r>
              <a:rPr lang="cs-CZ" sz="2000" dirty="0" smtClean="0"/>
              <a:t>, "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Labyrinth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Quantum</a:t>
            </a:r>
            <a:r>
              <a:rPr lang="cs-CZ" sz="2000" dirty="0" smtClean="0"/>
              <a:t> </a:t>
            </a:r>
            <a:r>
              <a:rPr lang="cs-CZ" sz="2000" dirty="0" err="1" smtClean="0"/>
              <a:t>Logics</a:t>
            </a:r>
            <a:r>
              <a:rPr lang="cs-CZ" sz="2000" dirty="0" smtClean="0"/>
              <a:t>", </a:t>
            </a:r>
            <a:r>
              <a:rPr lang="cs-CZ" sz="2000" i="1" dirty="0" smtClean="0"/>
              <a:t>Boston </a:t>
            </a:r>
            <a:r>
              <a:rPr lang="cs-CZ" sz="2000" i="1" dirty="0" err="1" smtClean="0"/>
              <a:t>Studies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Philosophy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Science</a:t>
            </a:r>
            <a:r>
              <a:rPr lang="cs-CZ" sz="2000" dirty="0" smtClean="0"/>
              <a:t>, XIII (1972), pp. 224-254.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K. Lambert, “</a:t>
            </a:r>
            <a:r>
              <a:rPr lang="cs-CZ" sz="2000" dirty="0" err="1" smtClean="0"/>
              <a:t>Logical</a:t>
            </a:r>
            <a:r>
              <a:rPr lang="cs-CZ" sz="2000" dirty="0" smtClean="0"/>
              <a:t> </a:t>
            </a:r>
            <a:r>
              <a:rPr lang="cs-CZ" sz="2000" dirty="0" err="1" smtClean="0"/>
              <a:t>Truth</a:t>
            </a:r>
            <a:r>
              <a:rPr lang="cs-CZ" sz="2000" dirty="0" smtClean="0"/>
              <a:t> and </a:t>
            </a:r>
            <a:r>
              <a:rPr lang="cs-CZ" sz="2000" dirty="0" err="1" smtClean="0"/>
              <a:t>Microphysics</a:t>
            </a:r>
            <a:r>
              <a:rPr lang="cs-CZ" sz="2000" dirty="0" smtClean="0"/>
              <a:t>”, in: </a:t>
            </a:r>
            <a:r>
              <a:rPr lang="cs-CZ" sz="2000" i="1" dirty="0" smtClean="0"/>
              <a:t>Free </a:t>
            </a:r>
            <a:r>
              <a:rPr lang="cs-CZ" sz="2000" i="1" dirty="0" err="1" smtClean="0"/>
              <a:t>Logic</a:t>
            </a:r>
            <a:r>
              <a:rPr lang="cs-CZ" sz="2000" i="1" dirty="0" smtClean="0"/>
              <a:t>. </a:t>
            </a:r>
            <a:r>
              <a:rPr lang="cs-CZ" sz="2000" i="1" dirty="0" err="1" smtClean="0"/>
              <a:t>Selected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Essays</a:t>
            </a:r>
            <a:r>
              <a:rPr lang="cs-CZ" sz="2000" dirty="0" smtClean="0"/>
              <a:t>. Cambridge University </a:t>
            </a:r>
            <a:r>
              <a:rPr lang="cs-CZ" sz="2000" dirty="0" err="1" smtClean="0"/>
              <a:t>Press</a:t>
            </a:r>
            <a:r>
              <a:rPr lang="cs-CZ" sz="2000" dirty="0" smtClean="0"/>
              <a:t>, 2002. 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T. </a:t>
            </a:r>
            <a:r>
              <a:rPr lang="cs-CZ" sz="2000" dirty="0" err="1" smtClean="0"/>
              <a:t>Williamson</a:t>
            </a:r>
            <a:r>
              <a:rPr lang="cs-CZ" sz="2000" dirty="0" smtClean="0"/>
              <a:t>, </a:t>
            </a:r>
            <a:r>
              <a:rPr lang="cs-CZ" sz="2000" i="1" dirty="0" err="1" smtClean="0"/>
              <a:t>Vagueness</a:t>
            </a:r>
            <a:r>
              <a:rPr lang="cs-CZ" sz="2000" dirty="0" smtClean="0"/>
              <a:t>, </a:t>
            </a:r>
            <a:r>
              <a:rPr lang="cs-CZ" sz="2000" dirty="0" err="1" smtClean="0"/>
              <a:t>Routledge</a:t>
            </a:r>
            <a:r>
              <a:rPr lang="cs-CZ" sz="2000" dirty="0" smtClean="0"/>
              <a:t>, London 1994.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77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Supervaluace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                                   </a:t>
            </a:r>
            <a:r>
              <a:rPr lang="cs-CZ" sz="2000" dirty="0" err="1" smtClean="0"/>
              <a:t>pi</a:t>
            </a:r>
            <a:r>
              <a:rPr lang="cs-CZ" sz="2000" dirty="0" smtClean="0"/>
              <a:t>…  „</a:t>
            </a:r>
            <a:r>
              <a:rPr lang="cs-CZ" sz="2000" dirty="0" err="1" smtClean="0"/>
              <a:t>xi</a:t>
            </a:r>
            <a:r>
              <a:rPr lang="cs-CZ" sz="2000" dirty="0" smtClean="0"/>
              <a:t> je červená“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                      x1   x2      x3     x4     x5      x6     x7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094984"/>
              </p:ext>
            </p:extLst>
          </p:nvPr>
        </p:nvGraphicFramePr>
        <p:xfrm>
          <a:off x="1115616" y="4005064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0575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p7</a:t>
                      </a:r>
                      <a:endParaRPr lang="cs-CZ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r>
                        <a:rPr lang="cs-CZ" dirty="0" smtClean="0"/>
                        <a:t>P3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05753">
                <a:tc>
                  <a:txBody>
                    <a:bodyPr/>
                    <a:lstStyle/>
                    <a:p>
                      <a:r>
                        <a:rPr lang="cs-CZ" dirty="0" smtClean="0"/>
                        <a:t>PN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996952"/>
            <a:ext cx="3797300" cy="88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5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Supervaluace</a:t>
            </a:r>
            <a:r>
              <a:rPr lang="cs-CZ" sz="3200" b="1" dirty="0" smtClean="0"/>
              <a:t> – model, pravdivost, operátor 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 = (W, R, </a:t>
            </a:r>
            <a:r>
              <a:rPr lang="cs-CZ" i="1" dirty="0"/>
              <a:t>v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W = {P1, P2... </a:t>
            </a:r>
            <a:r>
              <a:rPr lang="cs-CZ" dirty="0" smtClean="0"/>
              <a:t>}</a:t>
            </a:r>
          </a:p>
          <a:p>
            <a:pPr marL="0" indent="0">
              <a:buNone/>
            </a:pPr>
            <a:r>
              <a:rPr lang="cs-CZ" dirty="0"/>
              <a:t>pravdivost v </a:t>
            </a:r>
            <a:r>
              <a:rPr lang="cs-CZ" dirty="0" smtClean="0"/>
              <a:t>P</a:t>
            </a:r>
          </a:p>
          <a:p>
            <a:pPr marL="0" indent="0">
              <a:buNone/>
            </a:pPr>
            <a:r>
              <a:rPr lang="cs-CZ" dirty="0" err="1"/>
              <a:t>superpravdivost</a:t>
            </a:r>
            <a:r>
              <a:rPr lang="cs-CZ" dirty="0"/>
              <a:t> ve všech P daného prostoru </a:t>
            </a:r>
            <a:r>
              <a:rPr lang="cs-CZ" dirty="0" smtClean="0"/>
              <a:t>precizací</a:t>
            </a:r>
          </a:p>
          <a:p>
            <a:pPr marL="0" indent="0">
              <a:buNone/>
            </a:pPr>
            <a:r>
              <a:rPr lang="cs-CZ" dirty="0"/>
              <a:t>operátor </a:t>
            </a:r>
            <a:r>
              <a:rPr lang="cs-CZ" dirty="0" smtClean="0"/>
              <a:t>„</a:t>
            </a:r>
            <a:r>
              <a:rPr lang="cs-CZ" dirty="0" err="1" smtClean="0"/>
              <a:t>definitely</a:t>
            </a:r>
            <a:r>
              <a:rPr lang="cs-CZ" dirty="0" smtClean="0"/>
              <a:t>“  v </a:t>
            </a:r>
            <a:r>
              <a:rPr lang="cs-CZ" dirty="0"/>
              <a:t>objektovém jazyce </a:t>
            </a:r>
            <a:r>
              <a:rPr lang="cs-CZ" dirty="0" smtClean="0"/>
              <a:t>VL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/>
              <a:t>I</a:t>
            </a:r>
            <a:r>
              <a:rPr lang="cs-CZ" dirty="0" err="1" smtClean="0"/>
              <a:t>ndeterminately</a:t>
            </a:r>
            <a:r>
              <a:rPr lang="cs-CZ" dirty="0" smtClean="0"/>
              <a:t>: </a:t>
            </a:r>
            <a:r>
              <a:rPr lang="cs-CZ" dirty="0" smtClean="0">
                <a:sym typeface="Symbol"/>
              </a:rPr>
              <a:t> D    D  )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Globální a lokální vyplývání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m = (W</a:t>
            </a:r>
            <a:r>
              <a:rPr lang="cs-CZ" dirty="0" smtClean="0"/>
              <a:t>, R, </a:t>
            </a:r>
            <a:r>
              <a:rPr lang="cs-CZ" i="1" dirty="0" smtClean="0"/>
              <a:t>v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Lokální vyplývání</a:t>
            </a:r>
          </a:p>
          <a:p>
            <a:pPr marL="0" indent="0">
              <a:buNone/>
            </a:pPr>
            <a:r>
              <a:rPr lang="cs-CZ" dirty="0"/>
              <a:t>Pro každý model </a:t>
            </a:r>
            <a:r>
              <a:rPr lang="cs-CZ" i="1" dirty="0"/>
              <a:t>m</a:t>
            </a:r>
            <a:r>
              <a:rPr lang="cs-CZ" dirty="0"/>
              <a:t> a každé </a:t>
            </a:r>
            <a:r>
              <a:rPr lang="cs-CZ" i="1" dirty="0"/>
              <a:t>w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jestliže každá premisa je 1 ve </a:t>
            </a:r>
            <a:r>
              <a:rPr lang="cs-CZ" i="1" dirty="0"/>
              <a:t>w</a:t>
            </a:r>
            <a:r>
              <a:rPr lang="cs-CZ" dirty="0"/>
              <a:t>, pak závěr je 1 ve </a:t>
            </a:r>
            <a:r>
              <a:rPr lang="cs-CZ" i="1" dirty="0"/>
              <a:t>w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Globální vyplývání</a:t>
            </a:r>
          </a:p>
          <a:p>
            <a:pPr marL="0" indent="0">
              <a:buNone/>
            </a:pPr>
            <a:r>
              <a:rPr lang="cs-CZ" dirty="0"/>
              <a:t>Pro každý </a:t>
            </a:r>
            <a:r>
              <a:rPr lang="cs-CZ" dirty="0" smtClean="0"/>
              <a:t>model </a:t>
            </a:r>
            <a:r>
              <a:rPr lang="cs-CZ" i="1" dirty="0" smtClean="0"/>
              <a:t>m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jestliže každá premisa je 1 v KAŽDÉM </a:t>
            </a:r>
            <a:r>
              <a:rPr lang="cs-CZ" i="1" dirty="0"/>
              <a:t>w</a:t>
            </a:r>
            <a:r>
              <a:rPr lang="cs-CZ" dirty="0"/>
              <a:t>, pak je závěr 1 v KAŽDÉM </a:t>
            </a:r>
            <a:r>
              <a:rPr lang="cs-CZ" i="1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2814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Globální vyplývání – neplatné inference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952460"/>
              </p:ext>
            </p:extLst>
          </p:nvPr>
        </p:nvGraphicFramePr>
        <p:xfrm>
          <a:off x="1619672" y="1628800"/>
          <a:ext cx="4968552" cy="4087296"/>
        </p:xfrm>
        <a:graphic>
          <a:graphicData uri="http://schemas.openxmlformats.org/drawingml/2006/table">
            <a:tbl>
              <a:tblPr firstRow="1" firstCol="1" bandRow="1"/>
              <a:tblGrid>
                <a:gridCol w="2448272"/>
                <a:gridCol w="2520280"/>
              </a:tblGrid>
              <a:tr h="1728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Times New Roman"/>
                          <a:ea typeface="Calibri"/>
                        </a:rPr>
                        <a:t>Kontrapozice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p |= D 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p |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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Times New Roman"/>
                          <a:ea typeface="Calibri"/>
                        </a:rPr>
                        <a:t>Podmíněný důkaz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p |= D 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|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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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 err="1">
                          <a:effectLst/>
                          <a:latin typeface="Times New Roman"/>
                          <a:ea typeface="Calibri"/>
                        </a:rPr>
                        <a:t>Reductio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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p |= quodlibet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|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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(p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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Times New Roman"/>
                          <a:ea typeface="Calibri"/>
                        </a:rPr>
                        <a:t>Argument by </a:t>
                      </a:r>
                      <a:r>
                        <a:rPr lang="cs-CZ" sz="2400" i="1" dirty="0" err="1">
                          <a:effectLst/>
                          <a:latin typeface="Times New Roman"/>
                          <a:ea typeface="Calibri"/>
                        </a:rPr>
                        <a:t>cases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p |= D 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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 |= D 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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|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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D p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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 D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  <a:sym typeface="Symbol"/>
                        </a:rPr>
                        <a:t>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LEM plyne PB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>
                <a:sym typeface="Symbol"/>
              </a:rPr>
              <a:t>p   </a:t>
            </a:r>
            <a:r>
              <a:rPr lang="en-CA" sz="2800" dirty="0" smtClean="0">
                <a:sym typeface="Symbol"/>
              </a:rPr>
              <a:t>p</a:t>
            </a: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/>
              <a:t>T(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p   </a:t>
            </a:r>
            <a:r>
              <a:rPr lang="cs-CZ" sz="2800" dirty="0" smtClean="0">
                <a:sym typeface="Symbol"/>
              </a:rPr>
              <a:t>   </a:t>
            </a:r>
            <a:r>
              <a:rPr lang="en-CA" sz="2800" dirty="0" smtClean="0">
                <a:sym typeface="Symbol"/>
              </a:rPr>
              <a:t>[T</a:t>
            </a:r>
            <a:r>
              <a:rPr lang="cs-CZ" sz="2800" dirty="0" smtClean="0">
                <a:sym typeface="Symbol"/>
              </a:rPr>
              <a:t>-schéma pro pravdivost</a:t>
            </a:r>
            <a:r>
              <a:rPr lang="en-CA" sz="2800" dirty="0" smtClean="0">
                <a:sym typeface="Symbol"/>
              </a:rPr>
              <a:t>]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 smtClean="0"/>
              <a:t>T(</a:t>
            </a:r>
            <a:r>
              <a:rPr lang="en-CA" sz="2800" dirty="0" smtClean="0"/>
              <a:t>‘</a:t>
            </a:r>
            <a:r>
              <a:rPr lang="en-CA" sz="2800" dirty="0" smtClean="0">
                <a:sym typeface="Symbol"/>
              </a:rPr>
              <a:t> </a:t>
            </a:r>
            <a:r>
              <a:rPr lang="en-CA" sz="2800" dirty="0" smtClean="0"/>
              <a:t>p’) </a:t>
            </a:r>
            <a:r>
              <a:rPr lang="en-CA" sz="2800" dirty="0" smtClean="0">
                <a:sym typeface="Symbol"/>
              </a:rPr>
              <a:t>   p</a:t>
            </a:r>
            <a:r>
              <a:rPr lang="cs-CZ" sz="2800" dirty="0" smtClean="0">
                <a:sym typeface="Symbol"/>
              </a:rPr>
              <a:t>  </a:t>
            </a:r>
            <a:r>
              <a:rPr lang="en-CA" sz="2800" dirty="0" smtClean="0">
                <a:sym typeface="Symbol"/>
              </a:rPr>
              <a:t>[</a:t>
            </a:r>
            <a:r>
              <a:rPr lang="cs-CZ" sz="2800" dirty="0" smtClean="0">
                <a:sym typeface="Symbol"/>
              </a:rPr>
              <a:t>substituce</a:t>
            </a:r>
            <a:r>
              <a:rPr lang="en-CA" sz="2800" dirty="0" smtClean="0">
                <a:sym typeface="Symbol"/>
              </a:rPr>
              <a:t> 1.]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</a:t>
            </a:r>
            <a:r>
              <a:rPr lang="cs-CZ" sz="2800" dirty="0" smtClean="0"/>
              <a:t>T(</a:t>
            </a:r>
            <a:r>
              <a:rPr lang="en-CA" sz="2800" dirty="0" smtClean="0"/>
              <a:t>‘</a:t>
            </a:r>
            <a:r>
              <a:rPr lang="en-CA" sz="2800" dirty="0" smtClean="0">
                <a:sym typeface="Symbol"/>
              </a:rPr>
              <a:t> </a:t>
            </a:r>
            <a:r>
              <a:rPr lang="en-CA" sz="2800" dirty="0" smtClean="0"/>
              <a:t>p’) [</a:t>
            </a:r>
            <a:r>
              <a:rPr lang="cs-CZ" sz="2800" dirty="0" smtClean="0"/>
              <a:t>definice nepravdivosti</a:t>
            </a:r>
            <a:r>
              <a:rPr lang="en-CA" sz="2800" dirty="0" smtClean="0"/>
              <a:t>]</a:t>
            </a:r>
            <a:endParaRPr lang="en-CA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‘p’) </a:t>
            </a:r>
            <a:r>
              <a:rPr lang="en-CA" sz="2800" dirty="0" smtClean="0">
                <a:sym typeface="Symbol"/>
              </a:rPr>
              <a:t>   p</a:t>
            </a:r>
            <a:r>
              <a:rPr lang="cs-CZ" sz="2800" dirty="0" smtClean="0">
                <a:sym typeface="Symbol"/>
              </a:rPr>
              <a:t>  </a:t>
            </a:r>
            <a:r>
              <a:rPr lang="en-CA" sz="2800" dirty="0" smtClean="0">
                <a:sym typeface="Symbol"/>
              </a:rPr>
              <a:t>[</a:t>
            </a:r>
            <a:r>
              <a:rPr lang="cs-CZ" sz="2800" dirty="0" smtClean="0">
                <a:sym typeface="Symbol"/>
              </a:rPr>
              <a:t>T-schéma pro nepravdivost</a:t>
            </a:r>
            <a:r>
              <a:rPr lang="en-CA" sz="2800" dirty="0" smtClean="0">
                <a:sym typeface="Symbol"/>
              </a:rPr>
              <a:t>]</a:t>
            </a: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800" dirty="0" smtClean="0"/>
              <a:t>T(</a:t>
            </a:r>
            <a:r>
              <a:rPr lang="en-CA" sz="2800" dirty="0" smtClean="0"/>
              <a:t>‘p’)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 </a:t>
            </a:r>
            <a:r>
              <a:rPr lang="cs-CZ" sz="2800" dirty="0" smtClean="0"/>
              <a:t> </a:t>
            </a:r>
            <a:r>
              <a:rPr lang="en-CA" sz="2800" dirty="0" smtClean="0"/>
              <a:t>F</a:t>
            </a:r>
            <a:r>
              <a:rPr lang="cs-CZ" sz="2800" dirty="0" smtClean="0"/>
              <a:t>(</a:t>
            </a:r>
            <a:r>
              <a:rPr lang="en-CA" sz="2800" dirty="0" smtClean="0"/>
              <a:t>‘p’</a:t>
            </a:r>
            <a:r>
              <a:rPr lang="cs-CZ" sz="2800" dirty="0" smtClean="0"/>
              <a:t>)   </a:t>
            </a:r>
            <a:r>
              <a:rPr lang="en-CA" sz="2800" dirty="0" smtClean="0"/>
              <a:t>[</a:t>
            </a:r>
            <a:r>
              <a:rPr lang="cs-CZ" sz="2800" dirty="0"/>
              <a:t>C</a:t>
            </a:r>
            <a:r>
              <a:rPr lang="cs-CZ" sz="2800" dirty="0" smtClean="0"/>
              <a:t>D 1., 2., 5.</a:t>
            </a:r>
            <a:r>
              <a:rPr lang="en-CA" sz="2800" dirty="0" smtClean="0"/>
              <a:t>]</a:t>
            </a: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2800" dirty="0" smtClean="0">
              <a:sym typeface="Symbol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CA" sz="2800" dirty="0" smtClean="0">
              <a:sym typeface="Symbol"/>
            </a:endParaRPr>
          </a:p>
          <a:p>
            <a:pPr marL="514350" indent="-514350">
              <a:buAutoNum type="arabi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00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541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PH01101 Neurčitost a princip vyloučeného třetího Supervaluace</vt:lpstr>
      <vt:lpstr>Problémy tříhodnotové logiky</vt:lpstr>
      <vt:lpstr>Supervaluace – klíčová literatura</vt:lpstr>
      <vt:lpstr>Supervaluace</vt:lpstr>
      <vt:lpstr>Supervaluace – model, pravdivost, operátor D</vt:lpstr>
      <vt:lpstr>Globální a lokální vyplývání</vt:lpstr>
      <vt:lpstr>Globální vyplývání – neplatné inference</vt:lpstr>
      <vt:lpstr>z LEM plyne PB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PH01101 Neurčitost a princip vyloučeného třetího Supervaluace</dc:title>
  <dc:creator>Petr</dc:creator>
  <cp:lastModifiedBy>Petr</cp:lastModifiedBy>
  <cp:revision>7</cp:revision>
  <dcterms:created xsi:type="dcterms:W3CDTF">2015-10-19T17:08:04Z</dcterms:created>
  <dcterms:modified xsi:type="dcterms:W3CDTF">2015-11-03T20:37:41Z</dcterms:modified>
</cp:coreProperties>
</file>