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2" r:id="rId6"/>
    <p:sldId id="263" r:id="rId7"/>
    <p:sldId id="264" r:id="rId8"/>
    <p:sldId id="281" r:id="rId9"/>
    <p:sldId id="265" r:id="rId10"/>
    <p:sldId id="266" r:id="rId11"/>
    <p:sldId id="280" r:id="rId12"/>
    <p:sldId id="267" r:id="rId13"/>
    <p:sldId id="268" r:id="rId14"/>
    <p:sldId id="273" r:id="rId15"/>
    <p:sldId id="285" r:id="rId16"/>
    <p:sldId id="269" r:id="rId17"/>
    <p:sldId id="282" r:id="rId18"/>
    <p:sldId id="289" r:id="rId19"/>
    <p:sldId id="286" r:id="rId20"/>
    <p:sldId id="283" r:id="rId21"/>
    <p:sldId id="284" r:id="rId22"/>
    <p:sldId id="287" r:id="rId23"/>
    <p:sldId id="270" r:id="rId24"/>
    <p:sldId id="277" r:id="rId25"/>
    <p:sldId id="288" r:id="rId26"/>
    <p:sldId id="27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1" autoAdjust="0"/>
    <p:restoredTop sz="94584" autoAdjust="0"/>
  </p:normalViewPr>
  <p:slideViewPr>
    <p:cSldViewPr>
      <p:cViewPr>
        <p:scale>
          <a:sx n="67" d="100"/>
          <a:sy n="67" d="100"/>
        </p:scale>
        <p:origin x="-725" y="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37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383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764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1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349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47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14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778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916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18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32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CA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CA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554C-3851-4F19-8DA2-2BAE22E2DB0F}" type="datetimeFigureOut">
              <a:rPr lang="en-CA" smtClean="0"/>
              <a:t>2015-11-24</a:t>
            </a:fld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212E-8414-44EB-9870-01732A182E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119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PH01101 Neurčitost a princip vyloučeného třetího</a:t>
            </a:r>
            <a:br>
              <a:rPr lang="cs-CZ" sz="3200" dirty="0" smtClean="0"/>
            </a:br>
            <a:r>
              <a:rPr lang="cs-CZ" sz="2700" i="1" dirty="0" smtClean="0"/>
              <a:t>Druhé řešení: Boží předvědění, temporální logika</a:t>
            </a:r>
            <a:br>
              <a:rPr lang="cs-CZ" sz="2700" i="1" dirty="0" smtClean="0"/>
            </a:br>
            <a:r>
              <a:rPr lang="cs-CZ" sz="2700" i="1" dirty="0" smtClean="0"/>
              <a:t>Třetí řešení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Petr Dvořák</a:t>
            </a:r>
          </a:p>
          <a:p>
            <a:r>
              <a:rPr lang="cs-CZ" sz="2400" i="1" dirty="0" smtClean="0"/>
              <a:t>Filosofický ústav AV ČR</a:t>
            </a:r>
          </a:p>
          <a:p>
            <a:r>
              <a:rPr lang="cs-CZ" sz="2400" i="1" dirty="0" smtClean="0"/>
              <a:t>Cyrilometodějská teologická fakulta UP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201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Luis de Molina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 err="1" smtClean="0"/>
              <a:t>Kontrafaktuály</a:t>
            </a:r>
            <a:r>
              <a:rPr lang="cs-CZ" sz="2800" dirty="0" smtClean="0"/>
              <a:t> svobody jsou nahodile pravdivé a nepravdivé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„Kdyby nastaly okolnosti O, pak by se subjekt S rozhodl pro A“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dirty="0" smtClean="0"/>
              <a:t>1. Bůh ví, že kdyby </a:t>
            </a:r>
            <a:r>
              <a:rPr lang="cs-CZ" sz="2400" dirty="0"/>
              <a:t>nastaly okolnosti O, pak by se subjekt S rozhodl pro </a:t>
            </a:r>
            <a:r>
              <a:rPr lang="cs-CZ" sz="2400" dirty="0" smtClean="0"/>
              <a:t>A</a:t>
            </a:r>
          </a:p>
          <a:p>
            <a:pPr marL="0" indent="0">
              <a:buNone/>
            </a:pPr>
            <a:r>
              <a:rPr lang="cs-CZ" sz="2400" dirty="0" smtClean="0"/>
              <a:t>2. </a:t>
            </a:r>
            <a:r>
              <a:rPr lang="cs-CZ" sz="2400" dirty="0" smtClean="0">
                <a:sym typeface="Symbol"/>
              </a:rPr>
              <a:t> </a:t>
            </a:r>
            <a:r>
              <a:rPr lang="cs-CZ" sz="2400" dirty="0" smtClean="0"/>
              <a:t>(Jestliže Bůh ví, že nastanou okolnosti O, pak nastanou okolnosti O)</a:t>
            </a:r>
          </a:p>
          <a:p>
            <a:pPr marL="0" indent="0">
              <a:buNone/>
            </a:pPr>
            <a:r>
              <a:rPr lang="cs-CZ" sz="2400" dirty="0" smtClean="0"/>
              <a:t>3. N Bůh ví, že nastanou okolnosti O </a:t>
            </a:r>
          </a:p>
          <a:p>
            <a:pPr marL="0" indent="0">
              <a:buNone/>
            </a:pPr>
            <a:r>
              <a:rPr lang="cs-CZ" sz="2400" dirty="0" smtClean="0"/>
              <a:t>------------------------------------------------</a:t>
            </a:r>
          </a:p>
          <a:p>
            <a:pPr marL="0" indent="0">
              <a:buNone/>
            </a:pPr>
            <a:r>
              <a:rPr lang="cs-CZ" sz="2400" dirty="0" smtClean="0"/>
              <a:t>    N Subjekt S se rozhodne pro 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en-CA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509120"/>
            <a:ext cx="1363980" cy="21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Arthur Prior (1914-1969)</a:t>
            </a:r>
            <a:endParaRPr lang="en-CA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Pocházel z Nového Zélandu, učil na University </a:t>
            </a:r>
            <a:r>
              <a:rPr lang="cs-CZ" sz="2400" dirty="0" err="1" smtClean="0"/>
              <a:t>of</a:t>
            </a:r>
            <a:r>
              <a:rPr lang="cs-CZ" sz="2400" dirty="0" smtClean="0"/>
              <a:t> Canterbury (</a:t>
            </a:r>
            <a:r>
              <a:rPr lang="cs-CZ" sz="2400" dirty="0" err="1" smtClean="0"/>
              <a:t>Christchurch</a:t>
            </a:r>
            <a:r>
              <a:rPr lang="cs-CZ" sz="2400" dirty="0" smtClean="0"/>
              <a:t>)</a:t>
            </a:r>
          </a:p>
          <a:p>
            <a:r>
              <a:rPr lang="cs-CZ" dirty="0" smtClean="0"/>
              <a:t>1957 </a:t>
            </a:r>
            <a:r>
              <a:rPr lang="cs-CZ" i="1" dirty="0" err="1" smtClean="0"/>
              <a:t>Time</a:t>
            </a:r>
            <a:r>
              <a:rPr lang="cs-CZ" i="1" dirty="0" smtClean="0"/>
              <a:t> </a:t>
            </a:r>
            <a:r>
              <a:rPr lang="cs-CZ" i="1" dirty="0"/>
              <a:t>and Modality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Přednášky na Oxfordu</a:t>
            </a:r>
          </a:p>
          <a:p>
            <a:pPr marL="0" indent="0">
              <a:buNone/>
            </a:pPr>
            <a:r>
              <a:rPr lang="cs-CZ" sz="2400" dirty="0" err="1" smtClean="0"/>
              <a:t>Temporal</a:t>
            </a:r>
            <a:r>
              <a:rPr lang="cs-CZ" sz="2400" dirty="0" smtClean="0"/>
              <a:t> (tense) </a:t>
            </a:r>
            <a:r>
              <a:rPr lang="cs-CZ" sz="2400" dirty="0" err="1" smtClean="0"/>
              <a:t>logic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A-</a:t>
            </a:r>
            <a:r>
              <a:rPr lang="cs-CZ" sz="2400" dirty="0" err="1" smtClean="0"/>
              <a:t>view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University </a:t>
            </a:r>
            <a:r>
              <a:rPr lang="cs-CZ" sz="2400" dirty="0" err="1" smtClean="0"/>
              <a:t>of</a:t>
            </a:r>
            <a:r>
              <a:rPr lang="cs-CZ" sz="2400" dirty="0" smtClean="0"/>
              <a:t> Manchester</a:t>
            </a:r>
          </a:p>
          <a:p>
            <a:pPr marL="0" indent="0">
              <a:buNone/>
            </a:pPr>
            <a:r>
              <a:rPr lang="cs-CZ" sz="2400" dirty="0" err="1" smtClean="0"/>
              <a:t>Balliol</a:t>
            </a:r>
            <a:r>
              <a:rPr lang="cs-CZ" sz="2400" dirty="0" smtClean="0"/>
              <a:t> </a:t>
            </a:r>
            <a:r>
              <a:rPr lang="cs-CZ" sz="2400" dirty="0" err="1" smtClean="0"/>
              <a:t>College</a:t>
            </a:r>
            <a:r>
              <a:rPr lang="cs-CZ" sz="2400" dirty="0" smtClean="0"/>
              <a:t>, Oxford</a:t>
            </a:r>
          </a:p>
          <a:p>
            <a:r>
              <a:rPr lang="en-US" sz="2600" dirty="0" smtClean="0"/>
              <a:t>1967</a:t>
            </a:r>
            <a:r>
              <a:rPr lang="en-US" sz="2600" dirty="0"/>
              <a:t> </a:t>
            </a:r>
            <a:r>
              <a:rPr lang="en-US" sz="2600" i="1" dirty="0"/>
              <a:t>Past, Present and Future</a:t>
            </a:r>
            <a:r>
              <a:rPr lang="en-US" sz="2600" dirty="0"/>
              <a:t>. </a:t>
            </a:r>
          </a:p>
          <a:p>
            <a:r>
              <a:rPr lang="en-US" sz="2600" dirty="0" smtClean="0"/>
              <a:t>1968</a:t>
            </a:r>
            <a:r>
              <a:rPr lang="en-US" sz="2600" dirty="0"/>
              <a:t> </a:t>
            </a:r>
            <a:r>
              <a:rPr lang="en-US" sz="2600" i="1" dirty="0"/>
              <a:t>Papers on Time and Tense</a:t>
            </a:r>
            <a:r>
              <a:rPr lang="en-US" sz="2600" dirty="0"/>
              <a:t>. 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Vše Oxford University </a:t>
            </a:r>
            <a:r>
              <a:rPr lang="cs-CZ" sz="2600" dirty="0" err="1" smtClean="0"/>
              <a:t>Press</a:t>
            </a:r>
            <a:endParaRPr lang="cs-CZ" sz="26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5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00808"/>
            <a:ext cx="2034540" cy="3048000"/>
          </a:xfrm>
        </p:spPr>
      </p:pic>
    </p:spTree>
    <p:extLst>
      <p:ext uri="{BB962C8B-B14F-4D97-AF65-F5344CB8AC3E}">
        <p14:creationId xmlns:p14="http://schemas.microsoft.com/office/powerpoint/2010/main" val="3876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Temporální logika 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A. Prior, </a:t>
            </a:r>
            <a:r>
              <a:rPr lang="cs-CZ" sz="2800" i="1" dirty="0"/>
              <a:t>Past, </a:t>
            </a:r>
            <a:r>
              <a:rPr lang="cs-CZ" sz="2800" i="1" dirty="0" err="1"/>
              <a:t>Present</a:t>
            </a:r>
            <a:r>
              <a:rPr lang="cs-CZ" sz="2800" i="1" dirty="0"/>
              <a:t> and </a:t>
            </a:r>
            <a:r>
              <a:rPr lang="cs-CZ" sz="2800" i="1" dirty="0" err="1"/>
              <a:t>Future</a:t>
            </a:r>
            <a:r>
              <a:rPr lang="cs-CZ" sz="2800" dirty="0" smtClean="0"/>
              <a:t>. </a:t>
            </a:r>
            <a:r>
              <a:rPr lang="cs-CZ" sz="2800" dirty="0" err="1"/>
              <a:t>Clarendon</a:t>
            </a:r>
            <a:r>
              <a:rPr lang="cs-CZ" sz="2800" dirty="0"/>
              <a:t> </a:t>
            </a:r>
            <a:r>
              <a:rPr lang="cs-CZ" sz="2800" dirty="0" err="1" smtClean="0"/>
              <a:t>Press</a:t>
            </a:r>
            <a:r>
              <a:rPr lang="cs-CZ" sz="2800" dirty="0" smtClean="0"/>
              <a:t>, Oxford </a:t>
            </a:r>
            <a:r>
              <a:rPr lang="cs-CZ" sz="2800" dirty="0"/>
              <a:t>1967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„Fp“, „Pp“</a:t>
            </a:r>
          </a:p>
          <a:p>
            <a:pPr marL="0" indent="0">
              <a:buNone/>
            </a:pPr>
            <a:r>
              <a:rPr lang="cs-CZ" sz="2800" dirty="0" smtClean="0"/>
              <a:t>BT-struktura: (M</a:t>
            </a:r>
            <a:r>
              <a:rPr lang="cs-CZ" sz="2800" dirty="0"/>
              <a:t>, </a:t>
            </a:r>
            <a:r>
              <a:rPr lang="cs-CZ" sz="2800" dirty="0">
                <a:sym typeface="Symbol"/>
              </a:rPr>
              <a:t>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/>
              <a:t>M = {</a:t>
            </a:r>
            <a:r>
              <a:rPr lang="cs-CZ" sz="2800" i="1" dirty="0"/>
              <a:t>a</a:t>
            </a:r>
            <a:r>
              <a:rPr lang="cs-CZ" sz="2800" dirty="0"/>
              <a:t>, </a:t>
            </a:r>
            <a:r>
              <a:rPr lang="cs-CZ" sz="2800" i="1" dirty="0"/>
              <a:t>b</a:t>
            </a:r>
            <a:r>
              <a:rPr lang="cs-CZ" sz="2800" dirty="0"/>
              <a:t>, </a:t>
            </a:r>
            <a:r>
              <a:rPr lang="cs-CZ" sz="2800" i="1" dirty="0"/>
              <a:t>c</a:t>
            </a:r>
            <a:r>
              <a:rPr lang="cs-CZ" sz="2800" dirty="0"/>
              <a:t>… }, částečně uspořádaná relací „dřívější-možně pozdější</a:t>
            </a:r>
            <a:r>
              <a:rPr lang="cs-CZ" sz="2800" dirty="0" smtClean="0"/>
              <a:t>“.</a:t>
            </a:r>
          </a:p>
          <a:p>
            <a:pPr marL="0" indent="0">
              <a:buNone/>
            </a:pPr>
            <a:r>
              <a:rPr lang="cs-CZ" sz="2800" dirty="0"/>
              <a:t>Relace </a:t>
            </a:r>
            <a:r>
              <a:rPr lang="cs-CZ" sz="2800" dirty="0">
                <a:sym typeface="Symbol"/>
              </a:rPr>
              <a:t></a:t>
            </a:r>
            <a:r>
              <a:rPr lang="cs-CZ" sz="2800" dirty="0"/>
              <a:t> je </a:t>
            </a:r>
            <a:r>
              <a:rPr lang="cs-CZ" sz="2800" smtClean="0"/>
              <a:t>ireflexivní</a:t>
            </a:r>
            <a:r>
              <a:rPr lang="cs-CZ" sz="2800" dirty="0"/>
              <a:t>, antisymetrická a </a:t>
            </a:r>
            <a:r>
              <a:rPr lang="cs-CZ" sz="2800" dirty="0" smtClean="0"/>
              <a:t>tranzitivní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pro libovolné dva body ve struktuře existuje (společný) bod, který je dřívější než každý z nich;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libovolné dva body dřívější než kterýkoli bod jsou uspořádány danou relací.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P</a:t>
            </a:r>
            <a:r>
              <a:rPr lang="cs-CZ" sz="2800" dirty="0" smtClean="0"/>
              <a:t>odmnožiny </a:t>
            </a:r>
            <a:r>
              <a:rPr lang="cs-CZ" sz="2800" dirty="0"/>
              <a:t>množiny M, které představují maximální množiny všech bodů, jež jsou spolu v </a:t>
            </a:r>
            <a:r>
              <a:rPr lang="cs-CZ" sz="2800" dirty="0" smtClean="0"/>
              <a:t>relaci jsou tzv. „historie</a:t>
            </a:r>
            <a:r>
              <a:rPr lang="cs-CZ" sz="2800" dirty="0"/>
              <a:t>“: </a:t>
            </a:r>
            <a:r>
              <a:rPr lang="cs-CZ" sz="2800" i="1" dirty="0"/>
              <a:t>h</a:t>
            </a:r>
            <a:r>
              <a:rPr lang="cs-CZ" sz="2800" baseline="-25000" dirty="0"/>
              <a:t>1</a:t>
            </a:r>
            <a:r>
              <a:rPr lang="cs-CZ" sz="2800" dirty="0"/>
              <a:t>, </a:t>
            </a:r>
            <a:r>
              <a:rPr lang="cs-CZ" sz="2800" i="1" dirty="0"/>
              <a:t>h</a:t>
            </a:r>
            <a:r>
              <a:rPr lang="cs-CZ" sz="2800" baseline="-25000" dirty="0"/>
              <a:t>2</a:t>
            </a:r>
            <a:r>
              <a:rPr lang="cs-CZ" sz="2800" dirty="0"/>
              <a:t>, </a:t>
            </a:r>
            <a:r>
              <a:rPr lang="cs-CZ" sz="2800" i="1" dirty="0"/>
              <a:t>h</a:t>
            </a:r>
            <a:r>
              <a:rPr lang="cs-CZ" sz="2800" baseline="-25000" dirty="0"/>
              <a:t>3</a:t>
            </a:r>
            <a:r>
              <a:rPr lang="cs-CZ" sz="2800" dirty="0"/>
              <a:t>… </a:t>
            </a:r>
          </a:p>
          <a:p>
            <a:pPr marL="0" lvl="0" indent="0">
              <a:buNone/>
            </a:pPr>
            <a:endParaRPr lang="cs-CZ" sz="2800" dirty="0"/>
          </a:p>
          <a:p>
            <a:pPr marL="0" indent="0">
              <a:buNone/>
            </a:pPr>
            <a:endParaRPr lang="en-CA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6632"/>
            <a:ext cx="191262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Zástupný symbol pro obsah 5" descr="Dvorak-obr1b.pdf - Adobe Read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8784976" cy="5184576"/>
          </a:xfrm>
        </p:spPr>
      </p:pic>
    </p:spTree>
    <p:extLst>
      <p:ext uri="{BB962C8B-B14F-4D97-AF65-F5344CB8AC3E}">
        <p14:creationId xmlns:p14="http://schemas.microsoft.com/office/powerpoint/2010/main" val="2991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BT-struktura a </a:t>
            </a:r>
            <a:r>
              <a:rPr lang="cs-CZ" sz="3200" dirty="0" err="1" smtClean="0"/>
              <a:t>ockhamistická</a:t>
            </a:r>
            <a:r>
              <a:rPr lang="cs-CZ" sz="3200" dirty="0" smtClean="0"/>
              <a:t> temporální logika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4680520" cy="3096344"/>
          </a:xfrm>
        </p:spPr>
      </p:pic>
      <p:sp>
        <p:nvSpPr>
          <p:cNvPr id="5" name="TextovéPole 4"/>
          <p:cNvSpPr txBox="1"/>
          <p:nvPr/>
        </p:nvSpPr>
        <p:spPr>
          <a:xfrm>
            <a:off x="3203848" y="4581128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BT-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 (</a:t>
            </a:r>
            <a:r>
              <a:rPr lang="cs-CZ" sz="2400" dirty="0">
                <a:sym typeface="Symbol"/>
              </a:rPr>
              <a:t>M</a:t>
            </a:r>
            <a:r>
              <a:rPr lang="cs-CZ" sz="2400" dirty="0" smtClean="0">
                <a:sym typeface="Symbol"/>
              </a:rPr>
              <a:t>, )</a:t>
            </a:r>
          </a:p>
          <a:p>
            <a:r>
              <a:rPr lang="cs-CZ" sz="2400" dirty="0" smtClean="0">
                <a:sym typeface="Symbol"/>
              </a:rPr>
              <a:t>Model </a:t>
            </a:r>
            <a:r>
              <a:rPr lang="cs-CZ" sz="2400" b="1" dirty="0" smtClean="0">
                <a:sym typeface="Symbol"/>
              </a:rPr>
              <a:t></a:t>
            </a:r>
            <a:r>
              <a:rPr lang="cs-CZ" sz="2400" dirty="0" smtClean="0">
                <a:sym typeface="Symbol"/>
              </a:rPr>
              <a:t> = (M, , </a:t>
            </a:r>
            <a:r>
              <a:rPr lang="cs-CZ" sz="2400" i="1" dirty="0" smtClean="0">
                <a:sym typeface="Symbol"/>
              </a:rPr>
              <a:t>v</a:t>
            </a:r>
            <a:r>
              <a:rPr lang="cs-CZ" sz="2400" dirty="0" smtClean="0">
                <a:sym typeface="Symbol"/>
              </a:rPr>
              <a:t>)   </a:t>
            </a:r>
            <a:endParaRPr lang="en-CA" sz="2400" dirty="0" smtClean="0">
              <a:sym typeface="Symbol"/>
            </a:endParaRPr>
          </a:p>
          <a:p>
            <a:r>
              <a:rPr lang="cs-CZ" sz="2400" i="1" dirty="0" smtClean="0">
                <a:sym typeface="Symbol"/>
              </a:rPr>
              <a:t>v</a:t>
            </a:r>
            <a:r>
              <a:rPr lang="cs-CZ" sz="2400" dirty="0" smtClean="0">
                <a:sym typeface="Symbol"/>
              </a:rPr>
              <a:t>: </a:t>
            </a:r>
            <a:r>
              <a:rPr lang="en-CA" sz="2400" dirty="0" err="1" smtClean="0">
                <a:sym typeface="Symbol"/>
              </a:rPr>
              <a:t>Var</a:t>
            </a:r>
            <a:r>
              <a:rPr lang="en-CA" sz="2400" dirty="0" smtClean="0">
                <a:sym typeface="Symbol"/>
              </a:rPr>
              <a:t></a:t>
            </a:r>
            <a:r>
              <a:rPr lang="cs-CZ" sz="2400" dirty="0" smtClean="0">
                <a:sym typeface="Symbol"/>
              </a:rPr>
              <a:t></a:t>
            </a:r>
            <a:r>
              <a:rPr lang="en-CA" sz="2400" dirty="0" smtClean="0">
                <a:sym typeface="Symbol"/>
              </a:rPr>
              <a:t> (M)</a:t>
            </a:r>
            <a:r>
              <a:rPr lang="cs-CZ" sz="2400" dirty="0" smtClean="0">
                <a:sym typeface="Symbol"/>
              </a:rPr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400" dirty="0">
                <a:sym typeface="Symbol" pitchFamily="18" charset="2"/>
              </a:rPr>
              <a:t>h</a:t>
            </a:r>
            <a:r>
              <a:rPr lang="en-CA" altLang="cs-CZ" sz="2400" baseline="-25000" dirty="0">
                <a:sym typeface="Symbol" pitchFamily="18" charset="2"/>
              </a:rPr>
              <a:t>1</a:t>
            </a:r>
            <a:r>
              <a:rPr lang="en-CA" altLang="cs-CZ" sz="2400" dirty="0">
                <a:sym typeface="Symbol" pitchFamily="18" charset="2"/>
              </a:rPr>
              <a:t>, h</a:t>
            </a:r>
            <a:r>
              <a:rPr lang="en-CA" altLang="cs-CZ" sz="2400" baseline="-25000" dirty="0">
                <a:sym typeface="Symbol" pitchFamily="18" charset="2"/>
              </a:rPr>
              <a:t>2</a:t>
            </a:r>
            <a:r>
              <a:rPr lang="en-CA" altLang="cs-CZ" sz="2400" dirty="0">
                <a:sym typeface="Symbol" pitchFamily="18" charset="2"/>
              </a:rPr>
              <a:t>, h</a:t>
            </a:r>
            <a:r>
              <a:rPr lang="en-CA" altLang="cs-CZ" sz="2400" baseline="-25000" dirty="0">
                <a:sym typeface="Symbol" pitchFamily="18" charset="2"/>
              </a:rPr>
              <a:t>3</a:t>
            </a:r>
            <a:r>
              <a:rPr lang="en-CA" altLang="cs-CZ" sz="2400" dirty="0">
                <a:sym typeface="Symbol" pitchFamily="18" charset="2"/>
              </a:rPr>
              <a:t>…</a:t>
            </a:r>
            <a:endParaRPr lang="cs-CZ" altLang="cs-CZ" sz="2400" dirty="0">
              <a:sym typeface="Symbol" pitchFamily="18" charset="2"/>
            </a:endParaRPr>
          </a:p>
          <a:p>
            <a:pPr>
              <a:spcBef>
                <a:spcPct val="0"/>
              </a:spcBef>
            </a:pPr>
            <a:r>
              <a:rPr lang="cs-CZ" altLang="cs-CZ" sz="2400" dirty="0">
                <a:sym typeface="Symbol" pitchFamily="18" charset="2"/>
              </a:rPr>
              <a:t>H</a:t>
            </a:r>
            <a:r>
              <a:rPr lang="en-CA" altLang="cs-CZ" sz="2400" baseline="-25000" dirty="0">
                <a:sym typeface="Symbol" pitchFamily="18" charset="2"/>
              </a:rPr>
              <a:t>m1</a:t>
            </a:r>
            <a:r>
              <a:rPr lang="en-CA" altLang="cs-CZ" sz="2400" dirty="0">
                <a:sym typeface="Symbol" pitchFamily="18" charset="2"/>
              </a:rPr>
              <a:t>, H</a:t>
            </a:r>
            <a:r>
              <a:rPr lang="en-CA" altLang="cs-CZ" sz="2400" baseline="-25000" dirty="0">
                <a:sym typeface="Symbol" pitchFamily="18" charset="2"/>
              </a:rPr>
              <a:t>m2</a:t>
            </a:r>
            <a:r>
              <a:rPr lang="en-CA" altLang="cs-CZ" sz="2400" dirty="0">
                <a:sym typeface="Symbol" pitchFamily="18" charset="2"/>
              </a:rPr>
              <a:t>, H</a:t>
            </a:r>
            <a:r>
              <a:rPr lang="en-CA" altLang="cs-CZ" sz="2400" baseline="-25000" dirty="0">
                <a:sym typeface="Symbol" pitchFamily="18" charset="2"/>
              </a:rPr>
              <a:t>m3</a:t>
            </a:r>
            <a:r>
              <a:rPr lang="en-CA" altLang="cs-CZ" sz="2400" dirty="0">
                <a:sym typeface="Symbol" pitchFamily="18" charset="2"/>
              </a:rPr>
              <a:t>…</a:t>
            </a:r>
            <a:r>
              <a:rPr lang="cs-CZ" altLang="cs-CZ" sz="2400" dirty="0">
                <a:sym typeface="Symbol" pitchFamily="18" charset="2"/>
              </a:rPr>
              <a:t> </a:t>
            </a:r>
            <a:endParaRPr lang="cs-CZ" altLang="cs-CZ" sz="24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0" y="2708920"/>
            <a:ext cx="399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Arthur Prior, </a:t>
            </a:r>
            <a:r>
              <a:rPr lang="cs-CZ" i="1" dirty="0" smtClean="0"/>
              <a:t>Past, </a:t>
            </a:r>
            <a:r>
              <a:rPr lang="cs-CZ" i="1" dirty="0" err="1" smtClean="0"/>
              <a:t>Present</a:t>
            </a:r>
            <a:r>
              <a:rPr lang="cs-CZ" i="1" dirty="0" smtClean="0"/>
              <a:t>, </a:t>
            </a:r>
            <a:r>
              <a:rPr lang="cs-CZ" i="1" dirty="0" err="1" smtClean="0"/>
              <a:t>Future</a:t>
            </a:r>
            <a:r>
              <a:rPr lang="cs-CZ" i="1" dirty="0" smtClean="0"/>
              <a:t> </a:t>
            </a:r>
            <a:r>
              <a:rPr lang="cs-CZ" dirty="0" smtClean="0"/>
              <a:t>(1967)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4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Valuace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Model určité temporální logiky, která je extenzí výrokové logiky, pak představuje struktura (M, </a:t>
                </a:r>
                <a:r>
                  <a:rPr lang="cs-CZ" sz="2800" dirty="0">
                    <a:sym typeface="Symbol"/>
                  </a:rPr>
                  <a:t></a:t>
                </a:r>
                <a:r>
                  <a:rPr lang="cs-CZ" sz="2800" dirty="0"/>
                  <a:t>, </a:t>
                </a:r>
                <a:r>
                  <a:rPr lang="cs-CZ" sz="2800" i="1" dirty="0"/>
                  <a:t>v</a:t>
                </a:r>
                <a:r>
                  <a:rPr lang="cs-CZ" sz="2800" dirty="0"/>
                  <a:t>), kde (M, </a:t>
                </a:r>
                <a:r>
                  <a:rPr lang="cs-CZ" sz="2800" dirty="0">
                    <a:sym typeface="Symbol"/>
                  </a:rPr>
                  <a:t></a:t>
                </a:r>
                <a:r>
                  <a:rPr lang="cs-CZ" sz="2800" dirty="0"/>
                  <a:t>) je nám již známá BT-struktura a „</a:t>
                </a:r>
                <a:r>
                  <a:rPr lang="cs-CZ" sz="2800" i="1" dirty="0"/>
                  <a:t>v</a:t>
                </a:r>
                <a:r>
                  <a:rPr lang="cs-CZ" sz="2800" dirty="0"/>
                  <a:t>“ značí valuační funkci, která formulím jazyka temporální logiky </a:t>
                </a:r>
                <a:r>
                  <a:rPr lang="cs-CZ" sz="2800" i="1" dirty="0"/>
                  <a:t>p</a:t>
                </a:r>
                <a:r>
                  <a:rPr lang="cs-CZ" sz="2800" dirty="0"/>
                  <a:t>, </a:t>
                </a:r>
                <a:r>
                  <a:rPr lang="cs-CZ" sz="2800" i="1" dirty="0"/>
                  <a:t>q</a:t>
                </a:r>
                <a:r>
                  <a:rPr lang="cs-CZ" sz="2800" dirty="0"/>
                  <a:t>, </a:t>
                </a:r>
                <a:r>
                  <a:rPr lang="cs-CZ" sz="2800" i="1" dirty="0"/>
                  <a:t>r</a:t>
                </a:r>
                <a:r>
                  <a:rPr lang="cs-CZ" sz="2800" dirty="0"/>
                  <a:t>…, </a:t>
                </a:r>
                <a:r>
                  <a:rPr lang="cs-CZ" sz="2800" dirty="0">
                    <a:sym typeface="Symbol"/>
                  </a:rPr>
                  <a:t></a:t>
                </a:r>
                <a:r>
                  <a:rPr lang="cs-CZ" sz="2800" i="1" dirty="0"/>
                  <a:t>p</a:t>
                </a:r>
                <a:r>
                  <a:rPr lang="cs-CZ" sz="2800" dirty="0"/>
                  <a:t>, </a:t>
                </a:r>
                <a:r>
                  <a:rPr lang="cs-CZ" sz="2800" i="1" dirty="0"/>
                  <a:t>p</a:t>
                </a:r>
                <a:r>
                  <a:rPr lang="cs-CZ" sz="2800" dirty="0"/>
                  <a:t> </a:t>
                </a:r>
                <a:r>
                  <a:rPr lang="cs-CZ" sz="2800" dirty="0">
                    <a:sym typeface="Symbol"/>
                  </a:rPr>
                  <a:t></a:t>
                </a:r>
                <a:r>
                  <a:rPr lang="cs-CZ" sz="2800" dirty="0"/>
                  <a:t> </a:t>
                </a:r>
                <a:r>
                  <a:rPr lang="cs-CZ" sz="2800" i="1" dirty="0"/>
                  <a:t>q</a:t>
                </a:r>
                <a:r>
                  <a:rPr lang="cs-CZ" sz="2800" dirty="0"/>
                  <a:t>…, F</a:t>
                </a:r>
                <a:r>
                  <a:rPr lang="cs-CZ" sz="2800" i="1" dirty="0"/>
                  <a:t>p</a:t>
                </a:r>
                <a:r>
                  <a:rPr lang="cs-CZ" sz="2800" dirty="0"/>
                  <a:t>… přiřazuje pravdivostní hodnotu v každém temporálním bodě dané BT-struktury v závislosti na historii, jíž je bod prvkem. </a:t>
                </a:r>
                <a:endParaRPr lang="cs-CZ" sz="2800" dirty="0" smtClean="0"/>
              </a:p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/>
                  <a:t>Formule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28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𝑏</m:t>
                        </m:r>
                      </m:sub>
                      <m:sup>
                        <m:r>
                          <a:rPr lang="cs-CZ" sz="2800" i="1">
                            <a:latin typeface="Cambria Math"/>
                          </a:rPr>
                          <m:t>h</m:t>
                        </m:r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cs-CZ" sz="2800" dirty="0"/>
                  <a:t> </a:t>
                </a:r>
                <a:r>
                  <a:rPr lang="cs-CZ" sz="2800" i="1" dirty="0"/>
                  <a:t>p</a:t>
                </a:r>
                <a:r>
                  <a:rPr lang="cs-CZ" sz="2800" dirty="0"/>
                  <a:t> má pravdivostní hodnotu pravda, zatímco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28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𝑏</m:t>
                        </m:r>
                      </m:sub>
                      <m:sup>
                        <m:r>
                          <a:rPr lang="cs-CZ" sz="2800" i="1">
                            <a:latin typeface="Cambria Math"/>
                          </a:rPr>
                          <m:t>h</m:t>
                        </m:r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2800" dirty="0"/>
                  <a:t> </a:t>
                </a:r>
                <a:r>
                  <a:rPr lang="cs-CZ" sz="2800" i="1" dirty="0"/>
                  <a:t>p</a:t>
                </a:r>
                <a:r>
                  <a:rPr lang="cs-CZ" sz="2800" dirty="0"/>
                  <a:t>, je nepravdivá</a:t>
                </a:r>
                <a:endParaRPr lang="en-CA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156" r="-229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9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Zástupný symbol pro obsah 3" descr="Dvorak-obr2b.pdf - Adobe Read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8640960" cy="5040560"/>
          </a:xfrm>
        </p:spPr>
      </p:pic>
    </p:spTree>
    <p:extLst>
      <p:ext uri="{BB962C8B-B14F-4D97-AF65-F5344CB8AC3E}">
        <p14:creationId xmlns:p14="http://schemas.microsoft.com/office/powerpoint/2010/main" val="412560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Valu</a:t>
            </a:r>
            <a:r>
              <a:rPr lang="cs-CZ" dirty="0" err="1" smtClean="0"/>
              <a:t>ace</a:t>
            </a:r>
            <a:r>
              <a:rPr lang="en-CA" dirty="0" smtClean="0"/>
              <a:t> </a:t>
            </a:r>
            <a:r>
              <a:rPr lang="cs-CZ" dirty="0" smtClean="0"/>
              <a:t>„</a:t>
            </a:r>
            <a:r>
              <a:rPr lang="en-CA" dirty="0" err="1" smtClean="0"/>
              <a:t>Fp</a:t>
            </a:r>
            <a:r>
              <a:rPr lang="cs-CZ" dirty="0" smtClean="0"/>
              <a:t>“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cs-CZ" sz="2000" b="1" dirty="0" smtClean="0"/>
                  <a:t>Relativní valuace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20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𝑏</m:t>
                        </m:r>
                      </m:sub>
                      <m:sup>
                        <m:r>
                          <a:rPr lang="cs-CZ" sz="2000" i="1">
                            <a:latin typeface="Cambria Math"/>
                          </a:rPr>
                          <m:t>h</m:t>
                        </m:r>
                        <m:r>
                          <a:rPr lang="cs-CZ" sz="2000" i="1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cs-CZ" sz="2000" dirty="0"/>
                  <a:t> </a:t>
                </a:r>
                <a:r>
                  <a:rPr lang="cs-CZ" sz="2000" i="1" dirty="0"/>
                  <a:t>p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      </m:t>
                    </m:r>
                    <m:r>
                      <a:rPr lang="cs-CZ" sz="2000" b="0" i="1" smtClean="0">
                        <a:latin typeface="Cambria Math"/>
                      </a:rPr>
                      <m:t>𝑝𝑟𝑎𝑣𝑑𝑎</m:t>
                    </m:r>
                    <m:r>
                      <a:rPr lang="en-CA" sz="2000" b="0" i="1" smtClean="0">
                        <a:latin typeface="Cambria Math"/>
                      </a:rPr>
                      <m:t>              </m:t>
                    </m:r>
                    <m:sSubSup>
                      <m:sSubSupPr>
                        <m:ctrlPr>
                          <a:rPr lang="cs-CZ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20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𝑏</m:t>
                        </m:r>
                      </m:sub>
                      <m:sup>
                        <m:r>
                          <a:rPr lang="cs-CZ" sz="2000" i="1">
                            <a:latin typeface="Cambria Math"/>
                          </a:rPr>
                          <m:t>h</m:t>
                        </m:r>
                        <m:r>
                          <a:rPr lang="cs-CZ" sz="200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sz="2000" dirty="0"/>
                  <a:t> </a:t>
                </a:r>
                <a:r>
                  <a:rPr lang="cs-CZ" sz="2000" i="1" dirty="0" smtClean="0"/>
                  <a:t>p        nepravda</a:t>
                </a:r>
              </a:p>
              <a:p>
                <a:pPr marL="0" indent="0">
                  <a:buNone/>
                </a:pPr>
                <a:endParaRPr lang="en-CA" sz="2000" b="1" dirty="0" smtClean="0"/>
              </a:p>
              <a:p>
                <a:pPr marL="0" indent="0">
                  <a:buNone/>
                </a:pPr>
                <a:r>
                  <a:rPr lang="cs-CZ" sz="2000" b="1" dirty="0" smtClean="0"/>
                  <a:t>Absolutní valuace</a:t>
                </a:r>
              </a:p>
              <a:p>
                <a:pPr marL="0" indent="0">
                  <a:buNone/>
                </a:pPr>
                <a:r>
                  <a:rPr lang="cs-CZ" sz="2000" u="sng" dirty="0" err="1" smtClean="0"/>
                  <a:t>Ockhamistický</a:t>
                </a:r>
                <a:r>
                  <a:rPr lang="cs-CZ" sz="2000" u="sng" dirty="0" smtClean="0"/>
                  <a:t> </a:t>
                </a:r>
                <a:r>
                  <a:rPr lang="cs-CZ" sz="2000" u="sng" dirty="0" err="1" smtClean="0"/>
                  <a:t>syst</a:t>
                </a:r>
                <a:r>
                  <a:rPr lang="cs-CZ" sz="2000" u="sng" dirty="0" smtClean="0"/>
                  <a:t>.</a:t>
                </a:r>
                <a:r>
                  <a:rPr lang="cs-CZ" sz="2000" i="1" u="sng" dirty="0" smtClean="0"/>
                  <a:t> </a:t>
                </a:r>
                <a:r>
                  <a:rPr lang="cs-CZ" sz="2000" i="1" dirty="0" smtClean="0"/>
                  <a:t> </a:t>
                </a:r>
                <a:r>
                  <a:rPr lang="en-CA" sz="2000" i="1" dirty="0" smtClean="0"/>
                  <a:t>(</a:t>
                </a:r>
                <a:r>
                  <a:rPr lang="cs-CZ" sz="2000" i="1" dirty="0" smtClean="0"/>
                  <a:t>1. řešení,</a:t>
                </a:r>
                <a:r>
                  <a:rPr lang="en-CA" sz="2000" i="1" dirty="0" smtClean="0"/>
                  <a:t> b])</a:t>
                </a:r>
                <a:r>
                  <a:rPr lang="cs-CZ" sz="2000" i="1" dirty="0" smtClean="0"/>
                  <a:t>   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 p       nedefinováno </a:t>
                </a:r>
                <a:r>
                  <a:rPr lang="en-CA" sz="2000" i="1" dirty="0" smtClean="0"/>
                  <a:t>        </a:t>
                </a:r>
              </a:p>
              <a:p>
                <a:pPr marL="0" indent="0">
                  <a:buNone/>
                </a:pPr>
                <a:r>
                  <a:rPr lang="cs-CZ" sz="2000" i="1" dirty="0" smtClean="0"/>
                  <a:t>(pravda jestliže </a:t>
                </a:r>
                <a:r>
                  <a:rPr lang="en-CA" sz="2000" i="1" dirty="0" smtClean="0"/>
                  <a:t> p</a:t>
                </a:r>
                <a:r>
                  <a:rPr lang="cs-CZ" sz="2000" i="1" dirty="0" smtClean="0"/>
                  <a:t> pravdivé ve všech h, nepravda jestliže</a:t>
                </a:r>
                <a:r>
                  <a:rPr lang="en-CA" sz="2000" i="1" dirty="0" smtClean="0"/>
                  <a:t> p</a:t>
                </a:r>
                <a:r>
                  <a:rPr lang="cs-CZ" sz="2000" i="1" dirty="0" smtClean="0"/>
                  <a:t> nepravdivé ve všech h, jinak </a:t>
                </a:r>
                <a:r>
                  <a:rPr lang="cs-CZ" sz="2000" i="1" dirty="0" err="1" smtClean="0"/>
                  <a:t>ned</a:t>
                </a:r>
                <a:r>
                  <a:rPr lang="cs-CZ" sz="2000" i="1" dirty="0" smtClean="0"/>
                  <a:t>.) </a:t>
                </a:r>
              </a:p>
              <a:p>
                <a:pPr marL="0" indent="0">
                  <a:buNone/>
                </a:pPr>
                <a:endParaRPr lang="en-CA" sz="2000" dirty="0" smtClean="0"/>
              </a:p>
              <a:p>
                <a:pPr marL="0" indent="0">
                  <a:buNone/>
                </a:pPr>
                <a:r>
                  <a:rPr lang="cs-CZ" sz="2000" i="1" dirty="0"/>
                  <a:t>p </a:t>
                </a:r>
                <a:r>
                  <a:rPr lang="cs-CZ" sz="2000" i="1" dirty="0">
                    <a:sym typeface="Symbol"/>
                  </a:rPr>
                  <a:t> P </a:t>
                </a:r>
                <a:r>
                  <a:rPr lang="cs-CZ" sz="2000" i="1" dirty="0" err="1"/>
                  <a:t>F</a:t>
                </a:r>
                <a:r>
                  <a:rPr lang="cs-CZ" sz="2000" i="1" baseline="-25000" dirty="0" err="1"/>
                  <a:t>b</a:t>
                </a:r>
                <a:r>
                  <a:rPr lang="cs-CZ" sz="2000" i="1" dirty="0"/>
                  <a:t> p    </a:t>
                </a:r>
                <a:r>
                  <a:rPr lang="cs-CZ" sz="2000" i="1" dirty="0" smtClean="0"/>
                  <a:t>pravdivá v c   </a:t>
                </a:r>
                <a:endParaRPr lang="en-CA" sz="2000" i="1" dirty="0"/>
              </a:p>
              <a:p>
                <a:pPr marL="0" indent="0">
                  <a:buNone/>
                </a:pPr>
                <a:r>
                  <a:rPr lang="cs-CZ" sz="2000" i="1" dirty="0">
                    <a:sym typeface="Symbol"/>
                  </a:rPr>
                  <a:t>P </a:t>
                </a:r>
                <a:r>
                  <a:rPr lang="cs-CZ" sz="2000" i="1" dirty="0" err="1"/>
                  <a:t>F</a:t>
                </a:r>
                <a:r>
                  <a:rPr lang="cs-CZ" sz="2000" i="1" baseline="-25000" dirty="0" err="1"/>
                  <a:t>b</a:t>
                </a:r>
                <a:r>
                  <a:rPr lang="cs-CZ" sz="2000" i="1" dirty="0"/>
                  <a:t> p </a:t>
                </a:r>
                <a:r>
                  <a:rPr lang="cs-CZ" sz="2000" i="1" dirty="0" smtClean="0"/>
                  <a:t>pravda v </a:t>
                </a:r>
                <a:r>
                  <a:rPr lang="cs-CZ" sz="2000" b="1" i="1" dirty="0" smtClean="0"/>
                  <a:t>c</a:t>
                </a:r>
                <a:r>
                  <a:rPr lang="cs-CZ" sz="2000" i="1" dirty="0" smtClean="0"/>
                  <a:t>  </a:t>
                </a:r>
                <a:r>
                  <a:rPr lang="cs-CZ" sz="2000" i="1" dirty="0" err="1"/>
                  <a:t>iff</a:t>
                </a:r>
                <a:r>
                  <a:rPr lang="cs-CZ" sz="2000" i="1" dirty="0"/>
                  <a:t>  </a:t>
                </a:r>
                <a:r>
                  <a:rPr lang="cs-CZ" sz="2000" i="1" dirty="0" err="1"/>
                  <a:t>F</a:t>
                </a:r>
                <a:r>
                  <a:rPr lang="cs-CZ" sz="2000" i="1" baseline="-25000" dirty="0" err="1"/>
                  <a:t>b</a:t>
                </a:r>
                <a:r>
                  <a:rPr lang="cs-CZ" sz="2000" i="1" dirty="0"/>
                  <a:t> p </a:t>
                </a:r>
                <a:r>
                  <a:rPr lang="cs-CZ" sz="2000" i="1" dirty="0" smtClean="0"/>
                  <a:t>pravda v </a:t>
                </a:r>
                <a:r>
                  <a:rPr lang="cs-CZ" sz="2000" b="1" i="1" dirty="0"/>
                  <a:t>b</a:t>
                </a:r>
                <a:r>
                  <a:rPr lang="cs-CZ" sz="2000" i="1" dirty="0"/>
                  <a:t> </a:t>
                </a:r>
                <a:r>
                  <a:rPr lang="cs-CZ" sz="2000" i="1" dirty="0" smtClean="0"/>
                  <a:t>relativně ke všem h procházejícím skrz </a:t>
                </a:r>
                <a:r>
                  <a:rPr lang="cs-CZ" sz="2600" b="1" i="1" dirty="0"/>
                  <a:t>c</a:t>
                </a:r>
                <a:r>
                  <a:rPr lang="cs-CZ" sz="2000" i="1" dirty="0"/>
                  <a:t> </a:t>
                </a:r>
                <a:r>
                  <a:rPr lang="en-CA" sz="2000" i="1" dirty="0"/>
                  <a:t> (</a:t>
                </a:r>
                <a:r>
                  <a:rPr lang="en-CA" sz="2000" i="1" dirty="0" err="1"/>
                  <a:t>H</a:t>
                </a:r>
                <a:r>
                  <a:rPr lang="en-CA" sz="2000" i="1" baseline="-25000" dirty="0" err="1"/>
                  <a:t>c</a:t>
                </a:r>
                <a:r>
                  <a:rPr lang="en-CA" sz="2000" i="1" dirty="0"/>
                  <a:t>)</a:t>
                </a:r>
                <a:endParaRPr lang="cs-CZ" sz="2000" dirty="0"/>
              </a:p>
              <a:p>
                <a:pPr marL="0" indent="0">
                  <a:buNone/>
                </a:pPr>
                <a:endParaRPr lang="en-CA" sz="2000" dirty="0" smtClean="0"/>
              </a:p>
              <a:p>
                <a:pPr marL="0" indent="0">
                  <a:buNone/>
                </a:pPr>
                <a:r>
                  <a:rPr lang="cs-CZ" sz="2000" u="sng" dirty="0" err="1" smtClean="0"/>
                  <a:t>Peircovský</a:t>
                </a:r>
                <a:r>
                  <a:rPr lang="cs-CZ" sz="2000" u="sng" dirty="0" smtClean="0"/>
                  <a:t> </a:t>
                </a:r>
                <a:r>
                  <a:rPr lang="cs-CZ" sz="2000" u="sng" dirty="0" err="1" smtClean="0"/>
                  <a:t>syst</a:t>
                </a:r>
                <a:r>
                  <a:rPr lang="cs-CZ" sz="2000" u="sng" dirty="0" smtClean="0"/>
                  <a:t>.</a:t>
                </a:r>
                <a:r>
                  <a:rPr lang="cs-CZ" sz="2000" i="1" dirty="0" smtClean="0"/>
                  <a:t>  </a:t>
                </a:r>
                <a:r>
                  <a:rPr lang="en-CA" sz="2000" i="1" dirty="0" smtClean="0"/>
                  <a:t>(</a:t>
                </a:r>
                <a:r>
                  <a:rPr lang="cs-CZ" sz="2000" i="1" dirty="0" smtClean="0"/>
                  <a:t>3.</a:t>
                </a:r>
                <a:r>
                  <a:rPr lang="en-CA" sz="2000" i="1" dirty="0" smtClean="0"/>
                  <a:t> </a:t>
                </a:r>
                <a:r>
                  <a:rPr lang="cs-CZ" sz="2000" i="1" dirty="0" smtClean="0"/>
                  <a:t>řešení</a:t>
                </a:r>
                <a:r>
                  <a:rPr lang="en-CA" sz="2000" i="1" dirty="0" smtClean="0"/>
                  <a:t>)</a:t>
                </a:r>
                <a:r>
                  <a:rPr lang="cs-CZ" sz="2000" i="1" dirty="0" smtClean="0"/>
                  <a:t>    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 p         nepravda    (pravda jestliže</a:t>
                </a:r>
                <a:r>
                  <a:rPr lang="en-CA" sz="2000" i="1" dirty="0" smtClean="0"/>
                  <a:t> p </a:t>
                </a:r>
                <a:r>
                  <a:rPr lang="cs-CZ" sz="2000" i="1" dirty="0" smtClean="0"/>
                  <a:t>pravda ve všech h, jinak nepravda)</a:t>
                </a:r>
              </a:p>
              <a:p>
                <a:pPr marL="0" indent="0">
                  <a:buNone/>
                </a:pPr>
                <a:endParaRPr lang="cs-CZ" sz="2000" i="1" dirty="0"/>
              </a:p>
              <a:p>
                <a:pPr marL="0" indent="0">
                  <a:buNone/>
                </a:pPr>
                <a:r>
                  <a:rPr lang="cs-CZ" sz="2000" i="1" dirty="0" smtClean="0"/>
                  <a:t>p </a:t>
                </a:r>
                <a:r>
                  <a:rPr lang="cs-CZ" sz="2000" i="1" dirty="0" smtClean="0">
                    <a:sym typeface="Symbol"/>
                  </a:rPr>
                  <a:t> P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p    nepravda v c</a:t>
                </a:r>
                <a:endParaRPr lang="en-CA" sz="2000" i="1" dirty="0" smtClean="0"/>
              </a:p>
              <a:p>
                <a:pPr marL="0" indent="0">
                  <a:buNone/>
                </a:pPr>
                <a:r>
                  <a:rPr lang="cs-CZ" sz="2000" i="1" dirty="0" smtClean="0">
                    <a:sym typeface="Symbol"/>
                  </a:rPr>
                  <a:t>P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p  pravda v </a:t>
                </a:r>
                <a:r>
                  <a:rPr lang="cs-CZ" sz="2000" b="1" i="1" dirty="0" smtClean="0"/>
                  <a:t>c</a:t>
                </a:r>
                <a:r>
                  <a:rPr lang="cs-CZ" sz="2000" i="1" dirty="0" smtClean="0"/>
                  <a:t> </a:t>
                </a:r>
                <a:r>
                  <a:rPr lang="cs-CZ" sz="2000" i="1" dirty="0" err="1" smtClean="0"/>
                  <a:t>iff</a:t>
                </a:r>
                <a:r>
                  <a:rPr lang="cs-CZ" sz="2000" i="1" dirty="0" smtClean="0"/>
                  <a:t> 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p pravda v </a:t>
                </a:r>
                <a:r>
                  <a:rPr lang="cs-CZ" sz="2000" b="1" i="1" dirty="0" smtClean="0"/>
                  <a:t>b</a:t>
                </a:r>
                <a:r>
                  <a:rPr lang="cs-CZ" sz="2000" i="1" dirty="0" smtClean="0"/>
                  <a:t> relativně ke všem h procházejícím skrz </a:t>
                </a:r>
                <a:r>
                  <a:rPr lang="en-CA" sz="2200" b="1" i="1" dirty="0"/>
                  <a:t>b</a:t>
                </a:r>
                <a:r>
                  <a:rPr lang="cs-CZ" sz="2000" i="1" dirty="0" smtClean="0"/>
                  <a:t> </a:t>
                </a:r>
                <a:r>
                  <a:rPr lang="en-CA" sz="2000" i="1" dirty="0" smtClean="0"/>
                  <a:t> (</a:t>
                </a:r>
                <a:r>
                  <a:rPr lang="en-CA" sz="2000" i="1" dirty="0" err="1" smtClean="0"/>
                  <a:t>H</a:t>
                </a:r>
                <a:r>
                  <a:rPr lang="en-CA" sz="2000" i="1" baseline="-25000" dirty="0" err="1"/>
                  <a:t>b</a:t>
                </a:r>
                <a:r>
                  <a:rPr lang="en-CA" sz="2000" i="1" dirty="0" smtClean="0"/>
                  <a:t>)</a:t>
                </a:r>
                <a:endParaRPr lang="cs-CZ" sz="2000" dirty="0" smtClean="0"/>
              </a:p>
              <a:p>
                <a:pPr marL="0" indent="0">
                  <a:buNone/>
                </a:pPr>
                <a:endParaRPr lang="en-CA" sz="2000" dirty="0" smtClean="0"/>
              </a:p>
              <a:p>
                <a:pPr marL="0" indent="0">
                  <a:buNone/>
                </a:pPr>
                <a:r>
                  <a:rPr lang="cs-CZ" sz="2000" u="sng" dirty="0" smtClean="0"/>
                  <a:t>Tenká červená linie</a:t>
                </a:r>
                <a:r>
                  <a:rPr lang="en-CA" sz="2000" i="1" dirty="0" smtClean="0"/>
                  <a:t>  (</a:t>
                </a:r>
                <a:r>
                  <a:rPr lang="cs-CZ" sz="2000" i="1" dirty="0" smtClean="0"/>
                  <a:t>2. řešení</a:t>
                </a:r>
                <a:r>
                  <a:rPr lang="en-CA" sz="2000" i="1" dirty="0" smtClean="0"/>
                  <a:t>) </a:t>
                </a:r>
                <a:r>
                  <a:rPr lang="cs-CZ" sz="2000" i="1" dirty="0" err="1" smtClean="0"/>
                  <a:t>F</a:t>
                </a:r>
                <a:r>
                  <a:rPr lang="cs-CZ" sz="2000" i="1" baseline="-25000" dirty="0" err="1" smtClean="0"/>
                  <a:t>b</a:t>
                </a:r>
                <a:r>
                  <a:rPr lang="cs-CZ" sz="2000" i="1" dirty="0" smtClean="0"/>
                  <a:t>  p</a:t>
                </a:r>
                <a:r>
                  <a:rPr lang="en-CA" sz="2000" i="1" dirty="0" smtClean="0"/>
                  <a:t> </a:t>
                </a:r>
                <a:r>
                  <a:rPr lang="cs-CZ" sz="2000" i="1" dirty="0" smtClean="0"/>
                  <a:t> má stejnou pravdivostní hodnotu jako relativní valuace vůči aktuální </a:t>
                </a:r>
                <a:r>
                  <a:rPr lang="cs-CZ" sz="2000" i="1" dirty="0" err="1" smtClean="0"/>
                  <a:t>historiii</a:t>
                </a:r>
                <a:r>
                  <a:rPr lang="en-CA" sz="2000" i="1" dirty="0" smtClean="0"/>
                  <a:t> </a:t>
                </a:r>
                <a:endParaRPr lang="en-CA" sz="2000" u="sng" dirty="0" smtClean="0"/>
              </a:p>
              <a:p>
                <a:pPr marL="0" indent="0">
                  <a:buNone/>
                </a:pPr>
                <a:endParaRPr lang="en-CA" sz="2000" u="sng" dirty="0"/>
              </a:p>
              <a:p>
                <a:pPr marL="0" indent="0">
                  <a:buNone/>
                </a:pPr>
                <a:endParaRPr lang="cs-CZ" sz="2000" u="sng" dirty="0" smtClean="0"/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70" t="-134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90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Supervaluace</a:t>
            </a:r>
            <a:endParaRPr lang="en-C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cs-CZ" dirty="0" err="1"/>
                  <a:t>Thomason</a:t>
                </a:r>
                <a:r>
                  <a:rPr lang="cs-CZ" dirty="0"/>
                  <a:t>, R. H., </a:t>
                </a:r>
                <a:r>
                  <a:rPr lang="en-CA" dirty="0" smtClean="0"/>
                  <a:t>“</a:t>
                </a:r>
                <a:r>
                  <a:rPr lang="cs-CZ" dirty="0" err="1" smtClean="0"/>
                  <a:t>Indeterminist</a:t>
                </a:r>
                <a:r>
                  <a:rPr lang="cs-CZ" dirty="0" smtClean="0"/>
                  <a:t> </a:t>
                </a:r>
                <a:r>
                  <a:rPr lang="cs-CZ" dirty="0" err="1"/>
                  <a:t>Time</a:t>
                </a:r>
                <a:r>
                  <a:rPr lang="cs-CZ" dirty="0"/>
                  <a:t> and </a:t>
                </a:r>
                <a:r>
                  <a:rPr lang="cs-CZ" dirty="0" err="1"/>
                  <a:t>Truth-value</a:t>
                </a:r>
                <a:r>
                  <a:rPr lang="cs-CZ" dirty="0"/>
                  <a:t> </a:t>
                </a:r>
                <a:r>
                  <a:rPr lang="cs-CZ" dirty="0" err="1" smtClean="0"/>
                  <a:t>Gaps</a:t>
                </a:r>
                <a:r>
                  <a:rPr lang="en-CA" smtClean="0"/>
                  <a:t>”</a:t>
                </a:r>
                <a:r>
                  <a:rPr lang="cs-CZ" smtClean="0"/>
                  <a:t>. </a:t>
                </a:r>
                <a:r>
                  <a:rPr lang="cs-CZ" i="1" dirty="0" err="1"/>
                  <a:t>Theoria</a:t>
                </a:r>
                <a:r>
                  <a:rPr lang="cs-CZ" i="1" dirty="0"/>
                  <a:t>.</a:t>
                </a:r>
                <a:r>
                  <a:rPr lang="cs-CZ" dirty="0"/>
                  <a:t> </a:t>
                </a:r>
                <a:r>
                  <a:rPr lang="cs-CZ" i="1" dirty="0"/>
                  <a:t>A </a:t>
                </a:r>
                <a:r>
                  <a:rPr lang="cs-CZ" i="1" dirty="0" err="1"/>
                  <a:t>Swedish</a:t>
                </a:r>
                <a:r>
                  <a:rPr lang="cs-CZ" i="1" dirty="0"/>
                  <a:t> </a:t>
                </a:r>
                <a:r>
                  <a:rPr lang="cs-CZ" i="1" dirty="0" err="1"/>
                  <a:t>Journal</a:t>
                </a:r>
                <a:r>
                  <a:rPr lang="cs-CZ" i="1" dirty="0"/>
                  <a:t> </a:t>
                </a:r>
                <a:r>
                  <a:rPr lang="cs-CZ" i="1" dirty="0" err="1"/>
                  <a:t>of</a:t>
                </a:r>
                <a:r>
                  <a:rPr lang="cs-CZ" i="1" dirty="0"/>
                  <a:t> </a:t>
                </a:r>
                <a:r>
                  <a:rPr lang="cs-CZ" i="1" dirty="0" err="1"/>
                  <a:t>Philosophy</a:t>
                </a:r>
                <a:r>
                  <a:rPr lang="cs-CZ" dirty="0"/>
                  <a:t>, 36, 1970, s. 264-281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 algn="just">
                  <a:buNone/>
                </a:pPr>
                <a:r>
                  <a:rPr lang="cs-CZ" sz="4000" dirty="0" smtClean="0"/>
                  <a:t>Valuace </a:t>
                </a:r>
                <a:r>
                  <a:rPr lang="cs-CZ" sz="4000" dirty="0"/>
                  <a:t>se týká formulí typu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4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cs-CZ" sz="40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4000" i="1">
                            <a:latin typeface="Cambria Math"/>
                          </a:rPr>
                          <m:t>𝑏𝑜𝑑</m:t>
                        </m:r>
                      </m:sub>
                      <m:sup>
                        <m:r>
                          <a:rPr lang="cs-CZ" sz="4000" i="1">
                            <a:latin typeface="Cambria Math"/>
                          </a:rPr>
                          <m:t>h𝑖𝑠𝑡𝑜𝑟𝑖𝑒</m:t>
                        </m:r>
                      </m:sup>
                    </m:sSubSup>
                  </m:oMath>
                </a14:m>
                <a:r>
                  <a:rPr lang="cs-CZ" sz="4000" dirty="0"/>
                  <a:t> </a:t>
                </a:r>
                <a:r>
                  <a:rPr lang="cs-CZ" sz="4000" i="1" dirty="0"/>
                  <a:t>p</a:t>
                </a:r>
                <a:r>
                  <a:rPr lang="cs-CZ" sz="4000" dirty="0"/>
                  <a:t>, </a:t>
                </a:r>
                <a:r>
                  <a:rPr lang="cs-CZ" sz="4000" dirty="0" err="1"/>
                  <a:t>supervaluace</a:t>
                </a:r>
                <a:r>
                  <a:rPr lang="cs-CZ" sz="4000" dirty="0"/>
                  <a:t> pak formule </a:t>
                </a:r>
                <a:r>
                  <a:rPr lang="cs-CZ" sz="4000" i="1" dirty="0" err="1"/>
                  <a:t>F</a:t>
                </a:r>
                <a:r>
                  <a:rPr lang="cs-CZ" sz="4000" i="1" baseline="-25000" dirty="0" err="1"/>
                  <a:t>bod</a:t>
                </a:r>
                <a:r>
                  <a:rPr lang="cs-CZ" sz="4000" dirty="0"/>
                  <a:t> </a:t>
                </a:r>
                <a:r>
                  <a:rPr lang="cs-CZ" sz="4000" i="1" dirty="0"/>
                  <a:t>p</a:t>
                </a:r>
                <a:r>
                  <a:rPr lang="cs-CZ" sz="4000" dirty="0"/>
                  <a:t>, a to takto: Přiřadí-li valuace všem formulím lišícím se jen parametrem historie v konkrétním bodě hodnotu „pravda“, pak formule F</a:t>
                </a:r>
                <a:r>
                  <a:rPr lang="cs-CZ" sz="4000" i="1" dirty="0"/>
                  <a:t>p</a:t>
                </a:r>
                <a:r>
                  <a:rPr lang="cs-CZ" sz="4000" dirty="0"/>
                  <a:t> v tomto bodě nabývá na základě </a:t>
                </a:r>
                <a:r>
                  <a:rPr lang="cs-CZ" sz="4000" dirty="0" err="1"/>
                  <a:t>supervaluace</a:t>
                </a:r>
                <a:r>
                  <a:rPr lang="cs-CZ" sz="4000" dirty="0"/>
                  <a:t> hodnotu „pravda“. Přiřadí-li naopak valuace všem takovým formulím hodnotu „nepravda“, učiní </a:t>
                </a:r>
                <a:r>
                  <a:rPr lang="cs-CZ" sz="4000" dirty="0" err="1"/>
                  <a:t>supervaluace</a:t>
                </a:r>
                <a:r>
                  <a:rPr lang="cs-CZ" sz="4000" dirty="0"/>
                  <a:t> formuli F</a:t>
                </a:r>
                <a:r>
                  <a:rPr lang="cs-CZ" sz="4000" i="1" dirty="0"/>
                  <a:t>p</a:t>
                </a:r>
                <a:r>
                  <a:rPr lang="cs-CZ" sz="4000" dirty="0"/>
                  <a:t> nepravdivou. V případě, že valuace v daném bodě přiřadí některým formulím lišícím se jen parametrem historie hodnotu „pravda“ a jiným hodnotu „nepravda“, </a:t>
                </a:r>
                <a:r>
                  <a:rPr lang="cs-CZ" sz="4000" dirty="0" err="1"/>
                  <a:t>supervaluace</a:t>
                </a:r>
                <a:r>
                  <a:rPr lang="cs-CZ" sz="4000" dirty="0"/>
                  <a:t> nepřiřadí formuli F</a:t>
                </a:r>
                <a:r>
                  <a:rPr lang="cs-CZ" sz="4000" i="1" dirty="0"/>
                  <a:t>p</a:t>
                </a:r>
                <a:r>
                  <a:rPr lang="cs-CZ" sz="4000" dirty="0"/>
                  <a:t> žádnou pravdivostní hodnotu. </a:t>
                </a:r>
              </a:p>
              <a:p>
                <a:pPr marL="0" indent="0">
                  <a:buNone/>
                </a:pPr>
                <a:endParaRPr lang="en-CA" sz="3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1887" r="-118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814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Logický determinismus</a:t>
            </a:r>
            <a:endParaRPr lang="en-CA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  <a:sym typeface="Symbol"/>
              </a:rPr>
              <a:t>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  <a:sym typeface="Symbol"/>
              </a:rPr>
              <a:t> N 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  </a:t>
            </a:r>
            <a:r>
              <a:rPr lang="cs-CZ" dirty="0" err="1" smtClean="0">
                <a:sym typeface="Symbol"/>
              </a:rPr>
              <a:t>NFp</a:t>
            </a:r>
            <a:r>
              <a:rPr lang="cs-CZ" dirty="0" smtClean="0">
                <a:sym typeface="Symbol"/>
              </a:rPr>
              <a:t> [</a:t>
            </a:r>
            <a:r>
              <a:rPr lang="cs-CZ" dirty="0" err="1" smtClean="0">
                <a:sym typeface="Symbol"/>
              </a:rPr>
              <a:t>inst</a:t>
            </a:r>
            <a:r>
              <a:rPr lang="cs-CZ" dirty="0" smtClean="0">
                <a:sym typeface="Symbol"/>
              </a:rPr>
              <a:t>. 1]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       </a:t>
            </a:r>
            <a:r>
              <a:rPr lang="en-CA" dirty="0" smtClean="0">
                <a:sym typeface="Symbol"/>
              </a:rPr>
              <a:t>[p</a:t>
            </a:r>
            <a:r>
              <a:rPr lang="cs-CZ" dirty="0" err="1" smtClean="0">
                <a:sym typeface="Symbol"/>
              </a:rPr>
              <a:t>ředpoklad</a:t>
            </a:r>
            <a:r>
              <a:rPr lang="en-CA" dirty="0" smtClean="0">
                <a:sym typeface="Symbol"/>
              </a:rPr>
              <a:t>]</a:t>
            </a:r>
            <a:endParaRPr lang="cs-CZ" dirty="0" smtClean="0">
              <a:sym typeface="Symbol"/>
            </a:endParaRPr>
          </a:p>
          <a:p>
            <a:pPr marL="514350" indent="-514350">
              <a:buAutoNum type="arabicPeriod"/>
            </a:pPr>
            <a:r>
              <a:rPr lang="cs-CZ" dirty="0" err="1" smtClean="0">
                <a:sym typeface="Symbol"/>
              </a:rPr>
              <a:t>NFp</a:t>
            </a:r>
            <a:r>
              <a:rPr lang="cs-CZ" dirty="0" smtClean="0">
                <a:sym typeface="Symbol"/>
              </a:rPr>
              <a:t>    </a:t>
            </a:r>
            <a:r>
              <a:rPr lang="en-CA" dirty="0" smtClean="0">
                <a:sym typeface="Symbol"/>
              </a:rPr>
              <a:t>[MP]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  <a:sym typeface="Symbol"/>
              </a:rPr>
              <a:t>  NP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  <a:sym typeface="Symbol"/>
              </a:rPr>
              <a:t> </a:t>
            </a:r>
            <a:r>
              <a:rPr lang="cs-CZ" dirty="0">
                <a:solidFill>
                  <a:srgbClr val="FF0000"/>
                </a:solidFill>
                <a:sym typeface="Symbol"/>
              </a:rPr>
              <a:t></a:t>
            </a:r>
            <a:r>
              <a:rPr lang="cs-CZ" dirty="0" smtClean="0">
                <a:solidFill>
                  <a:srgbClr val="FF0000"/>
                </a:solidFill>
                <a:sym typeface="Symbol"/>
              </a:rPr>
              <a:t>  PF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Fp </a:t>
            </a:r>
            <a:r>
              <a:rPr lang="cs-CZ" dirty="0">
                <a:sym typeface="Symbol"/>
              </a:rPr>
              <a:t></a:t>
            </a:r>
            <a:r>
              <a:rPr lang="cs-CZ" dirty="0" smtClean="0">
                <a:sym typeface="Symbol"/>
              </a:rPr>
              <a:t>  PF</a:t>
            </a:r>
            <a:r>
              <a:rPr lang="en-CA" dirty="0" smtClean="0">
                <a:sym typeface="Symbol"/>
              </a:rPr>
              <a:t>F</a:t>
            </a:r>
            <a:r>
              <a:rPr lang="cs-CZ" dirty="0">
                <a:sym typeface="Symbol"/>
              </a:rPr>
              <a:t>p</a:t>
            </a:r>
            <a:r>
              <a:rPr lang="cs-CZ" dirty="0" smtClean="0">
                <a:sym typeface="Symbol"/>
              </a:rPr>
              <a:t>  </a:t>
            </a:r>
            <a:r>
              <a:rPr lang="en-CA" dirty="0" smtClean="0">
                <a:sym typeface="Symbol"/>
              </a:rPr>
              <a:t>[inst. 2 ]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F</a:t>
            </a:r>
            <a:r>
              <a:rPr lang="en-CA" dirty="0" smtClean="0">
                <a:sym typeface="Symbol"/>
              </a:rPr>
              <a:t>F</a:t>
            </a:r>
            <a:r>
              <a:rPr lang="cs-CZ" dirty="0" smtClean="0">
                <a:sym typeface="Symbol"/>
              </a:rPr>
              <a:t>p  NP</a:t>
            </a:r>
            <a:r>
              <a:rPr lang="en-CA" dirty="0" smtClean="0">
                <a:sym typeface="Symbol"/>
              </a:rPr>
              <a:t>FF</a:t>
            </a:r>
            <a:r>
              <a:rPr lang="cs-CZ" dirty="0" smtClean="0">
                <a:sym typeface="Symbol"/>
              </a:rPr>
              <a:t>p </a:t>
            </a:r>
            <a:r>
              <a:rPr lang="en-CA" dirty="0" smtClean="0">
                <a:sym typeface="Symbol"/>
              </a:rPr>
              <a:t>[inst. 1]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Fp</a:t>
            </a:r>
            <a:r>
              <a:rPr lang="en-CA" dirty="0" smtClean="0">
                <a:sym typeface="Symbol"/>
              </a:rPr>
              <a:t>  [p</a:t>
            </a:r>
            <a:r>
              <a:rPr lang="cs-CZ" dirty="0" err="1" smtClean="0">
                <a:sym typeface="Symbol"/>
              </a:rPr>
              <a:t>ředpoklad</a:t>
            </a:r>
            <a:r>
              <a:rPr lang="en-CA" dirty="0">
                <a:sym typeface="Symbol"/>
              </a:rPr>
              <a:t>]</a:t>
            </a:r>
            <a:endParaRPr lang="en-CA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NPFFp</a:t>
            </a:r>
            <a:r>
              <a:rPr lang="en-CA" dirty="0" smtClean="0">
                <a:sym typeface="Symbol"/>
              </a:rPr>
              <a:t>       [2x MP]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/>
              <a:t>PFFp</a:t>
            </a:r>
            <a:r>
              <a:rPr lang="en-CA" dirty="0" smtClean="0"/>
              <a:t>  </a:t>
            </a:r>
            <a:r>
              <a:rPr lang="en-CA" dirty="0" smtClean="0">
                <a:sym typeface="Symbol"/>
              </a:rPr>
              <a:t> </a:t>
            </a:r>
            <a:r>
              <a:rPr lang="en-CA" dirty="0" err="1" smtClean="0">
                <a:sym typeface="Symbol"/>
              </a:rPr>
              <a:t>Fp</a:t>
            </a:r>
            <a:r>
              <a:rPr lang="en-CA" dirty="0" smtClean="0">
                <a:sym typeface="Symbol"/>
              </a:rPr>
              <a:t> [inst. 2 ]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NFp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65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Logický determinismus</a:t>
            </a:r>
            <a:endParaRPr lang="en-CA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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N 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  </a:t>
            </a:r>
            <a:r>
              <a:rPr lang="cs-CZ" dirty="0" err="1" smtClean="0">
                <a:sym typeface="Symbol"/>
              </a:rPr>
              <a:t>NFp</a:t>
            </a:r>
            <a:r>
              <a:rPr lang="cs-CZ" dirty="0" smtClean="0">
                <a:sym typeface="Symbol"/>
              </a:rPr>
              <a:t> [</a:t>
            </a:r>
            <a:r>
              <a:rPr lang="cs-CZ" dirty="0" err="1" smtClean="0">
                <a:sym typeface="Symbol"/>
              </a:rPr>
              <a:t>inst</a:t>
            </a:r>
            <a:r>
              <a:rPr lang="cs-CZ" dirty="0" smtClean="0">
                <a:sym typeface="Symbol"/>
              </a:rPr>
              <a:t>. 1]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</a:t>
            </a:r>
          </a:p>
          <a:p>
            <a:pPr marL="514350" indent="-514350">
              <a:buAutoNum type="arabicPeriod"/>
            </a:pPr>
            <a:r>
              <a:rPr lang="cs-CZ" dirty="0" err="1" smtClean="0">
                <a:sym typeface="Symbol"/>
              </a:rPr>
              <a:t>NFp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Nutnost přítomného faktu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Druhé řešení: popření 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N </a:t>
            </a: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Problém:</a:t>
            </a:r>
          </a:p>
          <a:p>
            <a:pPr marL="0" indent="0">
              <a:buNone/>
            </a:pPr>
            <a:r>
              <a:rPr lang="cs-CZ" dirty="0" smtClean="0"/>
              <a:t>Nutnost minulého faktu (temporální modalita)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  NP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 </a:t>
            </a:r>
            <a:r>
              <a:rPr lang="cs-CZ" dirty="0">
                <a:sym typeface="Symbol"/>
              </a:rPr>
              <a:t></a:t>
            </a:r>
            <a:r>
              <a:rPr lang="cs-CZ" dirty="0" smtClean="0">
                <a:sym typeface="Symbol"/>
              </a:rPr>
              <a:t>  PF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Fp </a:t>
            </a:r>
            <a:r>
              <a:rPr lang="cs-CZ" dirty="0">
                <a:sym typeface="Symbol"/>
              </a:rPr>
              <a:t></a:t>
            </a:r>
            <a:r>
              <a:rPr lang="cs-CZ" dirty="0" smtClean="0">
                <a:sym typeface="Symbol"/>
              </a:rPr>
              <a:t>  PF</a:t>
            </a:r>
            <a:r>
              <a:rPr lang="en-CA" dirty="0" smtClean="0">
                <a:sym typeface="Symbol"/>
              </a:rPr>
              <a:t>F</a:t>
            </a:r>
            <a:r>
              <a:rPr lang="cs-CZ" dirty="0">
                <a:sym typeface="Symbol"/>
              </a:rPr>
              <a:t>p</a:t>
            </a:r>
            <a:r>
              <a:rPr lang="cs-CZ" dirty="0" smtClean="0">
                <a:sym typeface="Symbol"/>
              </a:rPr>
              <a:t>  </a:t>
            </a:r>
            <a:r>
              <a:rPr lang="en-CA" dirty="0" smtClean="0">
                <a:sym typeface="Symbol"/>
              </a:rPr>
              <a:t>[inst. 2 ]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F</a:t>
            </a:r>
            <a:r>
              <a:rPr lang="en-CA" dirty="0" smtClean="0">
                <a:sym typeface="Symbol"/>
              </a:rPr>
              <a:t>F</a:t>
            </a:r>
            <a:r>
              <a:rPr lang="cs-CZ" dirty="0" smtClean="0">
                <a:sym typeface="Symbol"/>
              </a:rPr>
              <a:t>p  NP</a:t>
            </a:r>
            <a:r>
              <a:rPr lang="en-CA" dirty="0" smtClean="0">
                <a:sym typeface="Symbol"/>
              </a:rPr>
              <a:t>FF</a:t>
            </a:r>
            <a:r>
              <a:rPr lang="cs-CZ" dirty="0" smtClean="0">
                <a:sym typeface="Symbol"/>
              </a:rPr>
              <a:t>p </a:t>
            </a:r>
            <a:r>
              <a:rPr lang="en-CA" dirty="0" smtClean="0">
                <a:sym typeface="Symbol"/>
              </a:rPr>
              <a:t>[inst. 1]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Fp</a:t>
            </a:r>
            <a:endParaRPr lang="en-CA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NPFFp</a:t>
            </a:r>
            <a:endParaRPr lang="en-CA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/>
              <a:t>PFFp</a:t>
            </a:r>
            <a:r>
              <a:rPr lang="en-CA" dirty="0" smtClean="0"/>
              <a:t>  </a:t>
            </a:r>
            <a:r>
              <a:rPr lang="en-CA" dirty="0" smtClean="0">
                <a:sym typeface="Symbol"/>
              </a:rPr>
              <a:t> </a:t>
            </a:r>
            <a:r>
              <a:rPr lang="en-CA" dirty="0" err="1" smtClean="0">
                <a:sym typeface="Symbol"/>
              </a:rPr>
              <a:t>Fp</a:t>
            </a:r>
            <a:r>
              <a:rPr lang="en-CA" dirty="0" smtClean="0">
                <a:sym typeface="Symbol"/>
              </a:rPr>
              <a:t> [inst. 2 ]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NFp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Alternativa:</a:t>
            </a:r>
          </a:p>
          <a:p>
            <a:pPr marL="0" indent="0">
              <a:buNone/>
            </a:pPr>
            <a:r>
              <a:rPr lang="cs-CZ" dirty="0" smtClean="0"/>
              <a:t>Nutnost – kauzální nezměnitelnost</a:t>
            </a:r>
          </a:p>
          <a:p>
            <a:pPr marL="0" indent="0">
              <a:buNone/>
            </a:pPr>
            <a:r>
              <a:rPr lang="cs-CZ" dirty="0" err="1" smtClean="0"/>
              <a:t>N</a:t>
            </a:r>
            <a:r>
              <a:rPr lang="cs-CZ" baseline="-25000" dirty="0" err="1" smtClean="0"/>
              <a:t>st</a:t>
            </a:r>
            <a:endParaRPr lang="en-CA" baseline="-25000" dirty="0"/>
          </a:p>
        </p:txBody>
      </p:sp>
    </p:spTree>
    <p:extLst>
      <p:ext uri="{BB962C8B-B14F-4D97-AF65-F5344CB8AC3E}">
        <p14:creationId xmlns:p14="http://schemas.microsoft.com/office/powerpoint/2010/main" val="2511639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 eaLnBrk="1" hangingPunct="1"/>
            <a:r>
              <a:rPr lang="cs-CZ" altLang="cs-CZ" sz="2800" dirty="0" smtClean="0"/>
              <a:t>         </a:t>
            </a:r>
            <a:r>
              <a:rPr lang="cs-CZ" altLang="cs-CZ" sz="2800" dirty="0" err="1" smtClean="0"/>
              <a:t>Diodorovský</a:t>
            </a:r>
            <a:r>
              <a:rPr lang="cs-CZ" altLang="cs-CZ" sz="2800" dirty="0" smtClean="0"/>
              <a:t> argument a jeho klíčové premisy</a:t>
            </a:r>
            <a:r>
              <a:rPr lang="en-CA" altLang="cs-CZ" sz="2800" dirty="0" smtClean="0"/>
              <a:t> </a:t>
            </a:r>
            <a:br>
              <a:rPr lang="en-CA" altLang="cs-CZ" sz="2800" dirty="0" smtClean="0"/>
            </a:br>
            <a:r>
              <a:rPr lang="cs-CZ" altLang="cs-CZ" sz="2800" dirty="0" smtClean="0"/>
              <a:t>1. P</a:t>
            </a:r>
            <a:r>
              <a:rPr lang="cs-CZ" altLang="cs-CZ" sz="2800" dirty="0" smtClean="0">
                <a:sym typeface="Symbol" pitchFamily="18" charset="2"/>
              </a:rPr>
              <a:t>  NP </a:t>
            </a:r>
            <a:br>
              <a:rPr lang="cs-CZ" altLang="cs-CZ" sz="2800" dirty="0" smtClean="0">
                <a:sym typeface="Symbol" pitchFamily="18" charset="2"/>
              </a:rPr>
            </a:br>
            <a:r>
              <a:rPr lang="cs-CZ" altLang="cs-CZ" sz="2800" dirty="0" smtClean="0">
                <a:sym typeface="Symbol" pitchFamily="18" charset="2"/>
              </a:rPr>
              <a:t>2.    PF </a:t>
            </a:r>
            <a:br>
              <a:rPr lang="cs-CZ" altLang="cs-CZ" sz="2800" dirty="0" smtClean="0">
                <a:sym typeface="Symbol" pitchFamily="18" charset="2"/>
              </a:rPr>
            </a:br>
            <a:endParaRPr lang="en-CA" altLang="cs-CZ" sz="28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u="sng" dirty="0" err="1" smtClean="0"/>
              <a:t>Ockham</a:t>
            </a:r>
            <a:r>
              <a:rPr lang="en-CA" u="sng" dirty="0" err="1" smtClean="0"/>
              <a:t>ist</a:t>
            </a:r>
            <a:r>
              <a:rPr lang="cs-CZ" u="sng" dirty="0" smtClean="0"/>
              <a:t>. </a:t>
            </a:r>
            <a:r>
              <a:rPr lang="cs-CZ" u="sng" dirty="0" err="1" smtClean="0"/>
              <a:t>syst</a:t>
            </a:r>
            <a:r>
              <a:rPr lang="cs-CZ" u="sng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  NP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     </a:t>
            </a:r>
            <a:r>
              <a:rPr lang="cs-CZ" dirty="0" err="1" smtClean="0">
                <a:sym typeface="Symbol"/>
              </a:rPr>
              <a:t>PFp</a:t>
            </a:r>
            <a:r>
              <a:rPr lang="cs-CZ" dirty="0" smtClean="0">
                <a:sym typeface="Symbol"/>
              </a:rPr>
              <a:t>  </a:t>
            </a:r>
            <a:r>
              <a:rPr lang="cs-CZ" dirty="0" err="1" smtClean="0">
                <a:sym typeface="Symbol"/>
              </a:rPr>
              <a:t>NPFp</a:t>
            </a:r>
            <a:r>
              <a:rPr lang="cs-CZ" dirty="0" smtClean="0">
                <a:sym typeface="Symbol"/>
              </a:rPr>
              <a:t>  nepravda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 startAt="2"/>
              <a:defRPr/>
            </a:pPr>
            <a:r>
              <a:rPr lang="cs-CZ" dirty="0" smtClean="0">
                <a:sym typeface="Symbol"/>
              </a:rPr>
              <a:t>   PF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     p  </a:t>
            </a:r>
            <a:r>
              <a:rPr lang="cs-CZ" dirty="0" err="1" smtClean="0">
                <a:sym typeface="Symbol"/>
              </a:rPr>
              <a:t>PFp</a:t>
            </a:r>
            <a:r>
              <a:rPr lang="cs-CZ" dirty="0" smtClean="0">
                <a:sym typeface="Symbol"/>
              </a:rPr>
              <a:t>          pravda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     </a:t>
            </a:r>
            <a:endParaRPr lang="en-CA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u="sng" dirty="0" err="1" smtClean="0"/>
              <a:t>Peircovský</a:t>
            </a:r>
            <a:r>
              <a:rPr lang="cs-CZ" u="sng" dirty="0" smtClean="0"/>
              <a:t> </a:t>
            </a:r>
            <a:r>
              <a:rPr lang="cs-CZ" u="sng" dirty="0" err="1" smtClean="0"/>
              <a:t>syst</a:t>
            </a:r>
            <a:r>
              <a:rPr lang="cs-CZ" u="sng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  NP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>
                <a:sym typeface="Symbol"/>
              </a:rPr>
              <a:t>      </a:t>
            </a:r>
            <a:r>
              <a:rPr lang="cs-CZ" dirty="0" err="1" smtClean="0">
                <a:sym typeface="Symbol"/>
              </a:rPr>
              <a:t>PFp</a:t>
            </a:r>
            <a:r>
              <a:rPr lang="cs-CZ" dirty="0" smtClean="0">
                <a:sym typeface="Symbol"/>
              </a:rPr>
              <a:t>  </a:t>
            </a:r>
            <a:r>
              <a:rPr lang="cs-CZ" dirty="0" err="1" smtClean="0">
                <a:sym typeface="Symbol"/>
              </a:rPr>
              <a:t>NPFp</a:t>
            </a:r>
            <a:r>
              <a:rPr lang="cs-CZ" dirty="0" smtClean="0">
                <a:sym typeface="Symbol"/>
              </a:rPr>
              <a:t>  </a:t>
            </a:r>
            <a:r>
              <a:rPr lang="en-CA" dirty="0" err="1" smtClean="0">
                <a:sym typeface="Symbol"/>
              </a:rPr>
              <a:t>pravda</a:t>
            </a:r>
            <a:endParaRPr lang="cs-CZ" dirty="0" smtClean="0">
              <a:sym typeface="Symbol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 startAt="2"/>
              <a:defRPr/>
            </a:pPr>
            <a:r>
              <a:rPr lang="cs-CZ" dirty="0" smtClean="0">
                <a:sym typeface="Symbol"/>
              </a:rPr>
              <a:t>   PF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>
                <a:sym typeface="Symbol"/>
              </a:rPr>
              <a:t>      p  </a:t>
            </a:r>
            <a:r>
              <a:rPr lang="cs-CZ" dirty="0" err="1" smtClean="0">
                <a:sym typeface="Symbol"/>
              </a:rPr>
              <a:t>PFp</a:t>
            </a:r>
            <a:r>
              <a:rPr lang="cs-CZ" dirty="0" smtClean="0">
                <a:sym typeface="Symbol"/>
              </a:rPr>
              <a:t>     </a:t>
            </a:r>
            <a:r>
              <a:rPr lang="en-CA" dirty="0" err="1" smtClean="0">
                <a:sym typeface="Symbol"/>
              </a:rPr>
              <a:t>nepravda</a:t>
            </a:r>
            <a:endParaRPr lang="cs-CZ" dirty="0" smtClean="0">
              <a:sym typeface="Symbol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>
                <a:sym typeface="Symbol"/>
              </a:rPr>
              <a:t>      </a:t>
            </a:r>
            <a:endParaRPr lang="en-CA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60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</a:t>
            </a:r>
            <a:r>
              <a:rPr lang="en-CA" dirty="0" smtClean="0"/>
              <a:t>. </a:t>
            </a:r>
            <a:r>
              <a:rPr lang="cs-CZ" dirty="0" smtClean="0"/>
              <a:t>řešení: rozlišení dvou negací</a:t>
            </a:r>
            <a:endParaRPr lang="en-C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CA" sz="4500" u="sng" dirty="0" err="1" smtClean="0"/>
              <a:t>Peirc</a:t>
            </a:r>
            <a:r>
              <a:rPr lang="cs-CZ" sz="4500" u="sng" dirty="0" err="1" smtClean="0"/>
              <a:t>ovský</a:t>
            </a:r>
            <a:r>
              <a:rPr lang="cs-CZ" sz="4500" u="sng" dirty="0" smtClean="0"/>
              <a:t> systém</a:t>
            </a:r>
            <a:endParaRPr lang="en-CA" sz="4500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CA" sz="4500" dirty="0" smtClean="0"/>
              <a:t>N</a:t>
            </a:r>
            <a:r>
              <a:rPr lang="cs-CZ" sz="4500" dirty="0" err="1" smtClean="0"/>
              <a:t>ení</a:t>
            </a:r>
            <a:r>
              <a:rPr lang="cs-CZ" sz="4500" dirty="0" smtClean="0"/>
              <a:t> zde aktuální historie</a:t>
            </a:r>
            <a:r>
              <a:rPr lang="en-CA" sz="4500" dirty="0" smtClean="0"/>
              <a:t> (TRL), </a:t>
            </a:r>
            <a:r>
              <a:rPr lang="cs-CZ" sz="4500" dirty="0" smtClean="0"/>
              <a:t>PB zachován, pravdivostně funkční</a:t>
            </a:r>
            <a:endParaRPr lang="en-CA" sz="45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CA" sz="4500" dirty="0" err="1" smtClean="0"/>
              <a:t>Fp</a:t>
            </a:r>
            <a:r>
              <a:rPr lang="en-CA" sz="4500" dirty="0" smtClean="0"/>
              <a:t>, </a:t>
            </a:r>
            <a:r>
              <a:rPr lang="en-CA" sz="4500" dirty="0" err="1" smtClean="0"/>
              <a:t>F</a:t>
            </a:r>
            <a:r>
              <a:rPr lang="en-CA" sz="4500" dirty="0" err="1" smtClean="0">
                <a:sym typeface="Symbol"/>
              </a:rPr>
              <a:t>p</a:t>
            </a:r>
            <a:r>
              <a:rPr lang="en-CA" sz="4500" dirty="0" smtClean="0">
                <a:sym typeface="Symbol"/>
              </a:rPr>
              <a:t>    </a:t>
            </a:r>
            <a:r>
              <a:rPr lang="cs-CZ" sz="4500" dirty="0" smtClean="0">
                <a:sym typeface="Symbol"/>
              </a:rPr>
              <a:t>nepravda</a:t>
            </a:r>
            <a:r>
              <a:rPr lang="en-CA" sz="4500" dirty="0" smtClean="0">
                <a:sym typeface="Symbol"/>
              </a:rPr>
              <a:t>, </a:t>
            </a:r>
            <a:r>
              <a:rPr lang="cs-CZ" sz="4500" dirty="0" smtClean="0">
                <a:sym typeface="Symbol"/>
              </a:rPr>
              <a:t>tudíž</a:t>
            </a:r>
            <a:r>
              <a:rPr lang="en-CA" sz="4500" dirty="0" smtClean="0">
                <a:sym typeface="Symbol"/>
              </a:rPr>
              <a:t> </a:t>
            </a:r>
            <a:r>
              <a:rPr lang="en-CA" sz="4500" dirty="0" err="1" smtClean="0"/>
              <a:t>Fp</a:t>
            </a:r>
            <a:r>
              <a:rPr lang="en-CA" sz="4500" dirty="0" smtClean="0"/>
              <a:t> </a:t>
            </a:r>
            <a:r>
              <a:rPr lang="en-CA" sz="4500" dirty="0" smtClean="0">
                <a:sym typeface="Symbol"/>
              </a:rPr>
              <a:t></a:t>
            </a:r>
            <a:r>
              <a:rPr lang="en-CA" sz="4500" dirty="0" smtClean="0"/>
              <a:t> </a:t>
            </a:r>
            <a:r>
              <a:rPr lang="en-CA" sz="4500" dirty="0" err="1"/>
              <a:t>F</a:t>
            </a:r>
            <a:r>
              <a:rPr lang="en-CA" sz="4500" dirty="0" err="1">
                <a:sym typeface="Symbol"/>
              </a:rPr>
              <a:t>p</a:t>
            </a:r>
            <a:r>
              <a:rPr lang="en-CA" sz="4500" dirty="0">
                <a:sym typeface="Symbol"/>
              </a:rPr>
              <a:t> </a:t>
            </a:r>
            <a:r>
              <a:rPr lang="en-CA" sz="4500" dirty="0" smtClean="0">
                <a:sym typeface="Symbol"/>
              </a:rPr>
              <a:t>n</a:t>
            </a:r>
            <a:r>
              <a:rPr lang="cs-CZ" sz="4500" dirty="0" err="1" smtClean="0">
                <a:sym typeface="Symbol"/>
              </a:rPr>
              <a:t>ení</a:t>
            </a:r>
            <a:r>
              <a:rPr lang="cs-CZ" sz="4500" dirty="0" smtClean="0">
                <a:sym typeface="Symbol"/>
              </a:rPr>
              <a:t> logickou pravdou</a:t>
            </a:r>
            <a:endParaRPr lang="en-CA" sz="4500" dirty="0" smtClean="0">
              <a:sym typeface="Symbol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CA" sz="4500" dirty="0" smtClean="0">
                <a:sym typeface="Symbol"/>
              </a:rPr>
              <a:t></a:t>
            </a:r>
            <a:r>
              <a:rPr lang="en-CA" sz="4500" dirty="0" err="1" smtClean="0">
                <a:sym typeface="Symbol"/>
              </a:rPr>
              <a:t>Fp</a:t>
            </a:r>
            <a:r>
              <a:rPr lang="en-CA" sz="4500" dirty="0" smtClean="0">
                <a:sym typeface="Symbol"/>
              </a:rPr>
              <a:t>   </a:t>
            </a:r>
            <a:r>
              <a:rPr lang="cs-CZ" sz="4500" dirty="0" smtClean="0">
                <a:sym typeface="Symbol"/>
              </a:rPr>
              <a:t>pravda</a:t>
            </a:r>
            <a:r>
              <a:rPr lang="en-CA" sz="4500" dirty="0" smtClean="0">
                <a:sym typeface="Symbol"/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CA" sz="4500" dirty="0" smtClean="0">
                <a:sym typeface="Symbol"/>
              </a:rPr>
              <a:t>(</a:t>
            </a:r>
            <a:r>
              <a:rPr lang="cs-CZ" sz="4500" dirty="0" smtClean="0">
                <a:sym typeface="Symbol"/>
              </a:rPr>
              <a:t>pravda</a:t>
            </a:r>
            <a:r>
              <a:rPr lang="en-CA" sz="4500" dirty="0" smtClean="0">
                <a:sym typeface="Symbol"/>
              </a:rPr>
              <a:t> </a:t>
            </a:r>
            <a:r>
              <a:rPr lang="cs-CZ" sz="4500" dirty="0" smtClean="0">
                <a:sym typeface="Symbol"/>
              </a:rPr>
              <a:t>kdyby</a:t>
            </a:r>
            <a:r>
              <a:rPr lang="en-CA" sz="4500" dirty="0" smtClean="0">
                <a:sym typeface="Symbol"/>
              </a:rPr>
              <a:t> </a:t>
            </a:r>
            <a:r>
              <a:rPr lang="en-CA" sz="4500" dirty="0" smtClean="0"/>
              <a:t> </a:t>
            </a:r>
            <a:r>
              <a:rPr lang="en-CA" sz="4500" dirty="0" err="1"/>
              <a:t>F</a:t>
            </a:r>
            <a:r>
              <a:rPr lang="en-CA" sz="4500" dirty="0" err="1" smtClean="0">
                <a:sym typeface="Symbol"/>
              </a:rPr>
              <a:t>p</a:t>
            </a:r>
            <a:r>
              <a:rPr lang="en-CA" sz="4500" dirty="0" smtClean="0">
                <a:sym typeface="Symbol"/>
              </a:rPr>
              <a:t> </a:t>
            </a:r>
            <a:r>
              <a:rPr lang="cs-CZ" sz="4500" dirty="0" smtClean="0">
                <a:sym typeface="Symbol"/>
              </a:rPr>
              <a:t>bylo pravda</a:t>
            </a:r>
            <a:r>
              <a:rPr lang="en-CA" sz="4500" dirty="0" smtClean="0">
                <a:sym typeface="Symbol"/>
              </a:rPr>
              <a:t> </a:t>
            </a:r>
            <a:r>
              <a:rPr lang="cs-CZ" sz="4500" dirty="0" smtClean="0">
                <a:sym typeface="Symbol"/>
              </a:rPr>
              <a:t>nebo když jsou</a:t>
            </a:r>
            <a:r>
              <a:rPr lang="en-CA" sz="4500" dirty="0" smtClean="0">
                <a:sym typeface="Symbol"/>
              </a:rPr>
              <a:t> </a:t>
            </a:r>
            <a:r>
              <a:rPr lang="en-CA" sz="4500" dirty="0" err="1"/>
              <a:t>F</a:t>
            </a:r>
            <a:r>
              <a:rPr lang="en-CA" sz="4500" dirty="0" err="1">
                <a:sym typeface="Symbol"/>
              </a:rPr>
              <a:t>p</a:t>
            </a:r>
            <a:r>
              <a:rPr lang="en-CA" sz="4500" dirty="0">
                <a:sym typeface="Symbol"/>
              </a:rPr>
              <a:t> </a:t>
            </a:r>
            <a:r>
              <a:rPr lang="en-CA" sz="4500" dirty="0" smtClean="0">
                <a:sym typeface="Symbol"/>
              </a:rPr>
              <a:t>a </a:t>
            </a:r>
            <a:r>
              <a:rPr lang="en-CA" sz="4500" dirty="0" err="1" smtClean="0">
                <a:sym typeface="Symbol"/>
              </a:rPr>
              <a:t>Fp</a:t>
            </a:r>
            <a:r>
              <a:rPr lang="en-CA" sz="4500" dirty="0" smtClean="0">
                <a:sym typeface="Symbol"/>
              </a:rPr>
              <a:t> </a:t>
            </a:r>
            <a:r>
              <a:rPr lang="cs-CZ" sz="4500" dirty="0" smtClean="0">
                <a:sym typeface="Symbol"/>
              </a:rPr>
              <a:t>oba nepravdivé</a:t>
            </a:r>
            <a:r>
              <a:rPr lang="en-CA" sz="4500" dirty="0" smtClean="0">
                <a:sym typeface="Symbol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500" dirty="0" smtClean="0">
                <a:sym typeface="Symbol"/>
              </a:rPr>
              <a:t>Tudíž</a:t>
            </a:r>
            <a:r>
              <a:rPr lang="en-CA" sz="4500" dirty="0" smtClean="0">
                <a:sym typeface="Symbol"/>
              </a:rPr>
              <a:t> </a:t>
            </a:r>
            <a:r>
              <a:rPr lang="en-CA" sz="4500" dirty="0" err="1"/>
              <a:t>Fp</a:t>
            </a:r>
            <a:r>
              <a:rPr lang="en-CA" sz="4500" dirty="0"/>
              <a:t> </a:t>
            </a:r>
            <a:r>
              <a:rPr lang="en-CA" sz="4500" dirty="0">
                <a:sym typeface="Symbol"/>
              </a:rPr>
              <a:t></a:t>
            </a:r>
            <a:r>
              <a:rPr lang="en-CA" sz="4500" dirty="0"/>
              <a:t> </a:t>
            </a:r>
            <a:r>
              <a:rPr lang="en-CA" sz="4500" dirty="0" smtClean="0">
                <a:sym typeface="Symbol"/>
              </a:rPr>
              <a:t> </a:t>
            </a:r>
            <a:r>
              <a:rPr lang="en-CA" sz="4500" dirty="0" err="1" smtClean="0"/>
              <a:t>F</a:t>
            </a:r>
            <a:r>
              <a:rPr lang="en-CA" sz="4500" dirty="0" err="1" smtClean="0">
                <a:sym typeface="Symbol"/>
              </a:rPr>
              <a:t>p</a:t>
            </a:r>
            <a:r>
              <a:rPr lang="en-CA" sz="4500" dirty="0" smtClean="0">
                <a:sym typeface="Symbol"/>
              </a:rPr>
              <a:t> </a:t>
            </a:r>
            <a:r>
              <a:rPr lang="cs-CZ" sz="4500" dirty="0" smtClean="0">
                <a:sym typeface="Symbol"/>
              </a:rPr>
              <a:t>je logická pravda</a:t>
            </a:r>
            <a:endParaRPr lang="en-CA" sz="4500" dirty="0">
              <a:sym typeface="Symbol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Porovnej s</a:t>
            </a:r>
            <a:r>
              <a:rPr lang="en-CA" dirty="0" smtClean="0"/>
              <a:t> </a:t>
            </a:r>
            <a:r>
              <a:rPr lang="en-CA" u="sng" dirty="0" err="1" smtClean="0"/>
              <a:t>Ockhamis</a:t>
            </a:r>
            <a:r>
              <a:rPr lang="cs-CZ" u="sng" dirty="0" err="1" smtClean="0"/>
              <a:t>tickým</a:t>
            </a:r>
            <a:r>
              <a:rPr lang="cs-CZ" u="sng" dirty="0" smtClean="0"/>
              <a:t> systémem</a:t>
            </a:r>
            <a:endParaRPr lang="en-CA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421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cs-CZ" sz="3200" smtClean="0"/>
              <a:t>2</a:t>
            </a:r>
            <a:r>
              <a:rPr lang="en-CA" altLang="cs-CZ" sz="3200" baseline="30000" smtClean="0"/>
              <a:t>nd</a:t>
            </a:r>
            <a:r>
              <a:rPr lang="en-CA" altLang="cs-CZ" sz="3200" smtClean="0"/>
              <a:t> Solution: Fp true but not necessary.</a:t>
            </a:r>
            <a:br>
              <a:rPr lang="en-CA" altLang="cs-CZ" sz="3200" smtClean="0"/>
            </a:br>
            <a:r>
              <a:rPr lang="cs-CZ" altLang="cs-CZ" sz="3200" i="1" smtClean="0"/>
              <a:t>Thin  Red Line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916113"/>
            <a:ext cx="2584450" cy="36195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292600"/>
            <a:ext cx="41910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1611313"/>
            <a:ext cx="1670050" cy="263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795963" y="1844675"/>
            <a:ext cx="20891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F. </a:t>
            </a:r>
            <a:r>
              <a:rPr lang="cs-CZ" altLang="cs-CZ" sz="1800" dirty="0" err="1"/>
              <a:t>Correia</a:t>
            </a:r>
            <a:r>
              <a:rPr lang="cs-CZ" altLang="cs-CZ" sz="1800" dirty="0"/>
              <a:t>, A. </a:t>
            </a:r>
            <a:r>
              <a:rPr lang="cs-CZ" altLang="cs-CZ" sz="1800" dirty="0" err="1"/>
              <a:t>Iacona</a:t>
            </a:r>
            <a:r>
              <a:rPr lang="cs-CZ" altLang="cs-CZ" sz="1800" dirty="0"/>
              <a:t> (</a:t>
            </a:r>
            <a:r>
              <a:rPr lang="en-CA" altLang="cs-CZ" sz="1800" dirty="0" err="1"/>
              <a:t>eds</a:t>
            </a:r>
            <a:r>
              <a:rPr lang="cs-CZ" altLang="cs-CZ" sz="1800" dirty="0"/>
              <a:t>.) </a:t>
            </a:r>
            <a:r>
              <a:rPr lang="cs-CZ" altLang="cs-CZ" sz="1800" dirty="0" err="1"/>
              <a:t>Springer</a:t>
            </a:r>
            <a:r>
              <a:rPr lang="cs-CZ" altLang="cs-CZ" sz="1800" dirty="0"/>
              <a:t>, 2013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ym typeface="Symbol" pitchFamily="18" charset="2"/>
              </a:rPr>
              <a:t>Model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ym typeface="Symbol" pitchFamily="18" charset="2"/>
              </a:rPr>
              <a:t></a:t>
            </a:r>
            <a:r>
              <a:rPr lang="cs-CZ" altLang="cs-CZ" sz="1800" dirty="0">
                <a:sym typeface="Symbol" pitchFamily="18" charset="2"/>
              </a:rPr>
              <a:t> = (M, , </a:t>
            </a:r>
            <a:r>
              <a:rPr lang="cs-CZ" altLang="cs-CZ" sz="1800" i="1" dirty="0">
                <a:sym typeface="Symbol" pitchFamily="18" charset="2"/>
              </a:rPr>
              <a:t>v, </a:t>
            </a:r>
            <a:r>
              <a:rPr lang="cs-CZ" altLang="cs-CZ" sz="1800" dirty="0" smtClean="0">
                <a:sym typeface="Symbol" pitchFamily="18" charset="2"/>
              </a:rPr>
              <a:t>TRL)   </a:t>
            </a:r>
            <a:endParaRPr lang="en-CA" altLang="cs-CZ" sz="1800" dirty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50659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TRL</a:t>
            </a:r>
            <a:endParaRPr lang="en-CA" dirty="0"/>
          </a:p>
        </p:txBody>
      </p:sp>
      <p:pic>
        <p:nvPicPr>
          <p:cNvPr id="4" name="Zástupný symbol pro obsah 3" descr="Dvorak-obr3b.pdf - Adobe Read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12968" cy="5112568"/>
          </a:xfrm>
        </p:spPr>
      </p:pic>
    </p:spTree>
    <p:extLst>
      <p:ext uri="{BB962C8B-B14F-4D97-AF65-F5344CB8AC3E}">
        <p14:creationId xmlns:p14="http://schemas.microsoft.com/office/powerpoint/2010/main" val="37722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Thin</a:t>
            </a:r>
            <a:r>
              <a:rPr lang="cs-CZ" sz="2800" dirty="0" smtClean="0"/>
              <a:t> </a:t>
            </a:r>
            <a:r>
              <a:rPr lang="cs-CZ" sz="2800" dirty="0" err="1" smtClean="0"/>
              <a:t>red</a:t>
            </a:r>
            <a:r>
              <a:rPr lang="cs-CZ" sz="2800" dirty="0" smtClean="0"/>
              <a:t> line/ Tenká červená linie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smtClean="0"/>
              <a:t>TRL absolutní</a:t>
            </a:r>
            <a:r>
              <a:rPr lang="cs-CZ" sz="1400" dirty="0" smtClean="0"/>
              <a:t>: pravdivost v modelu: </a:t>
            </a:r>
            <a:r>
              <a:rPr lang="cs-CZ" sz="1400" b="1" dirty="0" smtClean="0">
                <a:sym typeface="Symbol"/>
              </a:rPr>
              <a:t></a:t>
            </a:r>
            <a:r>
              <a:rPr lang="cs-CZ" sz="1400" dirty="0">
                <a:sym typeface="Symbol"/>
              </a:rPr>
              <a:t> </a:t>
            </a:r>
            <a:r>
              <a:rPr lang="cs-CZ" sz="1400" dirty="0" smtClean="0">
                <a:sym typeface="Symbol"/>
              </a:rPr>
              <a:t>= (M, , TRL, </a:t>
            </a:r>
            <a:r>
              <a:rPr lang="cs-CZ" sz="1400" i="1" dirty="0" smtClean="0">
                <a:sym typeface="Symbol"/>
              </a:rPr>
              <a:t>v</a:t>
            </a:r>
            <a:r>
              <a:rPr lang="cs-CZ" sz="1400" dirty="0" smtClean="0">
                <a:sym typeface="Symbol"/>
              </a:rPr>
              <a:t>) </a:t>
            </a:r>
            <a:r>
              <a:rPr lang="cs-CZ" sz="1400" dirty="0" smtClean="0"/>
              <a:t>   </a:t>
            </a:r>
          </a:p>
          <a:p>
            <a:pPr marL="0" indent="0">
              <a:buNone/>
            </a:pPr>
            <a:r>
              <a:rPr lang="cs-CZ" sz="1400" b="1" dirty="0" smtClean="0">
                <a:sym typeface="Symbol"/>
              </a:rPr>
              <a:t></a:t>
            </a:r>
            <a:r>
              <a:rPr lang="cs-CZ" sz="1400" dirty="0" smtClean="0">
                <a:sym typeface="Symbol"/>
              </a:rPr>
              <a:t>, m/TRL = p IFF p  </a:t>
            </a:r>
            <a:r>
              <a:rPr lang="cs-CZ" sz="1400" i="1" dirty="0" smtClean="0">
                <a:sym typeface="Symbol"/>
              </a:rPr>
              <a:t>v</a:t>
            </a:r>
            <a:r>
              <a:rPr lang="cs-CZ" sz="1400" dirty="0" smtClean="0">
                <a:sym typeface="Symbol"/>
              </a:rPr>
              <a:t>(p)</a:t>
            </a:r>
          </a:p>
          <a:p>
            <a:pPr marL="0" indent="0">
              <a:buNone/>
            </a:pPr>
            <a:r>
              <a:rPr lang="cs-CZ" sz="1400" dirty="0" smtClean="0">
                <a:sym typeface="Symbol"/>
              </a:rPr>
              <a:t>Důvod přijetí TRL: řešení „</a:t>
            </a:r>
            <a:r>
              <a:rPr lang="cs-CZ" sz="1400" dirty="0" err="1" smtClean="0">
                <a:sym typeface="Symbol"/>
              </a:rPr>
              <a:t>assertion</a:t>
            </a:r>
            <a:r>
              <a:rPr lang="cs-CZ" sz="1400" dirty="0" smtClean="0">
                <a:sym typeface="Symbol"/>
              </a:rPr>
              <a:t> </a:t>
            </a:r>
            <a:r>
              <a:rPr lang="cs-CZ" sz="1400" dirty="0" err="1" smtClean="0">
                <a:sym typeface="Symbol"/>
              </a:rPr>
              <a:t>problem</a:t>
            </a:r>
            <a:r>
              <a:rPr lang="cs-CZ" sz="1400" dirty="0" smtClean="0">
                <a:sym typeface="Symbol"/>
              </a:rPr>
              <a:t>“ – pravdivost/nepravdivost predikcí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Hlavní námitka proti TRL absolutní (</a:t>
            </a:r>
            <a:r>
              <a:rPr lang="cs-CZ" sz="1400" dirty="0" err="1" smtClean="0"/>
              <a:t>Belnap</a:t>
            </a:r>
            <a:r>
              <a:rPr lang="cs-CZ" sz="1400" dirty="0" smtClean="0"/>
              <a:t> et al. 1994, 2001):</a:t>
            </a:r>
          </a:p>
          <a:p>
            <a:pPr marL="0" indent="0">
              <a:buNone/>
            </a:pPr>
            <a:r>
              <a:rPr lang="cs-CZ" sz="1400" dirty="0" smtClean="0"/>
              <a:t>Výroky o ireálné nahodilé budoucnosti (budoucnost mimo TRL) nemohou být pravdivé. (</a:t>
            </a:r>
            <a:r>
              <a:rPr lang="cs-CZ" sz="1400" dirty="0" err="1" smtClean="0"/>
              <a:t>Molinismus</a:t>
            </a:r>
            <a:r>
              <a:rPr lang="cs-CZ" sz="1400" dirty="0" smtClean="0"/>
              <a:t>)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Odpověď 1</a:t>
            </a:r>
            <a:r>
              <a:rPr lang="cs-CZ" sz="1400" dirty="0" smtClean="0"/>
              <a:t>.: </a:t>
            </a:r>
            <a:r>
              <a:rPr lang="cs-CZ" sz="1400" dirty="0" err="1" smtClean="0">
                <a:latin typeface="Times New Roman"/>
                <a:cs typeface="Times New Roman"/>
              </a:rPr>
              <a:t>Ø</a:t>
            </a:r>
            <a:r>
              <a:rPr lang="cs-CZ" sz="1400" dirty="0" err="1" smtClean="0"/>
              <a:t>hrstr</a:t>
            </a:r>
            <a:r>
              <a:rPr lang="cs-CZ" sz="1400" dirty="0" err="1" smtClean="0">
                <a:latin typeface="Times New Roman"/>
                <a:cs typeface="Times New Roman"/>
              </a:rPr>
              <a:t>ø</a:t>
            </a:r>
            <a:r>
              <a:rPr lang="cs-CZ" sz="1400" dirty="0" err="1" smtClean="0"/>
              <a:t>m</a:t>
            </a:r>
            <a:r>
              <a:rPr lang="cs-CZ" sz="1400" dirty="0" smtClean="0"/>
              <a:t>: </a:t>
            </a:r>
            <a:r>
              <a:rPr lang="cs-CZ" sz="1400" b="1" dirty="0" smtClean="0"/>
              <a:t>TRL jako funkce</a:t>
            </a:r>
            <a:r>
              <a:rPr lang="cs-CZ" sz="1400" dirty="0" smtClean="0"/>
              <a:t> z momentů do historií</a:t>
            </a:r>
          </a:p>
          <a:p>
            <a:pPr marL="0" indent="0">
              <a:buNone/>
            </a:pPr>
            <a:r>
              <a:rPr lang="cs-CZ" sz="1400" dirty="0" smtClean="0"/>
              <a:t>Problémy: </a:t>
            </a:r>
          </a:p>
          <a:p>
            <a:pPr marL="457200" indent="-457200">
              <a:buAutoNum type="arabicPeriod"/>
            </a:pPr>
            <a:r>
              <a:rPr lang="cs-CZ" sz="1400" dirty="0" smtClean="0"/>
              <a:t>m </a:t>
            </a:r>
            <a:r>
              <a:rPr lang="cs-CZ" sz="1400" dirty="0" smtClean="0">
                <a:sym typeface="Symbol"/>
              </a:rPr>
              <a:t> TRL (m)</a:t>
            </a:r>
          </a:p>
          <a:p>
            <a:pPr marL="457200" indent="-457200">
              <a:buAutoNum type="arabicPeriod"/>
            </a:pPr>
            <a:r>
              <a:rPr lang="cs-CZ" sz="1400" dirty="0" smtClean="0">
                <a:sym typeface="Symbol"/>
              </a:rPr>
              <a:t>m1  m2  TRL (m1) = TRL (m2)</a:t>
            </a:r>
          </a:p>
          <a:p>
            <a:pPr marL="457200" indent="-457200">
              <a:buAutoNum type="arabicPeriod"/>
            </a:pPr>
            <a:r>
              <a:rPr lang="cs-CZ" sz="1400" dirty="0" smtClean="0">
                <a:sym typeface="Symbol"/>
              </a:rPr>
              <a:t>m2  TRL (m1)   Každý pozdější moment náleží do TRL předchozího momentu: determinismus</a:t>
            </a:r>
          </a:p>
          <a:p>
            <a:pPr marL="0" indent="0">
              <a:buNone/>
            </a:pPr>
            <a:endParaRPr lang="cs-CZ" sz="1400" dirty="0">
              <a:sym typeface="Symbol"/>
            </a:endParaRPr>
          </a:p>
          <a:p>
            <a:pPr marL="0" indent="0">
              <a:buNone/>
            </a:pPr>
            <a:r>
              <a:rPr lang="cs-CZ" sz="1400" dirty="0" err="1" smtClean="0">
                <a:latin typeface="Times New Roman"/>
                <a:cs typeface="Times New Roman"/>
              </a:rPr>
              <a:t>Ø</a:t>
            </a:r>
            <a:r>
              <a:rPr lang="cs-CZ" sz="1400" dirty="0" err="1" smtClean="0"/>
              <a:t>hrstr</a:t>
            </a:r>
            <a:r>
              <a:rPr lang="cs-CZ" sz="1400" dirty="0" err="1" smtClean="0">
                <a:latin typeface="Times New Roman"/>
                <a:cs typeface="Times New Roman"/>
              </a:rPr>
              <a:t>ø</a:t>
            </a:r>
            <a:r>
              <a:rPr lang="cs-CZ" sz="1400" dirty="0" err="1" smtClean="0"/>
              <a:t>m</a:t>
            </a:r>
            <a:r>
              <a:rPr lang="cs-CZ" sz="1400" dirty="0" smtClean="0"/>
              <a:t> (2009):  2</a:t>
            </a:r>
            <a:r>
              <a:rPr lang="en-CA" sz="1400" dirty="0" smtClean="0"/>
              <a:t>*</a:t>
            </a:r>
            <a:r>
              <a:rPr lang="cs-CZ" sz="1400" dirty="0" smtClean="0"/>
              <a:t>. </a:t>
            </a:r>
            <a:r>
              <a:rPr lang="en-CA" sz="1400" dirty="0" smtClean="0"/>
              <a:t>[</a:t>
            </a:r>
            <a:r>
              <a:rPr lang="cs-CZ" sz="1400" dirty="0" smtClean="0"/>
              <a:t>(</a:t>
            </a:r>
            <a:r>
              <a:rPr lang="cs-CZ" sz="1400" dirty="0" smtClean="0">
                <a:sym typeface="Symbol"/>
              </a:rPr>
              <a:t>m1  m2)  m2  TRL (m1 )</a:t>
            </a:r>
            <a:r>
              <a:rPr lang="en-CA" sz="1400" dirty="0" smtClean="0">
                <a:sym typeface="Symbol"/>
              </a:rPr>
              <a:t>]</a:t>
            </a:r>
            <a:r>
              <a:rPr lang="cs-CZ" sz="1400" dirty="0" smtClean="0">
                <a:sym typeface="Symbol"/>
              </a:rPr>
              <a:t>  TRL (m1) = TRL (m2)</a:t>
            </a:r>
          </a:p>
          <a:p>
            <a:pPr marL="0" indent="0">
              <a:buNone/>
            </a:pPr>
            <a:r>
              <a:rPr lang="en-CA" sz="1400" dirty="0" err="1" smtClean="0"/>
              <a:t>Neplat</a:t>
            </a:r>
            <a:r>
              <a:rPr lang="cs-CZ" sz="1400" dirty="0" smtClean="0"/>
              <a:t>í: </a:t>
            </a:r>
            <a:r>
              <a:rPr lang="cs-CZ" sz="1400" dirty="0" smtClean="0">
                <a:sym typeface="Symbol"/>
              </a:rPr>
              <a:t>  PF, řešení: rozšíření  pravdivosti F na momenty na </a:t>
            </a:r>
            <a:r>
              <a:rPr lang="cs-CZ" sz="1400" i="1" dirty="0" smtClean="0">
                <a:sym typeface="Symbol"/>
              </a:rPr>
              <a:t>h </a:t>
            </a:r>
            <a:r>
              <a:rPr lang="cs-CZ" sz="1400" dirty="0" smtClean="0">
                <a:sym typeface="Symbol"/>
              </a:rPr>
              <a:t>z množiny C(bod). Množina takových historií, kde všechny pozdější body leží na TRL příslušného bodu</a:t>
            </a:r>
            <a:endParaRPr lang="cs-CZ" sz="1400" dirty="0"/>
          </a:p>
          <a:p>
            <a:pPr marL="0" indent="0">
              <a:buNone/>
            </a:pPr>
            <a:endParaRPr lang="cs-CZ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Odpověď 2</a:t>
            </a:r>
            <a:r>
              <a:rPr lang="cs-CZ" sz="1400" dirty="0" smtClean="0"/>
              <a:t>.: Přijetí, jen výroky o nutné budoucnosti jsou pravdivé </a:t>
            </a:r>
            <a:r>
              <a:rPr lang="cs-CZ" sz="1400" dirty="0"/>
              <a:t> </a:t>
            </a:r>
            <a:r>
              <a:rPr lang="cs-CZ" sz="1400" dirty="0" smtClean="0"/>
              <a:t>(</a:t>
            </a:r>
            <a:r>
              <a:rPr lang="cs-CZ" sz="1400" dirty="0" err="1" smtClean="0"/>
              <a:t>Malpass</a:t>
            </a:r>
            <a:r>
              <a:rPr lang="cs-CZ" sz="1400" dirty="0" smtClean="0"/>
              <a:t>, </a:t>
            </a:r>
            <a:r>
              <a:rPr lang="cs-CZ" sz="1400" dirty="0" err="1" smtClean="0"/>
              <a:t>Wawer</a:t>
            </a:r>
            <a:r>
              <a:rPr lang="cs-CZ" sz="1400" dirty="0" smtClean="0"/>
              <a:t> 2012)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FF0000"/>
                </a:solidFill>
              </a:rPr>
              <a:t>Odpověď 3</a:t>
            </a:r>
            <a:r>
              <a:rPr lang="cs-CZ" sz="1400" dirty="0" smtClean="0"/>
              <a:t>.: </a:t>
            </a:r>
            <a:r>
              <a:rPr lang="cs-CZ" sz="1400" dirty="0" err="1" smtClean="0"/>
              <a:t>dvoudimenzionalismus</a:t>
            </a:r>
            <a:r>
              <a:rPr lang="cs-CZ" sz="1400" dirty="0" smtClean="0"/>
              <a:t>: mnohost modelů   (</a:t>
            </a:r>
            <a:r>
              <a:rPr lang="cs-CZ" sz="1400" dirty="0" err="1" smtClean="0"/>
              <a:t>Mastop</a:t>
            </a:r>
            <a:r>
              <a:rPr lang="cs-CZ" sz="1400" dirty="0" smtClean="0"/>
              <a:t>, in </a:t>
            </a:r>
            <a:r>
              <a:rPr lang="cs-CZ" sz="1400" dirty="0" err="1" smtClean="0"/>
              <a:t>progress</a:t>
            </a:r>
            <a:r>
              <a:rPr lang="cs-CZ" sz="1400" dirty="0" smtClean="0"/>
              <a:t>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470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C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Belnap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N. – Green, M.,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Indeterminism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Thin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Line.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Philosophical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8, 1994, s. 365-388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Belnap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N. –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Perloff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M. –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Xu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M.,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Facing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Choices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Indeterministic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New York, Oxford University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2001.</a:t>
            </a:r>
          </a:p>
          <a:p>
            <a:pPr marL="0" indent="0"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Malpass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A. –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Wawer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J., 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Thin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Line.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Synthese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188, 2012, 1, s. 117-142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Mastop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R.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Contingents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Øhrstrøm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of the Thin Red Line: A Case for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Ockhamism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Humana.Mente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no. 8, 2009, pp. 17-32.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Restall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G.,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Molinism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Thin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Line. In: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Perszyk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K.,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Molinism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Contemporary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London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Routledge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2012, s. 227-238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030960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Dvoudimenzionalismus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cs-CZ" sz="2000" i="1" smtClean="0">
                            <a:latin typeface="Cambria Math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cs-CZ" sz="2000" dirty="0" smtClean="0"/>
                  <a:t>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1800" dirty="0" smtClean="0"/>
                  <a:t>„Jitřenka je večernice“  w1:  „Venuše je </a:t>
                </a:r>
                <a:r>
                  <a:rPr lang="cs-CZ" sz="1800" dirty="0"/>
                  <a:t>V</a:t>
                </a:r>
                <a:r>
                  <a:rPr lang="cs-CZ" sz="1800" dirty="0" smtClean="0"/>
                  <a:t>enuše“       Nutně pravdivý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 a posteriori                     w2: „Venuše je Mars“            Nutně nepravdivý</a:t>
                </a:r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cs-CZ" sz="2000" i="1" smtClean="0">
                            <a:latin typeface="Cambria Math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cs-CZ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cs-CZ" sz="2000" dirty="0" smtClean="0"/>
                  <a:t>               m3: p, m5: </a:t>
                </a:r>
                <a:r>
                  <a:rPr lang="cs-CZ" sz="2000" dirty="0" smtClean="0">
                    <a:sym typeface="Symbol"/>
                  </a:rPr>
                  <a:t>p</a:t>
                </a: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v bodě m2: 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 smtClean="0"/>
                  <a:t>h2: Fp pravda, </a:t>
                </a:r>
                <a:r>
                  <a:rPr lang="cs-CZ" sz="2000" dirty="0" err="1" smtClean="0"/>
                  <a:t>F</a:t>
                </a:r>
                <a:r>
                  <a:rPr lang="cs-CZ" sz="2000" dirty="0" err="1" smtClean="0">
                    <a:sym typeface="Symbol"/>
                  </a:rPr>
                  <a:t>p</a:t>
                </a:r>
                <a:r>
                  <a:rPr lang="cs-CZ" sz="2000" dirty="0" smtClean="0">
                    <a:sym typeface="Symbol"/>
                  </a:rPr>
                  <a:t> nepravda</a:t>
                </a:r>
              </a:p>
              <a:p>
                <a:pPr marL="0" indent="0">
                  <a:buNone/>
                </a:pPr>
                <a:r>
                  <a:rPr lang="cs-CZ" sz="2000" dirty="0" smtClean="0">
                    <a:sym typeface="Symbol"/>
                  </a:rPr>
                  <a:t>h3: Fp nepravda, </a:t>
                </a:r>
                <a:r>
                  <a:rPr lang="cs-CZ" sz="2000" dirty="0" err="1" smtClean="0">
                    <a:sym typeface="Symbol"/>
                  </a:rPr>
                  <a:t>Fp</a:t>
                </a:r>
                <a:r>
                  <a:rPr lang="cs-CZ" sz="2000" dirty="0" smtClean="0">
                    <a:sym typeface="Symbol"/>
                  </a:rPr>
                  <a:t> pravda</a:t>
                </a: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 smtClean="0"/>
                  <a:t>               </a:t>
                </a: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 rotWithShape="1">
                <a:blip r:embed="rId2"/>
                <a:stretch>
                  <a:fillRect l="-444" t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789040"/>
            <a:ext cx="2952328" cy="2088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953064" y="3834824"/>
                <a:ext cx="40049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1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1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11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cs-CZ" sz="11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064" y="3834824"/>
                <a:ext cx="400494" cy="2616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5492055" y="399488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28213" y="4024147"/>
            <a:ext cx="45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ym typeface="Symbol"/>
              </a:rPr>
              <a:t>p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9827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Deterministické argumenty</a:t>
            </a:r>
            <a:endParaRPr lang="en-CA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 smtClean="0">
                <a:sym typeface="Symbol"/>
              </a:rPr>
              <a:t>1. </a:t>
            </a:r>
            <a:r>
              <a:rPr lang="en-GB" sz="2400" dirty="0" smtClean="0">
                <a:sym typeface="Symbol"/>
              </a:rPr>
              <a:t></a:t>
            </a:r>
            <a:r>
              <a:rPr lang="en-GB" sz="2400" dirty="0" smtClean="0"/>
              <a:t> (</a:t>
            </a:r>
            <a:r>
              <a:rPr lang="en-CA" sz="2400" dirty="0" smtClean="0"/>
              <a:t>B</a:t>
            </a:r>
            <a:r>
              <a:rPr lang="cs-CZ" sz="2400" dirty="0" err="1" smtClean="0"/>
              <a:t>ylo</a:t>
            </a:r>
            <a:r>
              <a:rPr lang="cs-CZ" sz="2400" dirty="0" smtClean="0"/>
              <a:t> pravda </a:t>
            </a:r>
            <a:r>
              <a:rPr lang="en-CA" sz="2400" dirty="0" smtClean="0"/>
              <a:t>v t</a:t>
            </a:r>
            <a:r>
              <a:rPr lang="cs-CZ" sz="2400" baseline="-25000" dirty="0" smtClean="0"/>
              <a:t>-1</a:t>
            </a:r>
            <a:r>
              <a:rPr lang="cs-CZ" sz="2400" dirty="0" smtClean="0"/>
              <a:t>, že </a:t>
            </a:r>
            <a:r>
              <a:rPr lang="en-CA" sz="2400" dirty="0" err="1" smtClean="0"/>
              <a:t>bude</a:t>
            </a:r>
            <a:r>
              <a:rPr lang="en-CA" sz="2400" dirty="0" smtClean="0"/>
              <a:t> </a:t>
            </a:r>
            <a:r>
              <a:rPr lang="en-CA" sz="2400" dirty="0" err="1" smtClean="0"/>
              <a:t>pravda</a:t>
            </a:r>
            <a:r>
              <a:rPr lang="cs-CZ" sz="2400" dirty="0" smtClean="0"/>
              <a:t> p</a:t>
            </a:r>
            <a:r>
              <a:rPr lang="en-CA" sz="2400" dirty="0" smtClean="0"/>
              <a:t> v 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en-CA" sz="2400" baseline="-25000" dirty="0" smtClean="0"/>
              <a:t> </a:t>
            </a:r>
            <a:r>
              <a:rPr lang="cs-CZ" sz="2400" baseline="-25000" dirty="0" smtClean="0"/>
              <a:t> </a:t>
            </a:r>
            <a:r>
              <a:rPr lang="cs-CZ" sz="2400" dirty="0" smtClean="0">
                <a:sym typeface="Symbol"/>
              </a:rPr>
              <a:t></a:t>
            </a:r>
            <a:r>
              <a:rPr lang="cs-CZ" sz="2400" dirty="0" smtClean="0"/>
              <a:t> B</a:t>
            </a:r>
            <a:r>
              <a:rPr lang="en-CA" sz="2400" dirty="0" err="1" smtClean="0"/>
              <a:t>ude</a:t>
            </a:r>
            <a:r>
              <a:rPr lang="en-CA" sz="2400" dirty="0" smtClean="0"/>
              <a:t> </a:t>
            </a:r>
            <a:r>
              <a:rPr lang="en-CA" sz="2400" dirty="0" err="1" smtClean="0"/>
              <a:t>pravda</a:t>
            </a:r>
            <a:r>
              <a:rPr lang="en-CA" sz="2400" dirty="0" smtClean="0"/>
              <a:t> </a:t>
            </a:r>
            <a:r>
              <a:rPr lang="cs-CZ" sz="2400" dirty="0" smtClean="0"/>
              <a:t>p v 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)</a:t>
            </a:r>
          </a:p>
          <a:p>
            <a:pPr marL="0" lvl="0" indent="0">
              <a:buNone/>
            </a:pPr>
            <a:r>
              <a:rPr lang="cs-CZ" sz="2400" dirty="0" smtClean="0"/>
              <a:t>2. N</a:t>
            </a:r>
            <a:r>
              <a:rPr lang="cs-CZ" sz="2400" baseline="-25000" dirty="0" smtClean="0"/>
              <a:t>t0  </a:t>
            </a:r>
            <a:r>
              <a:rPr lang="cs-CZ" sz="2400" dirty="0" smtClean="0"/>
              <a:t> Bylo pravda v t</a:t>
            </a:r>
            <a:r>
              <a:rPr lang="cs-CZ" sz="2400" baseline="-25000" dirty="0" smtClean="0"/>
              <a:t>-1</a:t>
            </a:r>
            <a:r>
              <a:rPr lang="cs-CZ" sz="2400" dirty="0" smtClean="0"/>
              <a:t>, že </a:t>
            </a:r>
            <a:r>
              <a:rPr lang="en-CA" sz="2400" dirty="0" err="1" smtClean="0"/>
              <a:t>bude</a:t>
            </a:r>
            <a:r>
              <a:rPr lang="en-CA" sz="2400" dirty="0" smtClean="0"/>
              <a:t> </a:t>
            </a:r>
            <a:r>
              <a:rPr lang="en-CA" sz="2400" dirty="0" err="1" smtClean="0"/>
              <a:t>pravda</a:t>
            </a:r>
            <a:r>
              <a:rPr lang="en-CA" sz="2400" dirty="0" smtClean="0"/>
              <a:t> </a:t>
            </a:r>
            <a:r>
              <a:rPr lang="cs-CZ" sz="2400" dirty="0" smtClean="0"/>
              <a:t>p v t</a:t>
            </a:r>
            <a:r>
              <a:rPr lang="cs-CZ" sz="2400" baseline="-25000" dirty="0" smtClean="0"/>
              <a:t>1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sz="2400" dirty="0" smtClean="0"/>
              <a:t>N</a:t>
            </a:r>
            <a:r>
              <a:rPr lang="cs-CZ" sz="2400" baseline="-25000" dirty="0" smtClean="0"/>
              <a:t>t0 </a:t>
            </a:r>
            <a:r>
              <a:rPr lang="cs-CZ" sz="2400" dirty="0" smtClean="0"/>
              <a:t>Bude pravda p v t</a:t>
            </a:r>
            <a:r>
              <a:rPr lang="cs-CZ" sz="2400" baseline="-25000" dirty="0" smtClean="0"/>
              <a:t>1</a:t>
            </a:r>
          </a:p>
          <a:p>
            <a:pPr marL="0" indent="0">
              <a:buNone/>
            </a:pPr>
            <a:endParaRPr lang="cs-CZ" sz="2400" baseline="-25000" dirty="0" smtClean="0"/>
          </a:p>
          <a:p>
            <a:pPr>
              <a:buFont typeface="Symbol"/>
              <a:buChar char="\"/>
            </a:pPr>
            <a:endParaRPr lang="cs-CZ" sz="2400" baseline="-25000" dirty="0"/>
          </a:p>
          <a:p>
            <a:pPr marL="0" lvl="0" indent="0">
              <a:buNone/>
            </a:pPr>
            <a:r>
              <a:rPr lang="cs-CZ" sz="2400" dirty="0" smtClean="0">
                <a:sym typeface="Symbol"/>
              </a:rPr>
              <a:t>1. </a:t>
            </a:r>
            <a:r>
              <a:rPr lang="en-GB" sz="2400" dirty="0" smtClean="0">
                <a:sym typeface="Symbol"/>
              </a:rPr>
              <a:t></a:t>
            </a:r>
            <a:r>
              <a:rPr lang="en-GB" sz="2400" dirty="0" smtClean="0"/>
              <a:t> (</a:t>
            </a:r>
            <a:r>
              <a:rPr lang="en-CA" sz="2400" dirty="0" smtClean="0"/>
              <a:t>B</a:t>
            </a:r>
            <a:r>
              <a:rPr lang="cs-CZ" sz="2400" dirty="0" err="1" smtClean="0"/>
              <a:t>ůh</a:t>
            </a:r>
            <a:r>
              <a:rPr lang="cs-CZ" sz="2400" dirty="0" smtClean="0"/>
              <a:t> věděl, že p</a:t>
            </a:r>
            <a:r>
              <a:rPr lang="en-CA" sz="2400" dirty="0" smtClean="0"/>
              <a:t> v 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en-CA" sz="2400" baseline="-25000" dirty="0" smtClean="0"/>
              <a:t> </a:t>
            </a:r>
            <a:r>
              <a:rPr lang="cs-CZ" sz="2400" dirty="0" smtClean="0">
                <a:sym typeface="Symbol"/>
              </a:rPr>
              <a:t></a:t>
            </a:r>
            <a:r>
              <a:rPr lang="cs-CZ" sz="2400" dirty="0" smtClean="0"/>
              <a:t> p v 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)</a:t>
            </a:r>
          </a:p>
          <a:p>
            <a:pPr marL="0" lvl="0" indent="0">
              <a:buNone/>
            </a:pPr>
            <a:r>
              <a:rPr lang="cs-CZ" sz="2400" dirty="0" smtClean="0"/>
              <a:t>2. N</a:t>
            </a:r>
            <a:r>
              <a:rPr lang="cs-CZ" sz="2400" baseline="-25000" dirty="0" smtClean="0"/>
              <a:t>t0  </a:t>
            </a:r>
            <a:r>
              <a:rPr lang="cs-CZ" sz="2400" dirty="0" smtClean="0"/>
              <a:t> Bůh věděl, že p v t</a:t>
            </a:r>
            <a:r>
              <a:rPr lang="cs-CZ" sz="2400" baseline="-25000" dirty="0" smtClean="0"/>
              <a:t>1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sz="2400" dirty="0" smtClean="0"/>
              <a:t>N</a:t>
            </a:r>
            <a:r>
              <a:rPr lang="cs-CZ" sz="2400" baseline="-25000" dirty="0" smtClean="0"/>
              <a:t>t0 </a:t>
            </a:r>
            <a:r>
              <a:rPr lang="cs-CZ" sz="2400" dirty="0" smtClean="0"/>
              <a:t>p v t</a:t>
            </a:r>
            <a:r>
              <a:rPr lang="cs-CZ" sz="2400" baseline="-25000" dirty="0" smtClean="0"/>
              <a:t>1</a:t>
            </a:r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cs-CZ" sz="2000" baseline="-25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2770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Transfer of necessity</a:t>
            </a:r>
            <a:endParaRPr lang="en-CA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1. </a:t>
            </a:r>
            <a:r>
              <a:rPr lang="en-GB" dirty="0" smtClean="0"/>
              <a:t>N (p → q)</a:t>
            </a:r>
            <a:r>
              <a:rPr lang="cs-CZ" dirty="0" smtClean="0"/>
              <a:t>                        </a:t>
            </a:r>
          </a:p>
          <a:p>
            <a:pPr marL="0" lvl="0" indent="0">
              <a:buNone/>
            </a:pPr>
            <a:r>
              <a:rPr lang="cs-CZ" dirty="0" smtClean="0"/>
              <a:t>2. </a:t>
            </a:r>
            <a:r>
              <a:rPr lang="en-GB" dirty="0" smtClean="0"/>
              <a:t>N p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----------------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</a:t>
            </a:r>
            <a:r>
              <a:rPr lang="en-GB" dirty="0" smtClean="0"/>
              <a:t> N q</a:t>
            </a:r>
            <a:endParaRPr lang="cs-CZ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1. </a:t>
            </a:r>
            <a:r>
              <a:rPr lang="en-GB" dirty="0">
                <a:sym typeface="Symbol"/>
              </a:rPr>
              <a:t></a:t>
            </a:r>
            <a:r>
              <a:rPr lang="en-GB" dirty="0" smtClean="0"/>
              <a:t> (p → q)</a:t>
            </a:r>
            <a:r>
              <a:rPr lang="cs-CZ" dirty="0" smtClean="0"/>
              <a:t>                        </a:t>
            </a:r>
          </a:p>
          <a:p>
            <a:pPr marL="0" lvl="0" indent="0">
              <a:buNone/>
            </a:pPr>
            <a:r>
              <a:rPr lang="cs-CZ" dirty="0" smtClean="0"/>
              <a:t>2. </a:t>
            </a:r>
            <a:r>
              <a:rPr lang="en-GB" dirty="0" smtClean="0"/>
              <a:t>N p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----------------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>
                <a:sym typeface="Symbol"/>
              </a:rPr>
              <a:t></a:t>
            </a:r>
            <a:r>
              <a:rPr lang="en-GB" dirty="0" smtClean="0"/>
              <a:t> N q</a:t>
            </a:r>
            <a:endParaRPr lang="cs-CZ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653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Teologický determinismus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>
                <a:sym typeface="Symbol"/>
              </a:rPr>
              <a:t>1. </a:t>
            </a:r>
            <a:r>
              <a:rPr lang="en-GB" dirty="0" smtClean="0">
                <a:sym typeface="Symbol"/>
              </a:rPr>
              <a:t></a:t>
            </a:r>
            <a:r>
              <a:rPr lang="en-GB" dirty="0" smtClean="0"/>
              <a:t> (</a:t>
            </a:r>
            <a:r>
              <a:rPr lang="en-CA" dirty="0" smtClean="0"/>
              <a:t>B</a:t>
            </a:r>
            <a:r>
              <a:rPr lang="cs-CZ" dirty="0" err="1" smtClean="0"/>
              <a:t>ůh</a:t>
            </a:r>
            <a:r>
              <a:rPr lang="cs-CZ" dirty="0" smtClean="0"/>
              <a:t> věděl, že p</a:t>
            </a:r>
            <a:r>
              <a:rPr lang="en-CA" dirty="0" smtClean="0"/>
              <a:t> v t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en-CA" baseline="-25000" dirty="0" smtClean="0"/>
              <a:t>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p v t</a:t>
            </a:r>
            <a:r>
              <a:rPr lang="cs-CZ" baseline="-25000" dirty="0" smtClean="0"/>
              <a:t>1</a:t>
            </a:r>
            <a:r>
              <a:rPr lang="cs-CZ" dirty="0" smtClean="0"/>
              <a:t> )</a:t>
            </a:r>
          </a:p>
          <a:p>
            <a:pPr marL="0" lvl="0" indent="0">
              <a:buNone/>
            </a:pPr>
            <a:r>
              <a:rPr lang="cs-CZ" dirty="0" smtClean="0"/>
              <a:t>2. N</a:t>
            </a:r>
            <a:r>
              <a:rPr lang="cs-CZ" baseline="-25000" dirty="0" smtClean="0"/>
              <a:t>t0  </a:t>
            </a:r>
            <a:r>
              <a:rPr lang="cs-CZ" dirty="0" smtClean="0"/>
              <a:t> Bůh věděl, že p v t</a:t>
            </a:r>
            <a:r>
              <a:rPr lang="cs-CZ" baseline="-25000" dirty="0" smtClean="0"/>
              <a:t>1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dirty="0" smtClean="0"/>
              <a:t>N</a:t>
            </a:r>
            <a:r>
              <a:rPr lang="cs-CZ" baseline="-25000" dirty="0" smtClean="0"/>
              <a:t>t0 </a:t>
            </a:r>
            <a:r>
              <a:rPr lang="cs-CZ" dirty="0" smtClean="0"/>
              <a:t>p v t</a:t>
            </a:r>
            <a:r>
              <a:rPr lang="cs-CZ" baseline="-25000" dirty="0" smtClean="0"/>
              <a:t>1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996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Omnitemporální</a:t>
            </a:r>
            <a:r>
              <a:rPr lang="cs-CZ" sz="3600" dirty="0" smtClean="0"/>
              <a:t> řešení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2800" dirty="0" err="1" smtClean="0">
                <a:sym typeface="Symbol"/>
              </a:rPr>
              <a:t>Boethius</a:t>
            </a: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(</a:t>
            </a:r>
            <a:r>
              <a:rPr lang="cs-CZ" sz="2800" i="1" dirty="0" smtClean="0">
                <a:sym typeface="Symbol"/>
              </a:rPr>
              <a:t>De </a:t>
            </a:r>
            <a:r>
              <a:rPr lang="cs-CZ" sz="2800" i="1" dirty="0" err="1" smtClean="0">
                <a:sym typeface="Symbol"/>
              </a:rPr>
              <a:t>consol</a:t>
            </a:r>
            <a:r>
              <a:rPr lang="cs-CZ" sz="2800" dirty="0" smtClean="0">
                <a:sym typeface="Symbol"/>
              </a:rPr>
              <a:t>. V), Tomáš Akvinský (</a:t>
            </a:r>
            <a:r>
              <a:rPr lang="cs-CZ" sz="2800" i="1" dirty="0" err="1" smtClean="0">
                <a:sym typeface="Symbol"/>
              </a:rPr>
              <a:t>STh</a:t>
            </a:r>
            <a:r>
              <a:rPr lang="cs-CZ" sz="2800" dirty="0" smtClean="0">
                <a:sym typeface="Symbol"/>
              </a:rPr>
              <a:t>, I,14,13) </a:t>
            </a:r>
          </a:p>
          <a:p>
            <a:pPr marL="0" lvl="0" indent="0">
              <a:buNone/>
            </a:pPr>
            <a:r>
              <a:rPr lang="cs-CZ" sz="2400" dirty="0" smtClean="0">
                <a:sym typeface="Symbol"/>
              </a:rPr>
              <a:t>Budoucí fakt – nakolik je aktualizován</a:t>
            </a:r>
          </a:p>
          <a:p>
            <a:pPr marL="0" lvl="0" indent="0">
              <a:buNone/>
            </a:pPr>
            <a:r>
              <a:rPr lang="cs-CZ" sz="2400" dirty="0">
                <a:sym typeface="Symbol"/>
              </a:rPr>
              <a:t> </a:t>
            </a:r>
            <a:r>
              <a:rPr lang="cs-CZ" sz="2400" dirty="0" smtClean="0">
                <a:sym typeface="Symbol"/>
              </a:rPr>
              <a:t>                      –  nakolik je možný vzhledem k příčině</a:t>
            </a:r>
          </a:p>
          <a:p>
            <a:pPr marL="0" lvl="0" indent="0">
              <a:buNone/>
            </a:pPr>
            <a:endParaRPr lang="cs-CZ" dirty="0" smtClean="0">
              <a:sym typeface="Symbol"/>
            </a:endParaRPr>
          </a:p>
          <a:p>
            <a:pPr marL="514350" lvl="0" indent="-514350">
              <a:buAutoNum type="arabicPeriod"/>
            </a:pPr>
            <a:r>
              <a:rPr lang="en-GB" sz="2800" dirty="0" smtClean="0">
                <a:sym typeface="Symbol"/>
              </a:rPr>
              <a:t></a:t>
            </a:r>
            <a:r>
              <a:rPr lang="en-GB" sz="2800" dirty="0" smtClean="0"/>
              <a:t> </a:t>
            </a:r>
            <a:r>
              <a:rPr lang="en-GB" sz="2800" dirty="0"/>
              <a:t>(</a:t>
            </a:r>
            <a:r>
              <a:rPr lang="en-CA" sz="2800" dirty="0"/>
              <a:t>B</a:t>
            </a:r>
            <a:r>
              <a:rPr lang="cs-CZ" sz="2800" dirty="0" err="1"/>
              <a:t>ůh</a:t>
            </a:r>
            <a:r>
              <a:rPr lang="cs-CZ" sz="2800" dirty="0"/>
              <a:t> </a:t>
            </a:r>
            <a:r>
              <a:rPr lang="cs-CZ" sz="2800" b="1" dirty="0" smtClean="0"/>
              <a:t>ví</a:t>
            </a:r>
            <a:r>
              <a:rPr lang="cs-CZ" sz="2800" dirty="0" smtClean="0"/>
              <a:t>, </a:t>
            </a:r>
            <a:r>
              <a:rPr lang="cs-CZ" sz="2800" dirty="0"/>
              <a:t>že p</a:t>
            </a:r>
            <a:r>
              <a:rPr lang="en-CA" sz="2800" dirty="0"/>
              <a:t> v t</a:t>
            </a:r>
            <a:r>
              <a:rPr lang="cs-CZ" sz="2800" baseline="-25000" dirty="0"/>
              <a:t>1</a:t>
            </a:r>
            <a:r>
              <a:rPr lang="cs-CZ" sz="2800" dirty="0"/>
              <a:t> </a:t>
            </a:r>
            <a:r>
              <a:rPr lang="en-CA" sz="2800" baseline="-25000" dirty="0"/>
              <a:t> </a:t>
            </a:r>
            <a:r>
              <a:rPr lang="cs-CZ" sz="2800" dirty="0">
                <a:sym typeface="Symbol"/>
              </a:rPr>
              <a:t></a:t>
            </a:r>
            <a:r>
              <a:rPr lang="cs-CZ" sz="2800" dirty="0"/>
              <a:t> p v t</a:t>
            </a:r>
            <a:r>
              <a:rPr lang="cs-CZ" sz="2800" baseline="-25000" dirty="0"/>
              <a:t>1</a:t>
            </a:r>
            <a:r>
              <a:rPr lang="cs-CZ" sz="2800" dirty="0"/>
              <a:t> </a:t>
            </a:r>
            <a:r>
              <a:rPr lang="cs-CZ" sz="2800" dirty="0" smtClean="0"/>
              <a:t>)</a:t>
            </a:r>
            <a:endParaRPr lang="cs-CZ" sz="2800" dirty="0"/>
          </a:p>
          <a:p>
            <a:pPr marL="0" lvl="0" indent="0">
              <a:buNone/>
            </a:pPr>
            <a:r>
              <a:rPr lang="cs-CZ" sz="2800" dirty="0"/>
              <a:t>2. </a:t>
            </a:r>
            <a:r>
              <a:rPr lang="cs-CZ" sz="2800" dirty="0" smtClean="0"/>
              <a:t>  N</a:t>
            </a:r>
            <a:r>
              <a:rPr lang="cs-CZ" sz="2800" baseline="-25000" dirty="0" smtClean="0"/>
              <a:t> </a:t>
            </a:r>
            <a:r>
              <a:rPr lang="cs-CZ" sz="2800" dirty="0" smtClean="0"/>
              <a:t> </a:t>
            </a:r>
            <a:r>
              <a:rPr lang="cs-CZ" sz="2800" dirty="0"/>
              <a:t>Bůh </a:t>
            </a:r>
            <a:r>
              <a:rPr lang="cs-CZ" sz="2800" b="1" dirty="0" smtClean="0"/>
              <a:t>ví</a:t>
            </a:r>
            <a:r>
              <a:rPr lang="cs-CZ" sz="2800" dirty="0" smtClean="0"/>
              <a:t>, </a:t>
            </a:r>
            <a:r>
              <a:rPr lang="cs-CZ" sz="2800" dirty="0"/>
              <a:t>že p v t</a:t>
            </a:r>
            <a:r>
              <a:rPr lang="cs-CZ" sz="2800" baseline="-25000" dirty="0"/>
              <a:t>1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sz="2800" dirty="0" smtClean="0"/>
              <a:t>   N</a:t>
            </a:r>
            <a:r>
              <a:rPr lang="cs-CZ" sz="2800" baseline="-25000" dirty="0" smtClean="0"/>
              <a:t>  </a:t>
            </a:r>
            <a:r>
              <a:rPr lang="cs-CZ" sz="2800" dirty="0"/>
              <a:t>p v </a:t>
            </a:r>
            <a:r>
              <a:rPr lang="cs-CZ" sz="2800" dirty="0" smtClean="0"/>
              <a:t>t</a:t>
            </a:r>
            <a:r>
              <a:rPr lang="cs-CZ" sz="2800" baseline="-25000" dirty="0" smtClean="0"/>
              <a:t>1            </a:t>
            </a:r>
            <a:r>
              <a:rPr lang="cs-CZ" sz="2800" dirty="0" smtClean="0"/>
              <a:t>N…týká se jen přítomného faktu  </a:t>
            </a:r>
            <a:br>
              <a:rPr lang="cs-CZ" sz="2800" dirty="0" smtClean="0"/>
            </a:br>
            <a:r>
              <a:rPr lang="cs-CZ" sz="2800" dirty="0" smtClean="0"/>
              <a:t>                           (výroku)      slučitelné s popřením PB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p </a:t>
            </a:r>
            <a:r>
              <a:rPr lang="cs-CZ" sz="2800" dirty="0" smtClean="0">
                <a:sym typeface="Symbol"/>
              </a:rPr>
              <a:t> </a:t>
            </a:r>
            <a:r>
              <a:rPr lang="cs-CZ" sz="2800" dirty="0" err="1" smtClean="0">
                <a:sym typeface="Symbol"/>
              </a:rPr>
              <a:t>PFp</a:t>
            </a:r>
            <a:r>
              <a:rPr lang="cs-CZ" sz="2800" dirty="0" smtClean="0">
                <a:sym typeface="Symbol"/>
              </a:rPr>
              <a:t> (princip 2) popřen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 typeface="Symbol"/>
              <a:buChar char="\"/>
            </a:pPr>
            <a:endParaRPr lang="cs-CZ" baseline="-25000" dirty="0" smtClean="0"/>
          </a:p>
          <a:p>
            <a:pPr>
              <a:buFont typeface="Symbol"/>
              <a:buChar char="\"/>
            </a:pPr>
            <a:endParaRPr lang="cs-CZ" baseline="-25000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636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V. </a:t>
            </a:r>
            <a:r>
              <a:rPr lang="cs-CZ" sz="3600" dirty="0" err="1" smtClean="0"/>
              <a:t>Ockham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>
                <a:sym typeface="Symbol"/>
              </a:rPr>
              <a:t>1. </a:t>
            </a:r>
            <a:r>
              <a:rPr lang="en-GB" dirty="0">
                <a:sym typeface="Symbol"/>
              </a:rPr>
              <a:t></a:t>
            </a:r>
            <a:r>
              <a:rPr lang="en-GB" dirty="0"/>
              <a:t> (</a:t>
            </a:r>
            <a:r>
              <a:rPr lang="en-CA" dirty="0"/>
              <a:t>B</a:t>
            </a:r>
            <a:r>
              <a:rPr lang="cs-CZ" dirty="0" err="1"/>
              <a:t>ůh</a:t>
            </a:r>
            <a:r>
              <a:rPr lang="cs-CZ" dirty="0"/>
              <a:t> věděl, že p</a:t>
            </a:r>
            <a:r>
              <a:rPr lang="en-CA" dirty="0"/>
              <a:t> v t</a:t>
            </a:r>
            <a:r>
              <a:rPr lang="cs-CZ" baseline="-25000" dirty="0"/>
              <a:t>1</a:t>
            </a:r>
            <a:r>
              <a:rPr lang="cs-CZ" dirty="0"/>
              <a:t> </a:t>
            </a:r>
            <a:r>
              <a:rPr lang="en-CA" baseline="-25000" dirty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p v t</a:t>
            </a:r>
            <a:r>
              <a:rPr lang="cs-CZ" baseline="-25000" dirty="0"/>
              <a:t>1</a:t>
            </a:r>
            <a:r>
              <a:rPr lang="cs-CZ" dirty="0"/>
              <a:t> )</a:t>
            </a:r>
          </a:p>
          <a:p>
            <a:pPr marL="0" lvl="0" indent="0">
              <a:buNone/>
            </a:pPr>
            <a:r>
              <a:rPr lang="cs-CZ" dirty="0"/>
              <a:t>2. N</a:t>
            </a:r>
            <a:r>
              <a:rPr lang="cs-CZ" baseline="-25000" dirty="0"/>
              <a:t>t0  </a:t>
            </a:r>
            <a:r>
              <a:rPr lang="cs-CZ" dirty="0"/>
              <a:t> Bůh věděl, že p v t</a:t>
            </a:r>
            <a:r>
              <a:rPr lang="cs-CZ" baseline="-25000" dirty="0"/>
              <a:t>1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dirty="0"/>
              <a:t>N</a:t>
            </a:r>
            <a:r>
              <a:rPr lang="cs-CZ" baseline="-25000" dirty="0"/>
              <a:t>t0 </a:t>
            </a:r>
            <a:r>
              <a:rPr lang="cs-CZ" dirty="0"/>
              <a:t>p v t</a:t>
            </a:r>
            <a:r>
              <a:rPr lang="cs-CZ" baseline="-25000" dirty="0"/>
              <a:t>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Popírá premisu 2.</a:t>
            </a:r>
          </a:p>
          <a:p>
            <a:pPr marL="0" indent="0">
              <a:buNone/>
            </a:pPr>
            <a:r>
              <a:rPr lang="cs-CZ" dirty="0" smtClean="0"/>
              <a:t>Rozlišení měkká fakta vs. </a:t>
            </a:r>
            <a:r>
              <a:rPr lang="cs-CZ" dirty="0"/>
              <a:t>t</a:t>
            </a:r>
            <a:r>
              <a:rPr lang="cs-CZ" dirty="0" smtClean="0"/>
              <a:t>vrdá fakta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62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Logický determinismus</a:t>
            </a:r>
            <a:endParaRPr lang="en-CA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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N 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  </a:t>
            </a:r>
            <a:r>
              <a:rPr lang="cs-CZ" dirty="0" err="1" smtClean="0">
                <a:sym typeface="Symbol"/>
              </a:rPr>
              <a:t>NFp</a:t>
            </a:r>
            <a:r>
              <a:rPr lang="cs-CZ" dirty="0" smtClean="0">
                <a:sym typeface="Symbol"/>
              </a:rPr>
              <a:t> [</a:t>
            </a:r>
            <a:r>
              <a:rPr lang="cs-CZ" dirty="0" err="1" smtClean="0">
                <a:sym typeface="Symbol"/>
              </a:rPr>
              <a:t>inst</a:t>
            </a:r>
            <a:r>
              <a:rPr lang="cs-CZ" dirty="0" smtClean="0">
                <a:sym typeface="Symbol"/>
              </a:rPr>
              <a:t>. 1]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Symbol"/>
              </a:rPr>
              <a:t>Fp</a:t>
            </a:r>
          </a:p>
          <a:p>
            <a:pPr marL="514350" indent="-514350">
              <a:buAutoNum type="arabicPeriod"/>
            </a:pPr>
            <a:r>
              <a:rPr lang="cs-CZ" dirty="0" err="1" smtClean="0">
                <a:sym typeface="Symbol"/>
              </a:rPr>
              <a:t>NFp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Nutnost přítomného faktu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Druhé řešení: popření 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 N </a:t>
            </a: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Problém:</a:t>
            </a:r>
          </a:p>
          <a:p>
            <a:pPr marL="0" indent="0">
              <a:buNone/>
            </a:pPr>
            <a:r>
              <a:rPr lang="cs-CZ" dirty="0" smtClean="0"/>
              <a:t>Nutnost minulého faktu (temporální modalita)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  NP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 </a:t>
            </a:r>
            <a:r>
              <a:rPr lang="cs-CZ" dirty="0">
                <a:sym typeface="Symbol"/>
              </a:rPr>
              <a:t></a:t>
            </a:r>
            <a:r>
              <a:rPr lang="cs-CZ" dirty="0" smtClean="0">
                <a:sym typeface="Symbol"/>
              </a:rPr>
              <a:t>  PF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Fp </a:t>
            </a:r>
            <a:r>
              <a:rPr lang="cs-CZ" dirty="0">
                <a:sym typeface="Symbol"/>
              </a:rPr>
              <a:t></a:t>
            </a:r>
            <a:r>
              <a:rPr lang="cs-CZ" dirty="0" smtClean="0">
                <a:sym typeface="Symbol"/>
              </a:rPr>
              <a:t>  PF</a:t>
            </a:r>
            <a:r>
              <a:rPr lang="en-CA" dirty="0" smtClean="0">
                <a:sym typeface="Symbol"/>
              </a:rPr>
              <a:t>F</a:t>
            </a:r>
            <a:r>
              <a:rPr lang="cs-CZ" dirty="0" smtClean="0">
                <a:sym typeface="Symbol"/>
              </a:rPr>
              <a:t>  </a:t>
            </a:r>
            <a:r>
              <a:rPr lang="en-CA" dirty="0" smtClean="0">
                <a:sym typeface="Symbol"/>
              </a:rPr>
              <a:t>[inst. 2 ]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>
                <a:sym typeface="Symbol"/>
              </a:rPr>
              <a:t>F</a:t>
            </a:r>
            <a:r>
              <a:rPr lang="en-CA" dirty="0" smtClean="0">
                <a:sym typeface="Symbol"/>
              </a:rPr>
              <a:t>F</a:t>
            </a:r>
            <a:r>
              <a:rPr lang="cs-CZ" dirty="0" smtClean="0">
                <a:sym typeface="Symbol"/>
              </a:rPr>
              <a:t>p  NP</a:t>
            </a:r>
            <a:r>
              <a:rPr lang="en-CA" dirty="0" smtClean="0">
                <a:sym typeface="Symbol"/>
              </a:rPr>
              <a:t>FF</a:t>
            </a:r>
            <a:r>
              <a:rPr lang="cs-CZ" dirty="0" smtClean="0">
                <a:sym typeface="Symbol"/>
              </a:rPr>
              <a:t>p </a:t>
            </a:r>
            <a:r>
              <a:rPr lang="en-CA" dirty="0" smtClean="0">
                <a:sym typeface="Symbol"/>
              </a:rPr>
              <a:t>[inst. 1]</a:t>
            </a:r>
            <a:endParaRPr lang="cs-CZ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Fp</a:t>
            </a:r>
            <a:endParaRPr lang="en-CA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NPFFp</a:t>
            </a:r>
            <a:endParaRPr lang="en-CA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/>
              <a:t>PFFp</a:t>
            </a:r>
            <a:r>
              <a:rPr lang="en-CA" dirty="0" smtClean="0"/>
              <a:t>  </a:t>
            </a:r>
            <a:r>
              <a:rPr lang="en-CA" dirty="0" smtClean="0">
                <a:sym typeface="Symbol"/>
              </a:rPr>
              <a:t> </a:t>
            </a:r>
            <a:r>
              <a:rPr lang="en-CA" dirty="0" err="1" smtClean="0">
                <a:sym typeface="Symbol"/>
              </a:rPr>
              <a:t>Fp</a:t>
            </a:r>
            <a:r>
              <a:rPr lang="en-CA" dirty="0" smtClean="0">
                <a:sym typeface="Symbol"/>
              </a:rPr>
              <a:t> [inst. 2 ]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 smtClean="0">
                <a:sym typeface="Symbol"/>
              </a:rPr>
              <a:t>NFp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Alternativa:</a:t>
            </a:r>
          </a:p>
          <a:p>
            <a:pPr marL="0" indent="0">
              <a:buNone/>
            </a:pPr>
            <a:r>
              <a:rPr lang="cs-CZ" dirty="0" smtClean="0"/>
              <a:t>Nutnost – kauzální nezměnitelnost</a:t>
            </a:r>
          </a:p>
          <a:p>
            <a:pPr marL="0" indent="0">
              <a:buNone/>
            </a:pPr>
            <a:r>
              <a:rPr lang="cs-CZ" dirty="0" err="1" smtClean="0"/>
              <a:t>N</a:t>
            </a:r>
            <a:r>
              <a:rPr lang="cs-CZ" baseline="-25000" dirty="0" err="1" smtClean="0"/>
              <a:t>st</a:t>
            </a:r>
            <a:endParaRPr lang="en-CA" baseline="-25000" dirty="0"/>
          </a:p>
        </p:txBody>
      </p:sp>
    </p:spTree>
    <p:extLst>
      <p:ext uri="{BB962C8B-B14F-4D97-AF65-F5344CB8AC3E}">
        <p14:creationId xmlns:p14="http://schemas.microsoft.com/office/powerpoint/2010/main" val="3593519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Augustin, Molina</a:t>
            </a:r>
            <a:endParaRPr lang="en-CA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GB" dirty="0">
                <a:sym typeface="Symbol"/>
              </a:rPr>
              <a:t></a:t>
            </a:r>
            <a:r>
              <a:rPr lang="en-GB" dirty="0"/>
              <a:t> (</a:t>
            </a:r>
            <a:r>
              <a:rPr lang="en-CA" dirty="0"/>
              <a:t>B</a:t>
            </a:r>
            <a:r>
              <a:rPr lang="cs-CZ" dirty="0" err="1"/>
              <a:t>ůh</a:t>
            </a:r>
            <a:r>
              <a:rPr lang="cs-CZ" dirty="0"/>
              <a:t> </a:t>
            </a:r>
            <a:r>
              <a:rPr lang="cs-CZ" dirty="0" smtClean="0"/>
              <a:t>věděl, že „</a:t>
            </a:r>
            <a:r>
              <a:rPr lang="cs-CZ" b="1" dirty="0" smtClean="0"/>
              <a:t>nahodile</a:t>
            </a:r>
            <a:r>
              <a:rPr lang="cs-CZ" dirty="0" smtClean="0"/>
              <a:t> p</a:t>
            </a:r>
            <a:r>
              <a:rPr lang="en-CA" dirty="0" smtClean="0"/>
              <a:t> </a:t>
            </a:r>
            <a:r>
              <a:rPr lang="en-CA" dirty="0"/>
              <a:t>v t</a:t>
            </a:r>
            <a:r>
              <a:rPr lang="cs-CZ" baseline="-25000" dirty="0" smtClean="0"/>
              <a:t>1</a:t>
            </a:r>
            <a:r>
              <a:rPr lang="cs-CZ" dirty="0" smtClean="0"/>
              <a:t>“ </a:t>
            </a:r>
            <a:r>
              <a:rPr lang="en-CA" baseline="-25000" dirty="0" smtClean="0"/>
              <a:t>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</a:t>
            </a:r>
            <a:r>
              <a:rPr lang="cs-CZ" dirty="0" smtClean="0"/>
              <a:t>„nahodile p </a:t>
            </a:r>
            <a:r>
              <a:rPr lang="cs-CZ" dirty="0"/>
              <a:t>v </a:t>
            </a:r>
            <a:r>
              <a:rPr lang="cs-CZ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“ </a:t>
            </a:r>
            <a:r>
              <a:rPr lang="cs-CZ" dirty="0"/>
              <a:t>)</a:t>
            </a:r>
          </a:p>
          <a:p>
            <a:pPr marL="0" lvl="0" indent="0">
              <a:buNone/>
            </a:pPr>
            <a:r>
              <a:rPr lang="cs-CZ" dirty="0"/>
              <a:t>2.   N</a:t>
            </a:r>
            <a:r>
              <a:rPr lang="cs-CZ" baseline="-25000" dirty="0"/>
              <a:t> </a:t>
            </a:r>
            <a:r>
              <a:rPr lang="cs-CZ" dirty="0"/>
              <a:t> Bůh </a:t>
            </a:r>
            <a:r>
              <a:rPr lang="cs-CZ" dirty="0" smtClean="0"/>
              <a:t>věděl, že „</a:t>
            </a:r>
            <a:r>
              <a:rPr lang="cs-CZ" b="1" dirty="0" smtClean="0"/>
              <a:t>nahodile</a:t>
            </a:r>
            <a:r>
              <a:rPr lang="cs-CZ" dirty="0" smtClean="0"/>
              <a:t> </a:t>
            </a:r>
            <a:r>
              <a:rPr lang="cs-CZ" dirty="0"/>
              <a:t>p v </a:t>
            </a:r>
            <a:r>
              <a:rPr lang="cs-CZ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“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---------------------------------</a:t>
            </a:r>
          </a:p>
          <a:p>
            <a:pPr>
              <a:buFont typeface="Symbol"/>
              <a:buChar char="\"/>
            </a:pPr>
            <a:r>
              <a:rPr lang="cs-CZ" dirty="0"/>
              <a:t>   N</a:t>
            </a:r>
            <a:r>
              <a:rPr lang="cs-CZ" baseline="-25000" dirty="0"/>
              <a:t>  </a:t>
            </a:r>
            <a:r>
              <a:rPr lang="cs-CZ" dirty="0" smtClean="0"/>
              <a:t>„</a:t>
            </a:r>
            <a:r>
              <a:rPr lang="cs-CZ" b="1" dirty="0" smtClean="0"/>
              <a:t>nahodile</a:t>
            </a:r>
            <a:r>
              <a:rPr lang="cs-CZ" dirty="0" smtClean="0"/>
              <a:t> p </a:t>
            </a:r>
            <a:r>
              <a:rPr lang="cs-CZ" dirty="0"/>
              <a:t>v </a:t>
            </a:r>
            <a:r>
              <a:rPr lang="cs-CZ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nahodile p</a:t>
            </a:r>
            <a:r>
              <a:rPr lang="en-CA" dirty="0"/>
              <a:t> v t</a:t>
            </a:r>
            <a:r>
              <a:rPr lang="cs-CZ" baseline="-25000" dirty="0"/>
              <a:t>1</a:t>
            </a:r>
            <a:r>
              <a:rPr lang="cs-CZ" dirty="0" smtClean="0"/>
              <a:t>“  …  p: „S činí A svobodně“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2776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1841</Words>
  <Application>Microsoft Office PowerPoint</Application>
  <PresentationFormat>Předvádění na obrazovce (4:3)</PresentationFormat>
  <Paragraphs>263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PH01101 Neurčitost a princip vyloučeného třetího Druhé řešení: Boží předvědění, temporální logika Třetí řešení</vt:lpstr>
      <vt:lpstr>Logický determinismus</vt:lpstr>
      <vt:lpstr>Deterministické argumenty</vt:lpstr>
      <vt:lpstr>Transfer of necessity</vt:lpstr>
      <vt:lpstr>Teologický determinismus</vt:lpstr>
      <vt:lpstr>Omnitemporální řešení</vt:lpstr>
      <vt:lpstr>V. Ockham</vt:lpstr>
      <vt:lpstr>Logický determinismus</vt:lpstr>
      <vt:lpstr>Augustin, Molina</vt:lpstr>
      <vt:lpstr>Luis de Molina</vt:lpstr>
      <vt:lpstr>Arthur Prior (1914-1969)</vt:lpstr>
      <vt:lpstr>Temporální logika </vt:lpstr>
      <vt:lpstr>Prezentace aplikace PowerPoint</vt:lpstr>
      <vt:lpstr>BT-struktura a ockhamistická temporální logika</vt:lpstr>
      <vt:lpstr>Valuace</vt:lpstr>
      <vt:lpstr>Prezentace aplikace PowerPoint</vt:lpstr>
      <vt:lpstr>Valuace „Fp“</vt:lpstr>
      <vt:lpstr>Supervaluace</vt:lpstr>
      <vt:lpstr>Logický determinismus</vt:lpstr>
      <vt:lpstr>         Diodorovský argument a jeho klíčové premisy  1. P  NP  2.    PF  </vt:lpstr>
      <vt:lpstr>3. řešení: rozlišení dvou negací</vt:lpstr>
      <vt:lpstr>2nd Solution: Fp true but not necessary. Thin  Red Line</vt:lpstr>
      <vt:lpstr>TRL</vt:lpstr>
      <vt:lpstr>Thin red line/ Tenká červená linie</vt:lpstr>
      <vt:lpstr>Literatura</vt:lpstr>
      <vt:lpstr>Dvoudimenzionalismus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PH01101 Neurčitost a princip vyloučeného třetího Bivalence, LEM a Zákon kontradiktorických výroků</dc:title>
  <dc:creator>Petr</dc:creator>
  <cp:lastModifiedBy>Petr</cp:lastModifiedBy>
  <cp:revision>43</cp:revision>
  <dcterms:created xsi:type="dcterms:W3CDTF">2015-11-02T06:53:39Z</dcterms:created>
  <dcterms:modified xsi:type="dcterms:W3CDTF">2015-11-24T09:38:13Z</dcterms:modified>
</cp:coreProperties>
</file>