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1"/>
  </p:notesMasterIdLst>
  <p:sldIdLst>
    <p:sldId id="256" r:id="rId2"/>
    <p:sldId id="258" r:id="rId3"/>
    <p:sldId id="259" r:id="rId4"/>
    <p:sldId id="286" r:id="rId5"/>
    <p:sldId id="260" r:id="rId6"/>
    <p:sldId id="261" r:id="rId7"/>
    <p:sldId id="296" r:id="rId8"/>
    <p:sldId id="262" r:id="rId9"/>
    <p:sldId id="301" r:id="rId10"/>
    <p:sldId id="302" r:id="rId11"/>
    <p:sldId id="264" r:id="rId12"/>
    <p:sldId id="297" r:id="rId13"/>
    <p:sldId id="265" r:id="rId14"/>
    <p:sldId id="269" r:id="rId15"/>
    <p:sldId id="266" r:id="rId16"/>
    <p:sldId id="268" r:id="rId17"/>
    <p:sldId id="298" r:id="rId18"/>
    <p:sldId id="270" r:id="rId19"/>
    <p:sldId id="271" r:id="rId20"/>
    <p:sldId id="288" r:id="rId21"/>
    <p:sldId id="289" r:id="rId22"/>
    <p:sldId id="267" r:id="rId23"/>
    <p:sldId id="299" r:id="rId24"/>
    <p:sldId id="274" r:id="rId25"/>
    <p:sldId id="275" r:id="rId26"/>
    <p:sldId id="291" r:id="rId27"/>
    <p:sldId id="276" r:id="rId28"/>
    <p:sldId id="292" r:id="rId29"/>
    <p:sldId id="277" r:id="rId30"/>
    <p:sldId id="300" r:id="rId31"/>
    <p:sldId id="278" r:id="rId32"/>
    <p:sldId id="279" r:id="rId33"/>
    <p:sldId id="293" r:id="rId34"/>
    <p:sldId id="280" r:id="rId35"/>
    <p:sldId id="281" r:id="rId36"/>
    <p:sldId id="303" r:id="rId37"/>
    <p:sldId id="294" r:id="rId38"/>
    <p:sldId id="282" r:id="rId39"/>
    <p:sldId id="304" r:id="rId40"/>
  </p:sldIdLst>
  <p:sldSz cx="12192000" cy="6858000"/>
  <p:notesSz cx="9144000" cy="6858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20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80DB4-42D3-4A53-A8ED-BB9B4BFAB1BC}" type="datetimeFigureOut">
              <a:rPr lang="pt-PT" smtClean="0"/>
              <a:pPr/>
              <a:t>06-11-2015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E3252-5174-4E6D-8D89-9EF1517BE542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32719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E3252-5174-4E6D-8D89-9EF1517BE542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38020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Mapa de Cabo Verde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E3252-5174-4E6D-8D89-9EF1517BE542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015397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Bandeira de Cabo Verde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E3252-5174-4E6D-8D89-9EF1517BE542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564622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Bandeira de Cabo Verde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E3252-5174-4E6D-8D89-9EF1517BE542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24153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Bandeira Portuguesa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E3252-5174-4E6D-8D89-9EF1517BE542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43660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56C1-81F7-40E8-A27A-9D64894431C8}" type="datetime1">
              <a:rPr lang="pt-PT" smtClean="0"/>
              <a:pPr/>
              <a:t>06-11-2015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FF4B270-E86B-4413-A594-18FB6C06FF9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98697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AC1B-9930-4A96-955D-8109D71108ED}" type="datetime1">
              <a:rPr lang="pt-PT" smtClean="0"/>
              <a:pPr/>
              <a:t>06-11-2015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F4B270-E86B-4413-A594-18FB6C06FF9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9567964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AC1B-9930-4A96-955D-8109D71108ED}" type="datetime1">
              <a:rPr lang="pt-PT" smtClean="0"/>
              <a:pPr/>
              <a:t>06-11-2015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F4B270-E86B-4413-A594-18FB6C06FF91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42643517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AC1B-9930-4A96-955D-8109D71108ED}" type="datetime1">
              <a:rPr lang="pt-PT" smtClean="0"/>
              <a:pPr/>
              <a:t>06-11-2015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F4B270-E86B-4413-A594-18FB6C06FF9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3387804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AC1B-9930-4A96-955D-8109D71108ED}" type="datetime1">
              <a:rPr lang="pt-PT" smtClean="0"/>
              <a:pPr/>
              <a:t>06-11-2015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F4B270-E86B-4413-A594-18FB6C06FF91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7891898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AC1B-9930-4A96-955D-8109D71108ED}" type="datetime1">
              <a:rPr lang="pt-PT" smtClean="0"/>
              <a:pPr/>
              <a:t>06-11-2015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F4B270-E86B-4413-A594-18FB6C06FF9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92320108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5D60-221F-4178-87BC-837CCBA8FEC6}" type="datetime1">
              <a:rPr lang="pt-PT" smtClean="0"/>
              <a:pPr/>
              <a:t>06-11-2015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572731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55E82-9DB4-4E39-A5D7-9CB7771010F4}" type="datetime1">
              <a:rPr lang="pt-PT" smtClean="0"/>
              <a:pPr/>
              <a:t>06-11-2015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84613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AC1B-9930-4A96-955D-8109D71108ED}" type="datetime1">
              <a:rPr lang="pt-PT" smtClean="0"/>
              <a:pPr/>
              <a:t>06-11-2015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21726614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260E1-04B8-48AE-B0D3-7F68C498B774}" type="datetime1">
              <a:rPr lang="pt-PT" smtClean="0"/>
              <a:pPr/>
              <a:t>06-11-2015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FF4B270-E86B-4413-A594-18FB6C06FF9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69246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D69C-CA70-402B-AA72-10CCE18AEE2C}" type="datetime1">
              <a:rPr lang="pt-PT" smtClean="0"/>
              <a:pPr/>
              <a:t>06-11-2015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F4B270-E86B-4413-A594-18FB6C06FF9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03939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CEAC-1C99-4C5C-8AD1-3FBEA41218A2}" type="datetime1">
              <a:rPr lang="pt-PT" smtClean="0"/>
              <a:pPr/>
              <a:t>06-11-2015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FF4B270-E86B-4413-A594-18FB6C06FF9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46735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B5F1-519C-4E33-953B-6F8632373A9B}" type="datetime1">
              <a:rPr lang="pt-PT" smtClean="0"/>
              <a:pPr/>
              <a:t>06-11-2015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90164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6A5FD-CE16-4F59-A688-B8E8E9EFE6CC}" type="datetime1">
              <a:rPr lang="pt-PT" smtClean="0"/>
              <a:pPr/>
              <a:t>06-11-2015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86112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EDCA-9E58-48EF-A22F-508063799E74}" type="datetime1">
              <a:rPr lang="pt-PT" smtClean="0"/>
              <a:pPr/>
              <a:t>06-11-2015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22110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96C4-6C1C-4BA5-ABD7-CBEF4AA58E6F}" type="datetime1">
              <a:rPr lang="pt-PT" smtClean="0"/>
              <a:pPr/>
              <a:t>06-11-2015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FF4B270-E86B-4413-A594-18FB6C06FF9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2268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5AC1B-9930-4A96-955D-8109D71108ED}" type="datetime1">
              <a:rPr lang="pt-PT" smtClean="0"/>
              <a:pPr/>
              <a:t>06-11-2015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FF4B270-E86B-4413-A594-18FB6C06FF91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94207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27" y="12866"/>
            <a:ext cx="903649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2357" y="2924944"/>
            <a:ext cx="10689233" cy="1647064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ESTATUTO DA LÍNGUA PORTUGUESA </a:t>
            </a:r>
            <a:r>
              <a:rPr lang="pt-P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CABO VERDE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238744" y="5445224"/>
            <a:ext cx="5786478" cy="638164"/>
          </a:xfrm>
        </p:spPr>
        <p:txBody>
          <a:bodyPr>
            <a:noAutofit/>
          </a:bodyPr>
          <a:lstStyle/>
          <a:p>
            <a:pPr algn="r"/>
            <a:r>
              <a:rPr lang="pt-PT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Manuel Brito-Semedo</a:t>
            </a:r>
            <a:endParaRPr lang="pt-PT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03512" y="1214422"/>
            <a:ext cx="9801100" cy="469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posição geográfica de Cabo Verde – situada entre três continentes, a Europa a África e a América – determinou o seu povoamento.</a:t>
            </a:r>
          </a:p>
          <a:p>
            <a:pPr marL="0" indent="0">
              <a:buNone/>
            </a:pP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forma de povoamento criou o tipo crioulo, como fusão das duas correntes imigratórias.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3513" y="624110"/>
            <a:ext cx="9801100" cy="1018940"/>
          </a:xfrm>
        </p:spPr>
        <p:txBody>
          <a:bodyPr/>
          <a:lstStyle/>
          <a:p>
            <a:pPr algn="l"/>
            <a:r>
              <a:rPr lang="pt-BR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ESTATUTO </a:t>
            </a:r>
            <a:r>
              <a:rPr lang="pt-BR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LÍNGUA CRIOULA</a:t>
            </a:r>
            <a:endParaRPr lang="pt-P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640890"/>
            <a:ext cx="7894840" cy="4268787"/>
          </a:xfr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11</a:t>
            </a:fld>
            <a:endParaRPr lang="pt-PT"/>
          </a:p>
        </p:txBody>
      </p:sp>
      <p:sp>
        <p:nvSpPr>
          <p:cNvPr id="6" name="Rectangle 5"/>
          <p:cNvSpPr/>
          <p:nvPr/>
        </p:nvSpPr>
        <p:spPr>
          <a:xfrm>
            <a:off x="1847528" y="6021288"/>
            <a:ext cx="7894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/>
              <a:t>Bandeira de Cabo Verde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847528" y="928670"/>
            <a:ext cx="9657084" cy="55007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 Constituição da República, o português em Cabo Verde é língua oficial e o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cabo-verdiano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língua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nacional.</a:t>
            </a:r>
          </a:p>
          <a:p>
            <a:pPr marL="0" indent="0">
              <a:buNone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 uma função importante na vida cultural e política do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país.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undamenta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identidade cabo-verdiana: se por um lado ela é específica de um território e de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povo, por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outro,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 é única e, por isso, unificadora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9593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03512" y="980728"/>
            <a:ext cx="9801100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Crioulo </a:t>
            </a:r>
            <a:r>
              <a:rPr lang="pt-B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</a:t>
            </a:r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Africanização </a:t>
            </a:r>
            <a:r>
              <a:rPr lang="pt-B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Português?</a:t>
            </a:r>
          </a:p>
          <a:p>
            <a:pPr marL="0" indent="0">
              <a:buNone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maior parte da sociedade crioula cabo-verdiana pode ser classificada de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bilingue,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dois sistemas linguísticos de pleno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direito.</a:t>
            </a:r>
          </a:p>
          <a:p>
            <a:pPr marL="0" indent="0">
              <a:buNone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 dizer que ela usa a língua materna em determinados contextos e funções e a língua segunda, o português, em outros, com um estatuto mais elevado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03512" y="1500174"/>
            <a:ext cx="9801100" cy="4572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Embora o bilinguismo esteja largamente espalhado em Cabo verde, o cabo-verdiano não necessita do português para comunicar entre si no dia-a-dia.</a:t>
            </a:r>
          </a:p>
          <a:p>
            <a:pPr marL="0" indent="0">
              <a:buNone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português é apenas útil no ensino, nas funções burocráticas e oficiais e para a comunicação com o exterior.</a:t>
            </a:r>
            <a:endParaRPr lang="pt-PT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31504" y="1052736"/>
            <a:ext cx="9873108" cy="50909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Construção do </a:t>
            </a:r>
            <a:r>
              <a:rPr lang="pt-B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Crioulo</a:t>
            </a:r>
          </a:p>
          <a:p>
            <a:pPr marL="0" indent="0">
              <a:buNone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construção do crioulo foi feita com uma percentagem do tesouro lexical em que a proveniência portuguesa não deixa dúvida: fala-se em 90% de palavras do português antigo dos séculos XV e XVI, modificadas regionalmente, sobre a estrutura das línguas africanas. 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75520" y="1152906"/>
            <a:ext cx="9729092" cy="49403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crioulo de Cabo Verde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duas variantes: a do barlavento (Santo Antão, São Vicente, São Nicolau, Boa Vista e Sal), com uma evidente influência do substrato europeu, e a do sotavento (Maio, Santiago, Fogo e Brava), com uma influência menos evidente do substrato europeu e uma maior influência do africano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03512" y="1142984"/>
            <a:ext cx="9678900" cy="49292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aprendizagem formal da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portuguesa é feita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escola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 metodologia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adoptada, a maior parte das vezes,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a do ensino do português como se da língua materna se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tratasse.</a:t>
            </a:r>
          </a:p>
          <a:p>
            <a:pPr marL="0" indent="0">
              <a:buNone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 processo de ensino-aprendizagem é deficiente, se se considerar a pouca motivação dos próprios aprendentes.</a:t>
            </a:r>
            <a:endParaRPr lang="pt-PT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t-B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17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41942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31504" y="1071546"/>
            <a:ext cx="10108098" cy="5072098"/>
          </a:xfrm>
        </p:spPr>
        <p:txBody>
          <a:bodyPr>
            <a:noAutofit/>
          </a:bodyPr>
          <a:lstStyle/>
          <a:p>
            <a:pPr lvl="0"/>
            <a:r>
              <a:rPr lang="pt-B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Exposição à língua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 exposição à língua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portuguesa, apesar de tudo, sobretudo no meios urbanos, é através dos média (rádio, TV e jornais), das pesquisas na net e das próprias redes sociais, sobretudo o facebook.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31504" y="1500174"/>
            <a:ext cx="9873108" cy="4411048"/>
          </a:xfrm>
        </p:spPr>
        <p:txBody>
          <a:bodyPr>
            <a:normAutofit/>
          </a:bodyPr>
          <a:lstStyle/>
          <a:p>
            <a:pPr lvl="0"/>
            <a:r>
              <a:rPr lang="pt-B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Sentido de realização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O aluno sente, contudo, que a sua capacidade cognitiva e as suas necessidades de comunicação em português não encontram correspondência nos limitados meios linguísticos de que dispõe para se expressar nessa língua;</a:t>
            </a:r>
            <a:endParaRPr lang="pt-P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666844" y="1500174"/>
            <a:ext cx="5572164" cy="47149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PT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P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língua portuguesa é uma das melhores coisas que os portugueses nos deixaram</a:t>
            </a:r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</a:p>
          <a:p>
            <a:pPr>
              <a:buNone/>
            </a:pPr>
            <a:endParaRPr lang="pt-PT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pt-P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P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Amílcar Cabral</a:t>
            </a:r>
          </a:p>
          <a:p>
            <a:pPr algn="r">
              <a:buNone/>
            </a:pPr>
            <a:r>
              <a:rPr lang="pt-P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pt-P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Arma da Teoria</a:t>
            </a:r>
            <a:r>
              <a:rPr lang="pt-P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P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1974</a:t>
            </a:r>
            <a:endParaRPr lang="pt-P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2</a:t>
            </a:fld>
            <a:endParaRPr lang="pt-PT"/>
          </a:p>
        </p:txBody>
      </p:sp>
      <p:pic>
        <p:nvPicPr>
          <p:cNvPr id="9" name="Marcador de Posição de Conteúdo 8" descr="Cabral 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39074" y="1428736"/>
            <a:ext cx="3317707" cy="478634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31504" y="1357298"/>
            <a:ext cx="9873108" cy="4553924"/>
          </a:xfrm>
        </p:spPr>
        <p:txBody>
          <a:bodyPr>
            <a:normAutofit/>
          </a:bodyPr>
          <a:lstStyle/>
          <a:p>
            <a:pPr lvl="0"/>
            <a:r>
              <a:rPr lang="pt-B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Motivação –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motivação é fraca, já que a língua portuguesa é pouco usada na vida diária e não ser necessária para ser compreendido pelos outros.</a:t>
            </a:r>
            <a:endParaRPr lang="pt-PT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31504" y="908720"/>
            <a:ext cx="9873108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Apesar do nível de racionalidade com que a aquisição do Português é tratada, verifica-se que a situação dessas duas línguas em contacto envolve níveis mais profundos do que a mera aquisição de padrões fonológicos ou a aprendizagem de um vocabulário.</a:t>
            </a:r>
          </a:p>
          <a:p>
            <a:pPr marL="0" indent="0">
              <a:buNone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questão é tanto cultural como política.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21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1505" y="624110"/>
            <a:ext cx="9873108" cy="932682"/>
          </a:xfrm>
        </p:spPr>
        <p:txBody>
          <a:bodyPr>
            <a:normAutofit/>
          </a:bodyPr>
          <a:lstStyle/>
          <a:p>
            <a:pPr algn="l"/>
            <a:r>
              <a:rPr lang="pt-BR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ESTATUTO DA LÍNGUA PORTUGUESA</a:t>
            </a:r>
            <a:endParaRPr lang="pt-P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536122"/>
            <a:ext cx="7072362" cy="4714908"/>
          </a:xfr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22</a:t>
            </a:fld>
            <a:endParaRPr lang="pt-PT"/>
          </a:p>
        </p:txBody>
      </p:sp>
      <p:sp>
        <p:nvSpPr>
          <p:cNvPr id="6" name="Rectangle 5"/>
          <p:cNvSpPr/>
          <p:nvPr/>
        </p:nvSpPr>
        <p:spPr>
          <a:xfrm>
            <a:off x="2423592" y="6309320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/>
              <a:t>Bandeira Portuguesa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31505" y="1285860"/>
            <a:ext cx="8915400" cy="4396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relação histórica de Cabo Verde com Portugal e a língua portuguesa pode ser explicada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complexo do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Édipo pelas disputas com as figuras/línguas materna e paterna.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23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8154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31504" y="1500174"/>
            <a:ext cx="9393717" cy="4182448"/>
          </a:xfrm>
        </p:spPr>
        <p:txBody>
          <a:bodyPr>
            <a:normAutofit/>
          </a:bodyPr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Até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década de trinta, o cabo-verdiano sentia-se bi-pátrido, com duas línguas: o Português – símbolo da Pátria, com estatuto de língua de elite e de prestígio – e o Crioulo, símbolo da Mátria, com estatuto de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dialecto e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usado na intimidade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pt-P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24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31504" y="1500174"/>
            <a:ext cx="9873108" cy="4643470"/>
          </a:xfrm>
        </p:spPr>
        <p:txBody>
          <a:bodyPr>
            <a:noAutofit/>
          </a:bodyPr>
          <a:lstStyle/>
          <a:p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anos trinta até à independência nacional,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 convívio entre as duas línguas, muito por influência do Brasil, caracterizado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interferências do crioulo e alternância de códigos. </a:t>
            </a:r>
            <a:endParaRPr lang="pt-B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 parecido como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fase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rebeldia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adolescência, que questiona as regras impostas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25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31504" y="1357298"/>
            <a:ext cx="9873108" cy="4553924"/>
          </a:xfrm>
        </p:spPr>
        <p:txBody>
          <a:bodyPr>
            <a:noAutofit/>
          </a:bodyPr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Imediatamente após a independência, em 1975, é como se se quisesse “matar o pai”, ou seja eliminar a lembrança da dominação de Portugal. Tentou-se, então, romper com tudo que lho lembrasse, por amor à “mãe”, ou seja, a nova pátria.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26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03512" y="1285860"/>
            <a:ext cx="9801100" cy="4625362"/>
          </a:xfrm>
        </p:spPr>
        <p:txBody>
          <a:bodyPr>
            <a:normAutofit/>
          </a:bodyPr>
          <a:lstStyle/>
          <a:p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a chegada à idade adulta, ou seja, na pós-independência de hoje, o país reconcilia-se com o “pai”, reencontrando-se mutuamente no respeito e não na interferência nas suas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escolhas.</a:t>
            </a:r>
            <a:endParaRPr lang="pt-P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27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03512" y="1357298"/>
            <a:ext cx="9801100" cy="4735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Português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hoje património nacional e com o estatuto de língua oficial, é usado sem complexo de cariz ideológico ou outro, sempre que implique elaboração de </a:t>
            </a: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raiz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intelectual, enquanto o </a:t>
            </a:r>
            <a:r>
              <a:rPr lang="pt-B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Crioulo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com estatuto de língua nacional, é usado em tudo quanto seja de cariz social ou familiar.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28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6844" y="624110"/>
            <a:ext cx="9837769" cy="947502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PORTUGUÊS </a:t>
            </a:r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CABO VERDE</a:t>
            </a:r>
            <a:endParaRPr lang="pt-P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700808"/>
            <a:ext cx="7803236" cy="4742634"/>
          </a:xfr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29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3513" y="624110"/>
            <a:ext cx="9801100" cy="932682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847528" y="1628800"/>
            <a:ext cx="9657084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Português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utilizado em Cabo Verde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tende, até certo ponto, a seguir a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europeia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deixa de ser curioso o</a:t>
            </a:r>
            <a:r>
              <a:rPr lang="pt-P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facto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de, em certas particularidades,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 Português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aproximar-se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utilizado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Brasil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Especialmente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uso oral, o Português em Cabo Verde está a criar regras próprias.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881158" y="1152907"/>
            <a:ext cx="9623454" cy="50123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São ainda poucos os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estudos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português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Cabo Verde. Contudo, tem-se a percepção de que existe uma relação causa-efeito entre o mau domínio da língua portuguesa e o insucesso escolar, já que essa língua é, simultaneamente, objecto de estudo e veículo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transmissor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conhecimentos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PT" sz="28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30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7010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847528" y="1052736"/>
            <a:ext cx="9657084" cy="5040560"/>
          </a:xfrm>
        </p:spPr>
        <p:txBody>
          <a:bodyPr>
            <a:noAutofit/>
          </a:bodyPr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nível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pronúncia, existem variações que decorrem de peculiaridades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regionais e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</a:t>
            </a:r>
            <a:r>
              <a:rPr lang="pt-B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sotaque,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reconhecível por outros falantes da mesma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língua.</a:t>
            </a:r>
          </a:p>
          <a:p>
            <a:pPr>
              <a:buNone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Trata-se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processos fonéticos que é possível detectar. De uma maneira geral,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 particularidades, as vogais átonas são fechadas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31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03512" y="1214422"/>
            <a:ext cx="9801100" cy="4696800"/>
          </a:xfrm>
        </p:spPr>
        <p:txBody>
          <a:bodyPr>
            <a:noAutofit/>
          </a:bodyPr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nível morfológico e sintáctico, é, por exemplo, frequentemente omitido o artigo, o que representa uma directa influência do crioulo, onde não existe artigo definido.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32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03512" y="1214422"/>
            <a:ext cx="9801100" cy="50948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Observa-se </a:t>
            </a: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ainda a utilização e a colocação própria dos pronomes clíticos e a tendência do uso generalizado da forma da 3.ª pessoa do complemento objecto indirecto (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lhe</a:t>
            </a: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mesmo em situações de </a:t>
            </a:r>
            <a:r>
              <a:rPr lang="pt-BR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complemento </a:t>
            </a:r>
            <a:r>
              <a:rPr lang="pt-BR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 </a:t>
            </a: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0" indent="0">
              <a:buNone/>
            </a:pP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 também presente a construção aspectual de conjugações verbais, como por exemplo: </a:t>
            </a:r>
            <a:r>
              <a:rPr lang="pt-B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ia caindo. Estás vendo? Andas sempre correndo</a:t>
            </a:r>
            <a:r>
              <a:rPr lang="pt-B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emprego do verbo ter com significado de </a:t>
            </a:r>
            <a:r>
              <a:rPr lang="pt-B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haver.</a:t>
            </a:r>
            <a:endParaRPr lang="pt-P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t-P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33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809720" y="1500174"/>
            <a:ext cx="9572692" cy="4411048"/>
          </a:xfrm>
        </p:spPr>
        <p:txBody>
          <a:bodyPr>
            <a:normAutofit/>
          </a:bodyPr>
          <a:lstStyle/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nível lexical,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“[…] a língua portuguesa em Cabo Verde tem visto alargar-se, criativamente, o seu vocabulário, nomeadamente pela adopção de termos com referência a universos que, de outro modo, dificilmente se fariam representar na variedade portuguesa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34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3513" y="624110"/>
            <a:ext cx="9801100" cy="876064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DILEMAS/DESAFIOS A ENFRENTAR</a:t>
            </a:r>
            <a:endParaRPr lang="pt-P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03513" y="1785926"/>
            <a:ext cx="9801099" cy="43577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Necessários para um bom equilíbrio sócio-emocional: </a:t>
            </a:r>
          </a:p>
          <a:p>
            <a:pPr marL="0" indent="0"/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Línguas oficiais, com co-oficialização do cabo-verdiano;</a:t>
            </a:r>
          </a:p>
          <a:p>
            <a:pPr marL="0" indent="0"/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Ensino bilingue e variedades linguísticas;</a:t>
            </a:r>
          </a:p>
          <a:p>
            <a:pPr marL="0" indent="0"/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Bilinguismo </a:t>
            </a:r>
            <a:r>
              <a:rPr lang="pt-B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Diglossia;</a:t>
            </a:r>
          </a:p>
          <a:p>
            <a:pPr marL="0" indent="0"/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Aproximação cultural África-Europa.</a:t>
            </a:r>
          </a:p>
          <a:p>
            <a:pPr>
              <a:buNone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35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3513" y="624110"/>
            <a:ext cx="9801100" cy="876064"/>
          </a:xfrm>
        </p:spPr>
        <p:txBody>
          <a:bodyPr>
            <a:normAutofit/>
          </a:bodyPr>
          <a:lstStyle/>
          <a:p>
            <a:pPr algn="l"/>
            <a:r>
              <a:rPr lang="pt-PT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CONCLUSÃO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03513" y="1785926"/>
            <a:ext cx="9801099" cy="4125296"/>
          </a:xfrm>
        </p:spPr>
        <p:txBody>
          <a:bodyPr>
            <a:normAutofit/>
          </a:bodyPr>
          <a:lstStyle/>
          <a:p>
            <a:pPr marL="0" indent="0"/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Cabo Verde vem-se adoptando, de forma tácita, um compromisso entre o Português e o Crioulo, com repartição de usos em cada uma das línguas, segundo determinas circunstâncias e temas específicos. </a:t>
            </a:r>
            <a:endParaRPr lang="pt-B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pt-B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36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03513" y="1285860"/>
            <a:ext cx="9801099" cy="4625362"/>
          </a:xfrm>
        </p:spPr>
        <p:txBody>
          <a:bodyPr>
            <a:normAutofit/>
          </a:bodyPr>
          <a:lstStyle/>
          <a:p>
            <a:pPr marL="0" indent="0"/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Português é usado com maior predominância nos centros urbanos e nas classes sociais mais altas e como língua técnica ou burocrática, opondo-se ao uso corrente do Crioulo nas relações sociais e familiares.</a:t>
            </a:r>
            <a:endParaRPr lang="pt-PT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37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03512" y="1428736"/>
            <a:ext cx="9923512" cy="4409734"/>
          </a:xfrm>
        </p:spPr>
        <p:txBody>
          <a:bodyPr>
            <a:normAutofit/>
          </a:bodyPr>
          <a:lstStyle/>
          <a:p>
            <a:pPr marL="0" indent="0"/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portuguesa, em contacto com a realidade tropical, vem-se revitalizando num </a:t>
            </a:r>
            <a:r>
              <a:rPr lang="pt-BR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 </a:t>
            </a:r>
            <a:r>
              <a:rPr lang="pt-BR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gradual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absorção da realidade sociocultural cabo-verdiana, o </a:t>
            </a:r>
            <a:r>
              <a:rPr lang="pt-BR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</a:t>
            </a:r>
            <a:r>
              <a:rPr lang="pt-BR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autoriza a falar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um Português de Cabo Verde.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38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3" y="624110"/>
            <a:ext cx="9801100" cy="932682"/>
          </a:xfrm>
        </p:spPr>
        <p:txBody>
          <a:bodyPr>
            <a:normAutofit/>
          </a:bodyPr>
          <a:lstStyle/>
          <a:p>
            <a:r>
              <a:rPr lang="pt-P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BIBLIOGRAFIA CONSULTADA</a:t>
            </a:r>
            <a:endParaRPr lang="pt-PT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3" y="1700808"/>
            <a:ext cx="9801099" cy="4680520"/>
          </a:xfrm>
        </p:spPr>
        <p:txBody>
          <a:bodyPr>
            <a:normAutofit/>
          </a:bodyPr>
          <a:lstStyle/>
          <a:p>
            <a:pPr marL="538163" indent="-538163">
              <a:buNone/>
            </a:pPr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BRITO-SEMEDO, Manuel, </a:t>
            </a:r>
            <a:r>
              <a:rPr lang="pt-PT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Caboverdianamente</a:t>
            </a:r>
            <a:r>
              <a:rPr lang="pt-PT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Ensaiando, </a:t>
            </a:r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 I</a:t>
            </a:r>
            <a:r>
              <a:rPr lang="pt-P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pt-PT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Praia: Ilhéu Editora, 1995;</a:t>
            </a:r>
          </a:p>
          <a:p>
            <a:pPr marL="538163" indent="-538163">
              <a:buNone/>
            </a:pPr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DUARTE, Dulce Almada, </a:t>
            </a:r>
            <a:r>
              <a:rPr lang="pt-PT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Bilinguismo ou Diglossia</a:t>
            </a:r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Praia: Spleen Edições, 2003;</a:t>
            </a:r>
          </a:p>
          <a:p>
            <a:pPr marL="538163" indent="-538163">
              <a:buNone/>
            </a:pPr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LOPES, Baltasar, </a:t>
            </a:r>
            <a:r>
              <a:rPr lang="pt-PT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Escritos Filológicos e Outros Ensaios</a:t>
            </a:r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Praia: Instituto da Biblioteca Nacional e do Livro, 2010;</a:t>
            </a:r>
          </a:p>
          <a:p>
            <a:pPr marL="538163" indent="-538163">
              <a:buNone/>
            </a:pPr>
            <a:r>
              <a:rPr lang="pt-P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VEIGA, Manuel, A Construção do Bilinguismo. Praia</a:t>
            </a:r>
            <a:r>
              <a:rPr lang="pt-PT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Instituto da Biblioteca Nacional e do Livro, </a:t>
            </a:r>
            <a:r>
              <a:rPr lang="pt-PT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2004.</a:t>
            </a:r>
            <a:endParaRPr lang="pt-PT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39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03197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847528" y="1628800"/>
            <a:ext cx="9657084" cy="4443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Alguns escritores, Baltasar Lopes, Teixeira de Sousa, Onésimo Silveira, Germano Almeida,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representativos da literatura cabo-verdiana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esforçam-se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elaborar um instrumento linguístico original, que leve também em conta a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língua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falada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847528" y="1357298"/>
            <a:ext cx="9657084" cy="47863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Existem muito poucos estudos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publicados desse “português usado em Cabo Verde”,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a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percepção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de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que, </a:t>
            </a:r>
            <a:endParaRPr lang="pt-B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nível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lexical, contém empréstimos do crioulo e, </a:t>
            </a:r>
            <a:endParaRPr lang="pt-B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nível da estrutura sintáctica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existe,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grande liberdade no uso </a:t>
            </a:r>
            <a:r>
              <a:rPr lang="pt-BR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</a:t>
            </a:r>
            <a:r>
              <a:rPr lang="pt-BR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clíticos, dos pronomes complementos. 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03512" y="1357298"/>
            <a:ext cx="9801100" cy="47149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Embora </a:t>
            </a:r>
            <a:r>
              <a:rPr lang="pt-BR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português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usado em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Cabo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Verde procure seguir o padrão europeu, já segue normas que dele o afastam.</a:t>
            </a:r>
          </a:p>
          <a:p>
            <a:pPr marL="0" indent="0">
              <a:buNone/>
            </a:pP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 </a:t>
            </a: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 motivo de alarme? Qual é a importância da língua portuguesa para Cabo Verde? De que estatuto beneficia </a:t>
            </a:r>
            <a:r>
              <a:rPr lang="pt-B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Português em Cabo Verde?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72" y="857232"/>
            <a:ext cx="8290415" cy="496432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7" name="Rectangle 6"/>
          <p:cNvSpPr/>
          <p:nvPr/>
        </p:nvSpPr>
        <p:spPr>
          <a:xfrm>
            <a:off x="5381620" y="6072206"/>
            <a:ext cx="2712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Mapa de Cabo Verde</a:t>
            </a:r>
          </a:p>
        </p:txBody>
      </p:sp>
    </p:spTree>
    <p:extLst>
      <p:ext uri="{BB962C8B-B14F-4D97-AF65-F5344CB8AC3E}">
        <p14:creationId xmlns="" xmlns:p14="http://schemas.microsoft.com/office/powerpoint/2010/main" val="25154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5521" y="624110"/>
            <a:ext cx="9729092" cy="947502"/>
          </a:xfrm>
        </p:spPr>
        <p:txBody>
          <a:bodyPr>
            <a:normAutofit/>
          </a:bodyPr>
          <a:lstStyle/>
          <a:p>
            <a:r>
              <a:rPr lang="pt-P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RESENHA</a:t>
            </a: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GEO-HISTÓRICO</a:t>
            </a:r>
            <a:endParaRPr lang="pt-PT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919536" y="1714488"/>
            <a:ext cx="9585076" cy="44291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Situadas no Oceano Atlântico, ao largo da costa ocidental do continente africano e a 500 km do promontório que lhes deu o nome – o Cabo Verde – dez ilhas e cinco principais ilhotas constituem a República de Cabo Verde, independentes desde 5 de Julho de 1975.</a:t>
            </a:r>
          </a:p>
          <a:p>
            <a:pPr>
              <a:buNone/>
            </a:pPr>
            <a:endParaRPr lang="pt-P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703512" y="1000108"/>
            <a:ext cx="9801100" cy="49111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1462, começou a tarefa do povoamento das ilhas como forma de fazer das ilhas um ponto de apoio à navegação, assegurar a continuidade das descobertas mais para o sul e promover o comércio na costa.</a:t>
            </a:r>
          </a:p>
          <a:p>
            <a:pPr marL="0" indent="0">
              <a:buNone/>
            </a:pPr>
            <a:r>
              <a:rPr lang="pt-P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navios do resgate, logo vieram escravos cativos da costa de Guiné para o povoamento das ilhas. </a:t>
            </a:r>
            <a:endParaRPr lang="pt-PT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4B270-E86B-4413-A594-18FB6C06FF91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aste">
  <a:themeElements>
    <a:clrScheme name="Hast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Hast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t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523</TotalTime>
  <Words>1676</Words>
  <Application>Microsoft Office PowerPoint</Application>
  <PresentationFormat>Personalizados</PresentationFormat>
  <Paragraphs>122</Paragraphs>
  <Slides>39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39</vt:i4>
      </vt:variant>
    </vt:vector>
  </HeadingPairs>
  <TitlesOfParts>
    <vt:vector size="40" baseType="lpstr">
      <vt:lpstr>Haste</vt:lpstr>
      <vt:lpstr>ESTATUTO DA LÍNGUA PORTUGUESA EM CABO VERDE</vt:lpstr>
      <vt:lpstr>Diapositivo 2</vt:lpstr>
      <vt:lpstr>INTRODUÇÃO</vt:lpstr>
      <vt:lpstr>Diapositivo 4</vt:lpstr>
      <vt:lpstr>Diapositivo 5</vt:lpstr>
      <vt:lpstr>Diapositivo 6</vt:lpstr>
      <vt:lpstr>Diapositivo 7</vt:lpstr>
      <vt:lpstr>RESENHA GEO-HISTÓRICO</vt:lpstr>
      <vt:lpstr>Diapositivo 9</vt:lpstr>
      <vt:lpstr>Diapositivo 10</vt:lpstr>
      <vt:lpstr>ESTATUTO DA LÍNGUA CRIOULA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ESTATUTO DA LÍNGUA PORTUGUESA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O PORTUGUÊS DE CABO VERDE</vt:lpstr>
      <vt:lpstr>Diapositivo 30</vt:lpstr>
      <vt:lpstr>Diapositivo 31</vt:lpstr>
      <vt:lpstr>Diapositivo 32</vt:lpstr>
      <vt:lpstr>Diapositivo 33</vt:lpstr>
      <vt:lpstr>Diapositivo 34</vt:lpstr>
      <vt:lpstr>DILEMAS/DESAFIOS A ENFRENTAR</vt:lpstr>
      <vt:lpstr>CONCLUSÃO</vt:lpstr>
      <vt:lpstr>Diapositivo 37</vt:lpstr>
      <vt:lpstr>Diapositivo 38</vt:lpstr>
      <vt:lpstr>BIBLIOGRAFIA CONSULTADA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ESTATUTO DO PORTUGUÊS EM CABO VERDE</dc:title>
  <dc:creator>MKK</dc:creator>
  <cp:lastModifiedBy>MKK</cp:lastModifiedBy>
  <cp:revision>279</cp:revision>
  <dcterms:created xsi:type="dcterms:W3CDTF">2015-10-09T22:36:03Z</dcterms:created>
  <dcterms:modified xsi:type="dcterms:W3CDTF">2015-11-06T19:23:11Z</dcterms:modified>
</cp:coreProperties>
</file>