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33"/>
  </p:notesMasterIdLst>
  <p:sldIdLst>
    <p:sldId id="256" r:id="rId2"/>
    <p:sldId id="285" r:id="rId3"/>
    <p:sldId id="257" r:id="rId4"/>
    <p:sldId id="258" r:id="rId5"/>
    <p:sldId id="260" r:id="rId6"/>
    <p:sldId id="269" r:id="rId7"/>
    <p:sldId id="266" r:id="rId8"/>
    <p:sldId id="292" r:id="rId9"/>
    <p:sldId id="261" r:id="rId10"/>
    <p:sldId id="273" r:id="rId11"/>
    <p:sldId id="274" r:id="rId12"/>
    <p:sldId id="271" r:id="rId13"/>
    <p:sldId id="286" r:id="rId14"/>
    <p:sldId id="272" r:id="rId15"/>
    <p:sldId id="277" r:id="rId16"/>
    <p:sldId id="262" r:id="rId17"/>
    <p:sldId id="287" r:id="rId18"/>
    <p:sldId id="278" r:id="rId19"/>
    <p:sldId id="279" r:id="rId20"/>
    <p:sldId id="275" r:id="rId21"/>
    <p:sldId id="280" r:id="rId22"/>
    <p:sldId id="283" r:id="rId23"/>
    <p:sldId id="281" r:id="rId24"/>
    <p:sldId id="282" r:id="rId25"/>
    <p:sldId id="268" r:id="rId26"/>
    <p:sldId id="284" r:id="rId27"/>
    <p:sldId id="288" r:id="rId28"/>
    <p:sldId id="289" r:id="rId29"/>
    <p:sldId id="264" r:id="rId30"/>
    <p:sldId id="290" r:id="rId31"/>
    <p:sldId id="291" r:id="rId3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294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3E244-0ED4-4F9F-9BFA-103CB9779D8E}" type="datetimeFigureOut">
              <a:rPr lang="pt-PT" smtClean="0"/>
              <a:pPr/>
              <a:t>10-11-2015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12EE3-F173-455E-82C0-231ABB151275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0557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Mapa de Cabo Verde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12EE3-F173-455E-82C0-231ABB151275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6457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12EE3-F173-455E-82C0-231ABB151275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657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12EE3-F173-455E-82C0-231ABB151275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2364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12EE3-F173-455E-82C0-231ABB151275}" type="slidenum">
              <a:rPr lang="pt-PT" smtClean="0"/>
              <a:pPr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3781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Cachupa rica e Guisado</a:t>
            </a:r>
            <a:r>
              <a:rPr lang="pt-PT" baseline="0" dirty="0" smtClean="0"/>
              <a:t> de garoupa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12EE3-F173-455E-82C0-231ABB151275}" type="slidenum">
              <a:rPr lang="pt-PT" smtClean="0"/>
              <a:pPr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398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i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12EE3-F173-455E-82C0-231ABB151275}" type="slidenum">
              <a:rPr lang="pt-PT" smtClean="0"/>
              <a:pPr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040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12EE3-F173-455E-82C0-231ABB151275}" type="slidenum">
              <a:rPr lang="pt-PT" smtClean="0"/>
              <a:pPr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4231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12EE3-F173-455E-82C0-231ABB151275}" type="slidenum">
              <a:rPr lang="pt-PT" smtClean="0"/>
              <a:pPr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13911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Apresentação</a:t>
            </a:r>
            <a:r>
              <a:rPr lang="pt-PT" baseline="0" dirty="0" smtClean="0"/>
              <a:t> do livro “Sinfonia de Sabores” na Universidade de Cabo Verde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12EE3-F173-455E-82C0-231ABB151275}" type="slidenum">
              <a:rPr lang="pt-PT" smtClean="0"/>
              <a:pPr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180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B723-8681-4AD2-88E3-83586594B433}" type="datetime1">
              <a:rPr lang="pt-PT" smtClean="0"/>
              <a:pPr/>
              <a:t>10-11-2015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3CC725D-7605-44D3-B524-5AB9D15AA01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730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1174-EA90-4BB7-B752-7C22F5C15044}" type="datetime1">
              <a:rPr lang="pt-PT" smtClean="0"/>
              <a:pPr/>
              <a:t>10-11-2015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CC725D-7605-44D3-B524-5AB9D15AA01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127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E02C-5894-41C5-8643-6CF1F9F72395}" type="datetime1">
              <a:rPr lang="pt-PT" smtClean="0"/>
              <a:pPr/>
              <a:t>10-11-2015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CC725D-7605-44D3-B524-5AB9D15AA019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4161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CED0-EE6F-4B76-BE91-096CB1300701}" type="datetime1">
              <a:rPr lang="pt-PT" smtClean="0"/>
              <a:pPr/>
              <a:t>10-11-2015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CC725D-7605-44D3-B524-5AB9D15AA01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591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2BD9-D505-4853-9D26-9FE042C06887}" type="datetime1">
              <a:rPr lang="pt-PT" smtClean="0"/>
              <a:pPr/>
              <a:t>10-11-2015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CC725D-7605-44D3-B524-5AB9D15AA019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6828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303F-3EE1-4DDD-8E86-E299AD30D12D}" type="datetime1">
              <a:rPr lang="pt-PT" smtClean="0"/>
              <a:pPr/>
              <a:t>10-11-2015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CC725D-7605-44D3-B524-5AB9D15AA01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7484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33B2-B9A3-44DE-97AD-8096CD02D476}" type="datetime1">
              <a:rPr lang="pt-PT" smtClean="0"/>
              <a:pPr/>
              <a:t>10-11-2015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725D-7605-44D3-B524-5AB9D15AA01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4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3BA4-1AB1-4379-9E92-934560169F2E}" type="datetime1">
              <a:rPr lang="pt-PT" smtClean="0"/>
              <a:pPr/>
              <a:t>10-11-2015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725D-7605-44D3-B524-5AB9D15AA01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432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15AD-8A1C-47EB-89D5-5BA2427D5A77}" type="datetime1">
              <a:rPr lang="pt-PT" smtClean="0"/>
              <a:pPr/>
              <a:t>10-11-2015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725D-7605-44D3-B524-5AB9D15AA01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9422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CBF0-C7CF-4602-BC50-9E0A76C6BF8E}" type="datetime1">
              <a:rPr lang="pt-PT" smtClean="0"/>
              <a:pPr/>
              <a:t>10-11-2015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CC725D-7605-44D3-B524-5AB9D15AA01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873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97F-07F2-4FB5-B35E-269D5C4A1932}" type="datetime1">
              <a:rPr lang="pt-PT" smtClean="0"/>
              <a:pPr/>
              <a:t>10-11-2015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3CC725D-7605-44D3-B524-5AB9D15AA01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758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0442-F373-4C82-A7C1-CE063FAF8868}" type="datetime1">
              <a:rPr lang="pt-PT" smtClean="0"/>
              <a:pPr/>
              <a:t>10-11-2015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3CC725D-7605-44D3-B524-5AB9D15AA01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7948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097E-E61A-4E64-AA08-4934918B513A}" type="datetime1">
              <a:rPr lang="pt-PT" smtClean="0"/>
              <a:pPr/>
              <a:t>10-11-2015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725D-7605-44D3-B524-5AB9D15AA01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00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D3C9-82BB-4F78-A360-437B72D7FBC8}" type="datetime1">
              <a:rPr lang="pt-PT" smtClean="0"/>
              <a:pPr/>
              <a:t>10-11-2015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725D-7605-44D3-B524-5AB9D15AA01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46585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87FA-CF41-4036-A604-A0E80546EC3C}" type="datetime1">
              <a:rPr lang="pt-PT" smtClean="0"/>
              <a:pPr/>
              <a:t>10-11-2015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725D-7605-44D3-B524-5AB9D15AA01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2183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D071-93AF-45AA-A634-1E6CFFF20890}" type="datetime1">
              <a:rPr lang="pt-PT" smtClean="0"/>
              <a:pPr/>
              <a:t>10-11-2015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CC725D-7605-44D3-B524-5AB9D15AA01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553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5DE42-AAB3-42D0-BD2C-FF76E444F9A8}" type="datetime1">
              <a:rPr lang="pt-PT" smtClean="0"/>
              <a:pPr/>
              <a:t>10-11-2015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3CC725D-7605-44D3-B524-5AB9D15AA01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700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84" y="548681"/>
            <a:ext cx="4009770" cy="561993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95472" y="1857364"/>
            <a:ext cx="8739463" cy="1643074"/>
          </a:xfrm>
        </p:spPr>
        <p:txBody>
          <a:bodyPr/>
          <a:lstStyle/>
          <a:p>
            <a:pPr algn="ctr"/>
            <a:r>
              <a:rPr lang="pt-PT" b="1" dirty="0" smtClean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Sinfonia de Sabores</a:t>
            </a:r>
            <a:r>
              <a:rPr lang="pt-PT" b="1" dirty="0" smtClean="0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PT" b="1" dirty="0" smtClean="0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3600" b="1" dirty="0" smtClean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Comida </a:t>
            </a:r>
            <a:r>
              <a:rPr lang="pt-PT" sz="36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Música em Concerto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66910" y="3857628"/>
            <a:ext cx="8393586" cy="207170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t-PT" sz="41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Gastronomia, Música e Dança no Ciclo de Vida do Homem Cabo-verdiano</a:t>
            </a:r>
          </a:p>
          <a:p>
            <a:endParaRPr lang="pt-PT" b="1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PT" sz="3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Manuel Brito-Semedo</a:t>
            </a:r>
          </a:p>
          <a:p>
            <a:endParaRPr lang="pt-PT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952596" y="1000108"/>
            <a:ext cx="9358378" cy="4857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Segundo os autores da </a:t>
            </a:r>
            <a:r>
              <a:rPr lang="pt-PT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História Geral de Cabo Verde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(1991), o achamento das ilhas orientais do arquipélago – Santiago, Fogo, Maio, Boa Vista e Sal – deu-se em 1460 e foi obra de uma flotilha de duas caravelas comandadas por António da </a:t>
            </a:r>
            <a:r>
              <a:rPr lang="pt-PT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Noli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por Fernão Gomes, ao serviço da coroa portuguesa.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725D-7605-44D3-B524-5AB9D15AA019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4877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881158" y="620688"/>
            <a:ext cx="9241810" cy="55229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1462, começou a tarefa do povoamento das ilhas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de fazer delas um ponto de apoio à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navegação,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assegurar a continuidade das descobertas mais para o sul e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promover o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comércio na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costa.</a:t>
            </a:r>
          </a:p>
          <a:p>
            <a:pPr marL="0" indent="0">
              <a:buNone/>
            </a:pP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navios do resgate, logo vieram escravos cativos para o povoamento das ilhas.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725D-7605-44D3-B524-5AB9D15AA019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9991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881158" y="1071546"/>
            <a:ext cx="9529842" cy="50720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superfície aproximada de 4.033 km</a:t>
            </a:r>
            <a:r>
              <a:rPr lang="pt-PT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Cabo Verde tem um clima caracterizado pelo contraste de duas estações perfeitamente marcadas: a das “águas”, a mais quente, de Agosto a Novembro,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das “brisas”, de Dezembro a Junho, mais fresca e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seca.</a:t>
            </a: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725D-7605-44D3-B524-5AB9D15AA019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8313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548680"/>
            <a:ext cx="8424936" cy="5606594"/>
          </a:xfrm>
        </p:spPr>
      </p:pic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725D-7605-44D3-B524-5AB9D15AA019}" type="slidenum">
              <a:rPr lang="pt-PT" smtClean="0"/>
              <a:pPr/>
              <a:t>13</a:t>
            </a:fld>
            <a:endParaRPr lang="pt-PT"/>
          </a:p>
        </p:txBody>
      </p:sp>
      <p:sp>
        <p:nvSpPr>
          <p:cNvPr id="2" name="Retângulo 1"/>
          <p:cNvSpPr/>
          <p:nvPr/>
        </p:nvSpPr>
        <p:spPr>
          <a:xfrm>
            <a:off x="1095340" y="6275202"/>
            <a:ext cx="10572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Antiga Cidade da Ribeira Grande de Santiago, a 1.ª cidade </a:t>
            </a:r>
            <a:r>
              <a:rPr lang="pt-P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europeia fundada na </a:t>
            </a: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costa ocidental africana.</a:t>
            </a:r>
          </a:p>
        </p:txBody>
      </p:sp>
    </p:spTree>
    <p:extLst>
      <p:ext uri="{BB962C8B-B14F-4D97-AF65-F5344CB8AC3E}">
        <p14:creationId xmlns:p14="http://schemas.microsoft.com/office/powerpoint/2010/main" val="3920833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881158" y="1000108"/>
            <a:ext cx="9241810" cy="4500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ilha, contudo, é dotada de um </a:t>
            </a:r>
            <a:r>
              <a:rPr lang="pt-PT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diferenciado.</a:t>
            </a:r>
          </a:p>
          <a:p>
            <a:pPr marL="0" indent="0">
              <a:buNone/>
            </a:pP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condicionalismos geológico e histórico são diferentes, as ilhas, ao longo dos séculos de povoamento,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ganharam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que por vezes chegam quase a individualizá-las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725D-7605-44D3-B524-5AB9D15AA019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0069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034" y="928670"/>
            <a:ext cx="9170942" cy="5143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odo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 ambiente terá proporcionado ao mestiço nascido desse cruzamento,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confronto entre as diferenças culturais dos seus progenitores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criar uma identidade cultural própria, a cultura crioula, que se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caracteriza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essencialmente por um sentimento de diferença como resultado da mistura das duas.</a:t>
            </a:r>
          </a:p>
          <a:p>
            <a:pPr marL="0" indent="0">
              <a:buNone/>
            </a:pP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725D-7605-44D3-B524-5AB9D15AA019}" type="slidenum">
              <a:rPr lang="pt-PT" smtClean="0"/>
              <a:pPr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355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5473" y="624110"/>
            <a:ext cx="9409140" cy="1280890"/>
          </a:xfrm>
        </p:spPr>
        <p:txBody>
          <a:bodyPr>
            <a:normAutofit/>
          </a:bodyPr>
          <a:lstStyle/>
          <a:p>
            <a:pPr algn="l"/>
            <a:r>
              <a:rPr lang="pt-PT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INGREDIENTES E CONDIMENTOS</a:t>
            </a:r>
            <a:endParaRPr lang="pt-PT" sz="3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095472" y="1628800"/>
            <a:ext cx="9412853" cy="4800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a chegada do branco e do negro às Ilhas de Cabo Verde, confrontando as duas culturas</a:t>
            </a:r>
            <a:r>
              <a:rPr lang="pt-P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presença no mesmo espaço limitado e de convivência, terá ocorrido em ambos os grupos um duplo processo de desintegração e de nova organização das suas identidades culturais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725D-7605-44D3-B524-5AB9D15AA019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786" y="785794"/>
            <a:ext cx="3599260" cy="532856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0" y="714356"/>
            <a:ext cx="4050000" cy="5400000"/>
          </a:xfr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725D-7605-44D3-B524-5AB9D15AA019}" type="slidenum">
              <a:rPr lang="pt-PT" smtClean="0"/>
              <a:pPr/>
              <a:t>17</a:t>
            </a:fld>
            <a:endParaRPr lang="pt-PT"/>
          </a:p>
        </p:txBody>
      </p:sp>
      <p:sp>
        <p:nvSpPr>
          <p:cNvPr id="3" name="Retângulo 2"/>
          <p:cNvSpPr/>
          <p:nvPr/>
        </p:nvSpPr>
        <p:spPr>
          <a:xfrm>
            <a:off x="1309654" y="6286520"/>
            <a:ext cx="10572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Acto de  tomar  a bênção e Par de dançarinos. Esculturas </a:t>
            </a: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barro de Alice Vieira</a:t>
            </a:r>
          </a:p>
        </p:txBody>
      </p:sp>
    </p:spTree>
    <p:extLst>
      <p:ext uri="{BB962C8B-B14F-4D97-AF65-F5344CB8AC3E}">
        <p14:creationId xmlns:p14="http://schemas.microsoft.com/office/powerpoint/2010/main" val="1245513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58" y="624110"/>
            <a:ext cx="9623455" cy="1280890"/>
          </a:xfrm>
        </p:spPr>
        <p:txBody>
          <a:bodyPr>
            <a:normAutofit/>
          </a:bodyPr>
          <a:lstStyle/>
          <a:p>
            <a:pPr algn="l"/>
            <a:r>
              <a:rPr lang="pt-PT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SABORES</a:t>
            </a:r>
            <a:r>
              <a:rPr lang="pt-PT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PT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SONS E RITMOS</a:t>
            </a:r>
            <a:endParaRPr lang="pt-PT" sz="4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034" y="1484784"/>
            <a:ext cx="9602990" cy="44445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gastronomia cabo-verdiana juntam-se as manifestações musicais e as danças tradicionais, constituindo-se num triângulo em equilíbrio perfeito para celebrar a fertilidade, o sustento e a alegria ou a tristeza, festejando a vida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também o choro e a consternação da morte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725D-7605-44D3-B524-5AB9D15AA019}" type="slidenum">
              <a:rPr lang="pt-PT" smtClean="0"/>
              <a:pPr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6102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034" y="785794"/>
            <a:ext cx="9344028" cy="52149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Sabores</a:t>
            </a:r>
          </a:p>
          <a:p>
            <a:pPr marL="0" indent="0">
              <a:buNone/>
            </a:pP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Usando os recursos e a produção locais, a dieta alimentar cabo-verdiana é na base do milho e de feijões com carne de porco, “bode capado”</a:t>
            </a:r>
            <a:r>
              <a:rPr lang="pt-PT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galinha (nas zonas rurais),</a:t>
            </a:r>
            <a:r>
              <a:rPr lang="pt-PT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 peixe, principalmente atum, chicharro e cavala, em vez de carne (nas zonais litorais).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725D-7605-44D3-B524-5AB9D15AA019}" type="slidenum">
              <a:rPr lang="pt-PT" smtClean="0"/>
              <a:pPr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693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Cabo Verde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120" y="1600426"/>
            <a:ext cx="7776864" cy="4659946"/>
          </a:xfrm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725D-7605-44D3-B524-5AB9D15AA019}" type="slidenum">
              <a:rPr lang="pt-PT" smtClean="0"/>
              <a:pPr/>
              <a:t>2</a:t>
            </a:fld>
            <a:endParaRPr lang="pt-PT"/>
          </a:p>
        </p:txBody>
      </p:sp>
      <p:sp>
        <p:nvSpPr>
          <p:cNvPr id="3" name="Retângulo 2"/>
          <p:cNvSpPr/>
          <p:nvPr/>
        </p:nvSpPr>
        <p:spPr>
          <a:xfrm>
            <a:off x="2711624" y="629046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/>
              <a:t>Mapa de Cabo Verde</a:t>
            </a:r>
          </a:p>
        </p:txBody>
      </p:sp>
    </p:spTree>
    <p:extLst>
      <p:ext uri="{BB962C8B-B14F-4D97-AF65-F5344CB8AC3E}">
        <p14:creationId xmlns:p14="http://schemas.microsoft.com/office/powerpoint/2010/main" val="2435840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5" r="14529"/>
          <a:stretch/>
        </p:blipFill>
        <p:spPr>
          <a:xfrm>
            <a:off x="6888088" y="2348880"/>
            <a:ext cx="5012314" cy="4176464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02" y="548110"/>
            <a:ext cx="5071435" cy="3738146"/>
          </a:xfr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725D-7605-44D3-B524-5AB9D15AA019}" type="slidenum">
              <a:rPr lang="pt-PT" smtClean="0"/>
              <a:pPr/>
              <a:t>20</a:t>
            </a:fld>
            <a:endParaRPr lang="pt-PT"/>
          </a:p>
        </p:txBody>
      </p:sp>
      <p:sp>
        <p:nvSpPr>
          <p:cNvPr id="2" name="Retângulo 1"/>
          <p:cNvSpPr/>
          <p:nvPr/>
        </p:nvSpPr>
        <p:spPr>
          <a:xfrm>
            <a:off x="809588" y="5286388"/>
            <a:ext cx="6429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Cachupa rica e Guisado de garoupa</a:t>
            </a:r>
          </a:p>
        </p:txBody>
      </p:sp>
    </p:spTree>
    <p:extLst>
      <p:ext uri="{BB962C8B-B14F-4D97-AF65-F5344CB8AC3E}">
        <p14:creationId xmlns:p14="http://schemas.microsoft.com/office/powerpoint/2010/main" val="421091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034" y="857232"/>
            <a:ext cx="9129714" cy="5429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</a:t>
            </a:r>
            <a:r>
              <a:rPr lang="pt-PT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Sons </a:t>
            </a:r>
            <a:r>
              <a:rPr lang="pt-PT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os </a:t>
            </a:r>
            <a:r>
              <a:rPr lang="pt-PT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Ritmos </a:t>
            </a:r>
            <a:endParaRPr lang="pt-PT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sons e os ritmos acompanham a vida do homem das ilhas nos seus afazeres, nos seus momentos de ócio ou de brincadeira e, também, nos momentos de celebração religiosa, revelando-se nas cantigas de trabalho, de ninar, de </a:t>
            </a:r>
            <a:r>
              <a:rPr lang="pt-PT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curcutiçan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nos cânticos litúrgicos, nas suas mais diversas formas.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725D-7605-44D3-B524-5AB9D15AA019}" type="slidenum">
              <a:rPr lang="pt-PT" smtClean="0"/>
              <a:pPr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47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034" y="620688"/>
            <a:ext cx="9242950" cy="55229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Músicas </a:t>
            </a:r>
            <a:r>
              <a:rPr lang="pt-PT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PT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Danças </a:t>
            </a:r>
            <a:r>
              <a:rPr lang="pt-PT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tradicionais</a:t>
            </a:r>
            <a:endParaRPr lang="pt-P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longo dos tempos, estiveram em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voga várias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formas musicais das mais diversas origens, como o maxixe, o tango, o galope, a contradança, o bolero, a mazurca, a valsa, a polca, o </a:t>
            </a:r>
            <a:r>
              <a:rPr lang="pt-PT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foxtrot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o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samba.</a:t>
            </a:r>
          </a:p>
          <a:p>
            <a:pPr marL="0" indent="0">
              <a:buNone/>
            </a:pP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Constitui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música popular genuinamente cabo-verdiana,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PT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morna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</a:t>
            </a:r>
            <a:r>
              <a:rPr lang="pt-PT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coladeira,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pt-PT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funaná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 </a:t>
            </a:r>
            <a:r>
              <a:rPr lang="pt-PT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batuque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725D-7605-44D3-B524-5AB9D15AA019}" type="slidenum">
              <a:rPr lang="pt-PT" smtClean="0"/>
              <a:pPr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9620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9" b="11399"/>
          <a:stretch>
            <a:fillRect/>
          </a:stretch>
        </p:blipFill>
        <p:spPr>
          <a:xfrm>
            <a:off x="1952596" y="1142984"/>
            <a:ext cx="9825453" cy="4319910"/>
          </a:xfrm>
        </p:spPr>
      </p:pic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725D-7605-44D3-B524-5AB9D15AA019}" type="slidenum">
              <a:rPr lang="pt-PT" smtClean="0"/>
              <a:pPr/>
              <a:t>23</a:t>
            </a:fld>
            <a:endParaRPr lang="pt-PT"/>
          </a:p>
        </p:txBody>
      </p:sp>
      <p:sp>
        <p:nvSpPr>
          <p:cNvPr id="2" name="Retângulo 1"/>
          <p:cNvSpPr/>
          <p:nvPr/>
        </p:nvSpPr>
        <p:spPr>
          <a:xfrm>
            <a:off x="1952596" y="5572140"/>
            <a:ext cx="98254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Vozes da música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cabo-verdiana</a:t>
            </a: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Cesária Évora, </a:t>
            </a: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Bana, Lura, Tito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Paris</a:t>
            </a:r>
          </a:p>
          <a:p>
            <a:pPr algn="ctr"/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Suzana </a:t>
            </a:r>
            <a:r>
              <a:rPr lang="pt-P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Lubrano</a:t>
            </a:r>
            <a:endParaRPr lang="pt-P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27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2" b="18152"/>
          <a:stretch>
            <a:fillRect/>
          </a:stretch>
        </p:blipFill>
        <p:spPr>
          <a:xfrm>
            <a:off x="1881158" y="1357298"/>
            <a:ext cx="9748066" cy="4215010"/>
          </a:xfrm>
        </p:spPr>
      </p:pic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725D-7605-44D3-B524-5AB9D15AA019}" type="slidenum">
              <a:rPr lang="pt-PT" smtClean="0"/>
              <a:pPr/>
              <a:t>24</a:t>
            </a:fld>
            <a:endParaRPr lang="pt-PT"/>
          </a:p>
        </p:txBody>
      </p:sp>
      <p:sp>
        <p:nvSpPr>
          <p:cNvPr id="2" name="Retângulo 1"/>
          <p:cNvSpPr/>
          <p:nvPr/>
        </p:nvSpPr>
        <p:spPr>
          <a:xfrm>
            <a:off x="1738282" y="5786454"/>
            <a:ext cx="9930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Batucadeiras de Santiago</a:t>
            </a:r>
            <a:endParaRPr lang="pt-P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2953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4035" y="624110"/>
            <a:ext cx="9480578" cy="1280890"/>
          </a:xfrm>
        </p:spPr>
        <p:txBody>
          <a:bodyPr>
            <a:normAutofit/>
          </a:bodyPr>
          <a:lstStyle/>
          <a:p>
            <a:pPr algn="l"/>
            <a:r>
              <a:rPr lang="pt-PT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TEMPERO FINAL</a:t>
            </a:r>
            <a:endParaRPr lang="pt-PT" sz="4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024034" y="1484784"/>
            <a:ext cx="9386966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Fazendo um remate final em síntese, compondo e enfeitando o prato, celebrando, com o lento ritual do tempo, o prazer de comer bem, acompanhado por um bom vinho do Fogo, música da terra e muita dança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725D-7605-44D3-B524-5AB9D15AA019}" type="slidenum">
              <a:rPr lang="pt-PT" smtClean="0"/>
              <a:pPr/>
              <a:t>25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1158" y="692696"/>
            <a:ext cx="9241810" cy="5736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posição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geográfica de Cabo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Verde –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situada entre três continentes, a Europa a África e a América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determinou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seu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povoamento.</a:t>
            </a:r>
          </a:p>
          <a:p>
            <a:pPr marL="0" indent="0">
              <a:buNone/>
            </a:pP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de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povoamento criou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tipo crioulo, como fusão das duas correntes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imigratórias.</a:t>
            </a:r>
          </a:p>
          <a:p>
            <a:pPr marL="0" indent="0">
              <a:buNone/>
            </a:pP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condições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naturais condicionaram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economia e a demografia do território e determinaram a sua História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725D-7605-44D3-B524-5AB9D15AA019}" type="slidenum">
              <a:rPr lang="pt-PT" smtClean="0"/>
              <a:pPr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0014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34" y="624110"/>
            <a:ext cx="9480577" cy="947502"/>
          </a:xfrm>
        </p:spPr>
        <p:txBody>
          <a:bodyPr>
            <a:normAutofit/>
          </a:bodyPr>
          <a:lstStyle/>
          <a:p>
            <a:pPr algn="l"/>
            <a:r>
              <a:rPr lang="pt-PT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ADENDA</a:t>
            </a:r>
            <a:endParaRPr lang="pt-PT" sz="4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24034" y="1484784"/>
            <a:ext cx="4785430" cy="49446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Terra fértil </a:t>
            </a:r>
            <a:endParaRPr lang="pt-P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P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bananeiras, das laranjeiras, </a:t>
            </a:r>
            <a:endParaRPr lang="pt-P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P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acajus, </a:t>
            </a:r>
            <a:endParaRPr lang="pt-P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P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cafeeiros, das uvas, dos batatais; </a:t>
            </a:r>
            <a:endParaRPr lang="pt-P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P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milho que dá cachupa, o cuscuz, </a:t>
            </a:r>
            <a:endParaRPr lang="pt-P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P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batanca, o gufongo; </a:t>
            </a:r>
            <a:endParaRPr lang="pt-P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P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canas </a:t>
            </a:r>
            <a:endParaRPr lang="pt-P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P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dão grogue e mel... </a:t>
            </a:r>
            <a:endParaRPr lang="pt-P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97135" y="1477406"/>
            <a:ext cx="4313864" cy="4880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Terra fértil </a:t>
            </a:r>
            <a:endParaRPr lang="pt-P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P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t-P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oleaginosas, </a:t>
            </a:r>
            <a:endParaRPr lang="pt-P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P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acácias, dos cardeais, </a:t>
            </a:r>
            <a:endParaRPr lang="pt-P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P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pt-P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roseiras, </a:t>
            </a:r>
            <a:endParaRPr lang="pt-P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P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marmeleiros, das goiabeiras, </a:t>
            </a:r>
            <a:endParaRPr lang="pt-P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P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árvores resinosas, </a:t>
            </a:r>
            <a:endParaRPr lang="pt-P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P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árvores de fruta. </a:t>
            </a:r>
            <a:endParaRPr lang="pt-P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P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árvores de sombra... 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725D-7605-44D3-B524-5AB9D15AA019}" type="slidenum">
              <a:rPr lang="pt-PT" smtClean="0"/>
              <a:pPr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3688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5472" y="785794"/>
            <a:ext cx="4313864" cy="5429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Terra fértil</a:t>
            </a:r>
            <a:endParaRPr lang="pt-P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P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queijo sadio!... </a:t>
            </a:r>
            <a:endParaRPr lang="pt-P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P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Terra fértil!... </a:t>
            </a:r>
            <a:endParaRPr lang="pt-P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P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não cai a chuva, </a:t>
            </a:r>
            <a:endParaRPr lang="pt-P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P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o desalento </a:t>
            </a:r>
            <a:endParaRPr lang="pt-P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P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tragédia da estiagem! – </a:t>
            </a:r>
            <a:endParaRPr lang="pt-P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P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</a:t>
            </a:r>
          </a:p>
          <a:p>
            <a:pPr marL="0" indent="0">
              <a:buNone/>
            </a:pPr>
            <a:endParaRPr lang="pt-P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Jorge </a:t>
            </a:r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Barbosa, “</a:t>
            </a: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Terra”</a:t>
            </a:r>
          </a:p>
          <a:p>
            <a:pPr marL="0" indent="0">
              <a:buNone/>
            </a:pP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pt-P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 Poética por Jorge Barbosa</a:t>
            </a: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2002</a:t>
            </a:r>
          </a:p>
          <a:p>
            <a:pPr marL="0" indent="0">
              <a:buNone/>
            </a:pPr>
            <a:endParaRPr lang="pt-PT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6965" r="10898"/>
          <a:stretch/>
        </p:blipFill>
        <p:spPr>
          <a:xfrm>
            <a:off x="6910936" y="980728"/>
            <a:ext cx="4733652" cy="4805726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725D-7605-44D3-B524-5AB9D15AA019}" type="slidenum">
              <a:rPr lang="pt-PT" smtClean="0"/>
              <a:pPr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0486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4035" y="624110"/>
            <a:ext cx="9480578" cy="1280890"/>
          </a:xfrm>
        </p:spPr>
        <p:txBody>
          <a:bodyPr>
            <a:normAutofit/>
          </a:bodyPr>
          <a:lstStyle/>
          <a:p>
            <a:pPr algn="l"/>
            <a:r>
              <a:rPr lang="pt-P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REFERÊNCIAS BIBLIOGRÁFICAS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024034" y="1357298"/>
            <a:ext cx="9480578" cy="4929222"/>
          </a:xfrm>
        </p:spPr>
        <p:txBody>
          <a:bodyPr>
            <a:noAutofit/>
          </a:bodyPr>
          <a:lstStyle/>
          <a:p>
            <a:pPr marL="538163" indent="-447675">
              <a:buNone/>
            </a:pP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ALBUQUERQUE, Luís e Santos, Maria Emília Madeira (Coordenação), </a:t>
            </a:r>
            <a:r>
              <a:rPr lang="pt-P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História Geral de Cabo Verde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(Lisboa-Praia: Instituto de Investigação Científica Tropical e Direcção Geral do Património Cultural de Cabo Verde, 1991).Volume I.</a:t>
            </a:r>
          </a:p>
          <a:p>
            <a:pPr marL="538163" indent="-447675">
              <a:buNone/>
            </a:pP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AMARAL, Ilídio, </a:t>
            </a:r>
            <a:r>
              <a:rPr lang="pt-P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Torno dos Nacionalismos Africanos. Memórias e reflexões em homenagem a Mário Pinto de Andrade (1928-1990)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(Lisboa: Granito Editores e Livreiros, 2000)</a:t>
            </a:r>
          </a:p>
          <a:p>
            <a:pPr marL="538163" indent="-447675">
              <a:buNone/>
            </a:pP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BARBOSA, Luís Augusto </a:t>
            </a:r>
            <a:r>
              <a:rPr lang="pt-P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Grandvaux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P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Subsídios para um Dicionário Utilitário e Glossário dos Nomes Vernáculos das Plantas do Arquipélago de Cabo Verde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(Lisboa: Junta de Investigação do Ultramar, 1961)</a:t>
            </a:r>
          </a:p>
          <a:p>
            <a:pPr marL="538163" indent="-447675">
              <a:buNone/>
            </a:pP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BRITO-SEMEDO, Manuel, </a:t>
            </a:r>
            <a:r>
              <a:rPr lang="pt-P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Construção da Identidade Nacional – Análise da Imprensa entre 1877 e 1975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(Praia: Instituto da Biblioteca Nacional e do Livro, 2006)</a:t>
            </a:r>
          </a:p>
          <a:p>
            <a:pPr marL="0" indent="0">
              <a:buNone/>
            </a:pP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725D-7605-44D3-B524-5AB9D15AA019}" type="slidenum">
              <a:rPr lang="pt-PT" smtClean="0"/>
              <a:pPr/>
              <a:t>29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809720" y="836712"/>
            <a:ext cx="9830896" cy="53783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pt-PT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Daí finalmente o aparecimento em Cabo Verde de uma cultura diferenciada, mestiça em seus motivos mais íntimos e mais dinâmicos</a:t>
            </a:r>
            <a:r>
              <a:rPr lang="pt-PT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pt-PT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 </a:t>
            </a:r>
            <a:r>
              <a:rPr lang="pt-PT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mestiça ao nosso folclore na novelística, na poesia e na música populares; nas adivinhas; na culinária, na arte doceira</a:t>
            </a:r>
            <a:r>
              <a:rPr lang="pt-PT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pt-P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pt-PT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pt-P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Gabriel </a:t>
            </a:r>
            <a:r>
              <a:rPr lang="pt-P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Mariano </a:t>
            </a:r>
            <a:r>
              <a:rPr lang="pt-P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(1958), </a:t>
            </a:r>
            <a:br>
              <a:rPr lang="pt-P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Mestiçagem: seu papel na formação da sociedade caboverdiana”</a:t>
            </a:r>
          </a:p>
          <a:p>
            <a:pPr>
              <a:buNone/>
            </a:pPr>
            <a:endParaRPr lang="pt-P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725D-7605-44D3-B524-5AB9D15AA019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48" y="857232"/>
            <a:ext cx="8420878" cy="55240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725D-7605-44D3-B524-5AB9D15AA019}" type="slidenum">
              <a:rPr lang="pt-PT" smtClean="0"/>
              <a:pPr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825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725D-7605-44D3-B524-5AB9D15AA019}" type="slidenum">
              <a:rPr lang="pt-PT" smtClean="0"/>
              <a:pPr/>
              <a:t>31</a:t>
            </a:fld>
            <a:endParaRPr lang="pt-PT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785296"/>
            <a:ext cx="7848872" cy="550798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52" y="6237312"/>
            <a:ext cx="7844998" cy="52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34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2596" y="624110"/>
            <a:ext cx="9552017" cy="1280890"/>
          </a:xfrm>
        </p:spPr>
        <p:txBody>
          <a:bodyPr>
            <a:normAutofit/>
          </a:bodyPr>
          <a:lstStyle/>
          <a:p>
            <a:pPr algn="l"/>
            <a:r>
              <a:rPr lang="pt-PT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952596" y="1857364"/>
            <a:ext cx="9386396" cy="34050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sentidos, não menos o do gosto, são o mote da vida do homem crioulo.  Isto está presente em todo o ciclo da sua vida, acompanhando-o em todas as suas manifestações culturais.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725D-7605-44D3-B524-5AB9D15AA019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919536" y="787782"/>
            <a:ext cx="5040560" cy="46574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Sempre celebrando a alegria e a festa da vida e, também, o choro e a tristeza da morte, tudo à roda de grandes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tachos e panelas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música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muita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dança.</a:t>
            </a:r>
          </a:p>
          <a:p>
            <a:pPr>
              <a:buNone/>
            </a:pPr>
            <a:endParaRPr lang="pt-PT" dirty="0" smtClean="0"/>
          </a:p>
        </p:txBody>
      </p:sp>
      <p:pic>
        <p:nvPicPr>
          <p:cNvPr id="5" name="Marcador de Posição de Conteúdo 4" descr="panela chei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04112" y="1343701"/>
            <a:ext cx="4581076" cy="3528392"/>
          </a:xfr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725D-7605-44D3-B524-5AB9D15AA019}" type="slidenum">
              <a:rPr lang="pt-PT" smtClean="0"/>
              <a:pPr/>
              <a:t>5</a:t>
            </a:fld>
            <a:endParaRPr lang="pt-PT"/>
          </a:p>
        </p:txBody>
      </p:sp>
      <p:sp>
        <p:nvSpPr>
          <p:cNvPr id="2" name="Retângulo 1"/>
          <p:cNvSpPr/>
          <p:nvPr/>
        </p:nvSpPr>
        <p:spPr>
          <a:xfrm>
            <a:off x="7104112" y="4872093"/>
            <a:ext cx="4581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/>
              <a:t>Caldeira de ferro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095472" y="928670"/>
            <a:ext cx="9243520" cy="42148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Manifestações culturais essas que o acompanham do nascimento à morte.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vão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festividades do nascimento, do guarda-cabeça e do </a:t>
            </a:r>
            <a:r>
              <a:rPr lang="pt-PT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baptizado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passando pelo casamento e outras celebrações, até aos ritos fúnebres.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725D-7605-44D3-B524-5AB9D15AA019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254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4034" y="624110"/>
            <a:ext cx="9480579" cy="1280890"/>
          </a:xfrm>
        </p:spPr>
        <p:txBody>
          <a:bodyPr>
            <a:normAutofit/>
          </a:bodyPr>
          <a:lstStyle/>
          <a:p>
            <a:pPr algn="l"/>
            <a:r>
              <a:rPr lang="pt-PT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PROPÓSITO E ESTRUTURA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049415" y="1700808"/>
            <a:ext cx="9429816" cy="439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tema tem como propósito explicitar a </a:t>
            </a:r>
            <a:r>
              <a:rPr lang="pt-PT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interacção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existente entre as manifestações da cultura mestiça e a gastronomia, a música e a dança na vida do homem das ilhas.</a:t>
            </a:r>
          </a:p>
          <a:p>
            <a:pPr marL="0" indent="0">
              <a:buNone/>
            </a:pP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Seguirá a ordem e a lógica das principais técnicas de preparação de um prato </a:t>
            </a:r>
            <a:r>
              <a:rPr lang="pt-PT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gourmet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725D-7605-44D3-B524-5AB9D15AA019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847528" y="1000108"/>
            <a:ext cx="9721080" cy="5453228"/>
          </a:xfrm>
        </p:spPr>
        <p:txBody>
          <a:bodyPr>
            <a:noAutofit/>
          </a:bodyPr>
          <a:lstStyle/>
          <a:p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preparação dos temperos de base, ou seja, o conhecimento</a:t>
            </a:r>
            <a:r>
              <a:rPr lang="pt-PT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 e cultural do homem das ilhas; </a:t>
            </a:r>
          </a:p>
          <a:p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ingredientes e os condimentos trazidos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várias latitudes do planeta e que se adaptaram no Arquipélago; </a:t>
            </a:r>
          </a:p>
          <a:p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sabores, os sons e os ritmos crioulos que caracterizam e dão sentido à vida; </a:t>
            </a:r>
          </a:p>
          <a:p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tempero final.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725D-7605-44D3-B524-5AB9D15AA019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184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1158" y="624110"/>
            <a:ext cx="9623455" cy="1280890"/>
          </a:xfrm>
        </p:spPr>
        <p:txBody>
          <a:bodyPr>
            <a:normAutofit/>
          </a:bodyPr>
          <a:lstStyle/>
          <a:p>
            <a:pPr algn="l"/>
            <a:r>
              <a:rPr lang="pt-PT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TEMPERO DE BASE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881158" y="1785926"/>
            <a:ext cx="9623454" cy="4125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Situadas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Oceano Atlântico,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largo da costa ocidental do continente africano e a 500 km do promontório que lhes deu o nome – o Cabo Verde – dez ilhas e cinco principais ilhotas constituem a República de Cabo Verde, independente desde 5 de Julho de 1975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725D-7605-44D3-B524-5AB9D15AA019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569</TotalTime>
  <Words>1371</Words>
  <Application>Microsoft Office PowerPoint</Application>
  <PresentationFormat>Širokoúhlá obrazovka</PresentationFormat>
  <Paragraphs>127</Paragraphs>
  <Slides>31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Century Gothic</vt:lpstr>
      <vt:lpstr>Wingdings 3</vt:lpstr>
      <vt:lpstr>Wisp</vt:lpstr>
      <vt:lpstr>Uma Sinfonia de Sabores Comida e Música em Concerto</vt:lpstr>
      <vt:lpstr>Cabo Verde</vt:lpstr>
      <vt:lpstr>Prezentace aplikace PowerPoint</vt:lpstr>
      <vt:lpstr>Introdução</vt:lpstr>
      <vt:lpstr>Prezentace aplikace PowerPoint</vt:lpstr>
      <vt:lpstr>Prezentace aplikace PowerPoint</vt:lpstr>
      <vt:lpstr>PROPÓSITO E ESTRUTURA</vt:lpstr>
      <vt:lpstr>Prezentace aplikace PowerPoint</vt:lpstr>
      <vt:lpstr>TEMPERO DE BASE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INGREDIENTES E CONDIMENTOS</vt:lpstr>
      <vt:lpstr>Prezentace aplikace PowerPoint</vt:lpstr>
      <vt:lpstr>SABORES, SONS E RITMOS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TEMPERO FINAL</vt:lpstr>
      <vt:lpstr>Prezentace aplikace PowerPoint</vt:lpstr>
      <vt:lpstr>ADENDA</vt:lpstr>
      <vt:lpstr>Prezentace aplikace PowerPoint</vt:lpstr>
      <vt:lpstr>REFERÊNCIAS BIBLIOGRÁFICAS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MKK</dc:creator>
  <cp:lastModifiedBy>Jan Buďa</cp:lastModifiedBy>
  <cp:revision>191</cp:revision>
  <dcterms:created xsi:type="dcterms:W3CDTF">2015-10-09T12:12:38Z</dcterms:created>
  <dcterms:modified xsi:type="dcterms:W3CDTF">2015-11-10T11:24:02Z</dcterms:modified>
</cp:coreProperties>
</file>