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9" r:id="rId4"/>
    <p:sldId id="258" r:id="rId5"/>
    <p:sldId id="268" r:id="rId6"/>
    <p:sldId id="259" r:id="rId7"/>
    <p:sldId id="261" r:id="rId8"/>
    <p:sldId id="269" r:id="rId9"/>
    <p:sldId id="262" r:id="rId10"/>
    <p:sldId id="270" r:id="rId11"/>
    <p:sldId id="263" r:id="rId12"/>
    <p:sldId id="271" r:id="rId13"/>
    <p:sldId id="264" r:id="rId14"/>
    <p:sldId id="273" r:id="rId15"/>
    <p:sldId id="285" r:id="rId16"/>
    <p:sldId id="265" r:id="rId17"/>
    <p:sldId id="272" r:id="rId18"/>
    <p:sldId id="266" r:id="rId19"/>
    <p:sldId id="275" r:id="rId20"/>
    <p:sldId id="281" r:id="rId21"/>
    <p:sldId id="294" r:id="rId22"/>
    <p:sldId id="295" r:id="rId23"/>
    <p:sldId id="296" r:id="rId24"/>
    <p:sldId id="29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2" autoAdjust="0"/>
    <p:restoredTop sz="94434" autoAdjust="0"/>
  </p:normalViewPr>
  <p:slideViewPr>
    <p:cSldViewPr snapToGrid="0">
      <p:cViewPr varScale="1">
        <p:scale>
          <a:sx n="48" d="100"/>
          <a:sy n="48" d="100"/>
        </p:scale>
        <p:origin x="-13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BB702-A770-4553-9CE1-9B4D40E47E69}" type="datetimeFigureOut">
              <a:rPr lang="pt-PT" smtClean="0"/>
              <a:pPr/>
              <a:t>24-10-2015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5F283-9E50-4DC4-A41E-584461A81977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4065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F283-9E50-4DC4-A41E-584461A81977}" type="slidenum">
              <a:rPr lang="pt-PT" smtClean="0"/>
              <a:p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63467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F283-9E50-4DC4-A41E-584461A81977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664076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F283-9E50-4DC4-A41E-584461A81977}" type="slidenum">
              <a:rPr lang="pt-PT" smtClean="0"/>
              <a:pPr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297391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F283-9E50-4DC4-A41E-584461A81977}" type="slidenum">
              <a:rPr lang="pt-PT" smtClean="0"/>
              <a:pPr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345525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10/24/2015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673" y="58905"/>
            <a:ext cx="4678653" cy="67610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2939" y="1122363"/>
            <a:ext cx="9959009" cy="1067045"/>
          </a:xfrm>
        </p:spPr>
        <p:txBody>
          <a:bodyPr>
            <a:noAutofit/>
          </a:bodyPr>
          <a:lstStyle/>
          <a:p>
            <a:r>
              <a:rPr lang="pt-PT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VIAGEM PELOS MARES DA LITERATURA </a:t>
            </a:r>
            <a:endParaRPr lang="pt-PT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2331" y="2640169"/>
            <a:ext cx="9660834" cy="3606085"/>
          </a:xfrm>
        </p:spPr>
        <p:txBody>
          <a:bodyPr>
            <a:normAutofit/>
          </a:bodyPr>
          <a:lstStyle/>
          <a:p>
            <a:endParaRPr lang="pt-BR" b="1" dirty="0" smtClean="0"/>
          </a:p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Almanaques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</a:t>
            </a:r>
            <a:r>
              <a:rPr lang="pt-BR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Poesia</a:t>
            </a:r>
          </a:p>
          <a:p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just"/>
            <a:r>
              <a:rPr lang="pt-P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</a:p>
          <a:p>
            <a:pPr algn="r"/>
            <a:r>
              <a:rPr lang="pt-P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 Brito-Semedo</a:t>
            </a:r>
            <a:endParaRPr lang="pt-P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771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 como tripulantes a primeira geração da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Claridade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saímos carregados com nove números da sua revista de arte e letras, num discurso híbrido do crioulo com o português falado. 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suas “certezas sistemáticas” (</a:t>
            </a: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fincar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pés na terra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tiveram como auxílio metodológico a investigação de outras latitudes: o modernismo da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Presença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(Portugal), de que António Pedro terá tido uma influência na sombra, e o Realismo Nordestino (Brasil), de José Lins do Rego, Graciliano Ramos, Jorge Amado e tantos outros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381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Deslumbrante da </a:t>
            </a:r>
            <a:r>
              <a:rPr lang="pt-B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Certeza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Vicente, 1944 e 1945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8560" y="1690688"/>
            <a:ext cx="3908443" cy="5129191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690689"/>
            <a:ext cx="4054870" cy="5167312"/>
          </a:xfrm>
        </p:spPr>
      </p:pic>
    </p:spTree>
    <p:extLst>
      <p:ext uri="{BB962C8B-B14F-4D97-AF65-F5344CB8AC3E}">
        <p14:creationId xmlns:p14="http://schemas.microsoft.com/office/powerpoint/2010/main" xmlns="" val="11294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uma força catalisadora que veio de fora (o neo-realismo português), António Nunes e Henrique Teixeira de Sousa integraram a tripulação com a força das suas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ideias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juventude.</a:t>
            </a: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António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Nunes, com uma poesia visionária, antecipa em trinta anos a independência política de Cabo Verde –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sonho que, um dia,/ estas leiras de terra […] serão nossas.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Teixeira de Sousa, com a sua ficção da contemporaneidade, faz a sociologia histórica das gentes do Mindelo nos romances </a:t>
            </a:r>
            <a:r>
              <a:rPr lang="pt-PT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Capitão-de-Mar-e-Terra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(1984)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Djunga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(190) e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duas Bandeiras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(1994)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245045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Novo do </a:t>
            </a: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Suplemento </a:t>
            </a:r>
            <a:r>
              <a:rPr lang="pt-B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Santiago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1958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9707" y="1450897"/>
            <a:ext cx="3708276" cy="5498834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132" y="1838114"/>
            <a:ext cx="3821374" cy="4724400"/>
          </a:xfrm>
        </p:spPr>
      </p:pic>
    </p:spTree>
    <p:extLst>
      <p:ext uri="{BB962C8B-B14F-4D97-AF65-F5344CB8AC3E}">
        <p14:creationId xmlns:p14="http://schemas.microsoft.com/office/powerpoint/2010/main" xmlns="" val="346972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cidades portuguesas de Lisboa e Coimbra, integra a plêiade de marinheiros, uma nova geração, a que “não vai para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Pasárgada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”, que é “mais culturalmente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que as gerações anteriores. O seu discurso é cheio de interferências, de misturas e de alternâncias do crioulo e do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português.</a:t>
            </a: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Destacam-se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Gabriel Mariano, Ovídio Martins e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Onésimo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Silveira. A sua poesia, em verso e em prosa, é de luta mas também de amor e de certeza. A sua abordagem do tema serviçal/contratado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escravo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as roças de São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Tomé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feita em tom de protesto e de revolta.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15434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Boletim dos Alunos do Liceu Gil </a:t>
            </a:r>
            <a:r>
              <a:rPr lang="pt-P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Eanes</a:t>
            </a:r>
            <a:r>
              <a:rPr lang="pt-P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P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4000" b="1" dirty="0" smtClean="0"/>
              <a:t>São Vicente, 1959</a:t>
            </a:r>
            <a:endParaRPr lang="pt-PT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Corsino Fortes estreou-se como poeta em 1959 no </a:t>
            </a:r>
            <a:r>
              <a:rPr lang="pt-P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Boletim dos Alunos do Liceu Gil Eanes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o poema “Mindelo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e posteriormente colaborou 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P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Claridade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P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revista de arte e letras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 seu último número, e no </a:t>
            </a:r>
            <a:r>
              <a:rPr lang="pt-P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Cabo Verde – Boletim de Informação e </a:t>
            </a:r>
            <a:r>
              <a:rPr lang="pt-PT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Propaganda.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DadosRecuperados\Documentos\DOCUMENTOS\My eBooks\Boletim dos Alunos do Liceu Gil Eanes\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60995" y="1425388"/>
            <a:ext cx="3727589" cy="5045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157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Novíssimo do </a:t>
            </a:r>
            <a:r>
              <a:rPr lang="pt-PT" sz="36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Seló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Vicente, 1962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193" y="1825625"/>
            <a:ext cx="5155613" cy="4351338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3590" y="1825625"/>
            <a:ext cx="4658820" cy="4351338"/>
          </a:xfrm>
        </p:spPr>
      </p:pic>
    </p:spTree>
    <p:extLst>
      <p:ext uri="{BB962C8B-B14F-4D97-AF65-F5344CB8AC3E}">
        <p14:creationId xmlns:p14="http://schemas.microsoft.com/office/powerpoint/2010/main" xmlns="" val="193106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Içamos poemas da “novíssima geração” e embarcaram Arménio Vieira e Oswaldo Osório; aquele, pela metaforização do seu discurso, e este, pela ligação que estabelece com os primeiros marinheiros das ilhas, homenageando-os com um livro de poemas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9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de Chegada da </a:t>
            </a:r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</a:t>
            </a:r>
            <a:r>
              <a:rPr lang="pt-B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Poesia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Vicente, 1974/1975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Marcador de Posição de Conteúdo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176" y="1690179"/>
            <a:ext cx="4097100" cy="5012988"/>
          </a:xfrm>
        </p:spPr>
      </p:pic>
      <p:pic>
        <p:nvPicPr>
          <p:cNvPr id="5" name="Marcador de Posição de Conteúdo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1555" y="1690349"/>
            <a:ext cx="3852129" cy="5012309"/>
          </a:xfrm>
        </p:spPr>
      </p:pic>
    </p:spTree>
    <p:extLst>
      <p:ext uri="{BB962C8B-B14F-4D97-AF65-F5344CB8AC3E}">
        <p14:creationId xmlns:p14="http://schemas.microsoft.com/office/powerpoint/2010/main" xmlns="" val="10059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Vindos de longe, das sete partidas do mundo,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Corsino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Fortes e João Varela (i.e. Timóteo Tio Tiofe) integram a já longa lista de marinheiros, usando uma linguagem agressiva e vibrante e soçobrando poemas épicos,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Pão &amp; Fonema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Primeiro Livro de Notcha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respectivamente. </a:t>
            </a: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tentativa de fazer “a epopeia de um povo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63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endParaRPr lang="pt-P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proposta de navegação pelos mares da literatura como se de uma “viagem” pelas ilhas se tratasse, com portos de chegada e de partida.</a:t>
            </a:r>
          </a:p>
          <a:p>
            <a:pPr>
              <a:buNone/>
            </a:pPr>
            <a:endParaRPr lang="pt-B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portos serão as ilhas dos marcos da literatura, perfeitamente datados, em função das publicações usadas pelas diferentes gerações de escritores.</a:t>
            </a:r>
          </a:p>
          <a:p>
            <a:pPr>
              <a:buNone/>
            </a:pP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6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opinião de Russel Hamilton (1985), estudioso das literaturas africanas de língua portuguesa, João Varela (Mindelo, 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1937 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2007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e Corsino Fortes 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(Mindelo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1933 – 2015) 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lançaram </a:t>
            </a: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estilo poético consistente com a entrada de Cabo Verde dentro da corrente turbulenta da história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14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411" y="1163853"/>
            <a:ext cx="9287925" cy="5247861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77957" y="325370"/>
            <a:ext cx="10515600" cy="748058"/>
          </a:xfrm>
        </p:spPr>
        <p:txBody>
          <a:bodyPr/>
          <a:lstStyle/>
          <a:p>
            <a:r>
              <a:rPr lang="pt-P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 da Viagem</a:t>
            </a:r>
            <a:endParaRPr lang="pt-PT" dirty="0">
              <a:solidFill>
                <a:srgbClr val="C00000"/>
              </a:solidFill>
            </a:endParaRPr>
          </a:p>
        </p:txBody>
      </p:sp>
      <p:sp>
        <p:nvSpPr>
          <p:cNvPr id="6" name="Rectângulo 5"/>
          <p:cNvSpPr/>
          <p:nvPr/>
        </p:nvSpPr>
        <p:spPr>
          <a:xfrm>
            <a:off x="4089638" y="6488668"/>
            <a:ext cx="3575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Porto de Furna, Brava, anos de </a:t>
            </a:r>
            <a:r>
              <a:rPr lang="pt-PT" dirty="0" smtClean="0"/>
              <a:t>1800</a:t>
            </a:r>
            <a:endParaRPr lang="pt-PT" dirty="0"/>
          </a:p>
        </p:txBody>
      </p:sp>
      <p:sp>
        <p:nvSpPr>
          <p:cNvPr id="2" name="Rectangle 1"/>
          <p:cNvSpPr/>
          <p:nvPr/>
        </p:nvSpPr>
        <p:spPr>
          <a:xfrm>
            <a:off x="1075765" y="1524000"/>
            <a:ext cx="95079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Chegamos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fim desta viagem à procura de Cabo Verde pelos mares da literatura, através de pouco mais de duzentas páginas. Mantivemos como rumo o percurso temático, à latitude, e a evolução do discurso literário, à longitude.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30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Considerações Finais</a:t>
            </a:r>
            <a:endParaRPr lang="pt-PT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síntese, o surgimento da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Claridade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em 1936, com uma rotura formal e temática, em relação à geração anterior, é o grito da independência literária de Cabo Verde.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herança claridosa foi tão pesada que as gerações posteriores não conseguiram libertar-se dela e a literatura cabo-verdiana navegou sempre no mesmo mar temático e formal. Contudo, em 1974/1975 surge a proposta de uma “Nova Poesia” com uma renovação temática e a elaboração de uma nova gramática poética.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0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024" y="1467036"/>
            <a:ext cx="10515600" cy="4727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 o signo da renovação, o período da pós-independência tem revelado alguns valores e acrescentado novas publicações às anteriores, destacando-se a revista de intercâmbio cultural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Ponto &amp; Vírgula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(São Vicente, 1983-1986), que vem retomar o fio geracional interrompido no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Seló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um estudo objectivo deste período, é preciso que haja distanciamento temporal suficiente. No domínio da poesia, têm-se revelado Jorge Carlos Fonseca, Henrique Oliveira e Velhinho Rodrigues, e, no domínio da ficção, Germano Almeida.</a:t>
            </a:r>
            <a:endParaRPr lang="pt-P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2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673" y="58905"/>
            <a:ext cx="4678653" cy="67610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2939" y="1122363"/>
            <a:ext cx="9959009" cy="1067045"/>
          </a:xfrm>
        </p:spPr>
        <p:txBody>
          <a:bodyPr>
            <a:noAutofit/>
          </a:bodyPr>
          <a:lstStyle/>
          <a:p>
            <a:r>
              <a:rPr lang="pt-PT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VIAGEM PELOS MARES DA LITERATURA </a:t>
            </a:r>
            <a:endParaRPr lang="pt-PT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52331" y="2640169"/>
            <a:ext cx="9660834" cy="3606085"/>
          </a:xfrm>
        </p:spPr>
        <p:txBody>
          <a:bodyPr>
            <a:normAutofit/>
          </a:bodyPr>
          <a:lstStyle/>
          <a:p>
            <a:endParaRPr lang="pt-BR" b="1" dirty="0" smtClean="0"/>
          </a:p>
          <a:p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Almanaques</a:t>
            </a:r>
            <a:r>
              <a:rPr lang="pt-B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à </a:t>
            </a:r>
            <a:r>
              <a:rPr lang="pt-BR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</a:t>
            </a:r>
            <a:r>
              <a:rPr lang="pt-BR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Poesia</a:t>
            </a:r>
          </a:p>
          <a:p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just"/>
            <a:r>
              <a:rPr lang="pt-PT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endParaRPr lang="pt-PT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P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Manuel Brito-Semedo</a:t>
            </a:r>
            <a:endParaRPr lang="pt-P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6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764" y="1172818"/>
            <a:ext cx="9287925" cy="5247861"/>
          </a:xfr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77957" y="325370"/>
            <a:ext cx="10515600" cy="748058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4089638" y="6488668"/>
            <a:ext cx="3575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Porto de Furna, Brava, anos de </a:t>
            </a:r>
            <a:r>
              <a:rPr lang="pt-PT" dirty="0" smtClean="0"/>
              <a:t>1800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62269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Sendo Cabo Verde um arquipélago no meio do Atlântico e na intercepção de dois mundos, os poetas tornaram-se marinheiros e navegaram nos rumos longínquos de todos os </a:t>
            </a:r>
            <a:r>
              <a:rPr lang="pt-P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mares</a:t>
            </a:r>
          </a:p>
          <a:p>
            <a:pPr marL="0" indent="0">
              <a:buNone/>
            </a:pPr>
            <a:r>
              <a:rPr lang="pt-PT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Capitão </a:t>
            </a:r>
            <a:r>
              <a:rPr lang="pt-P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mares /foi só na imaginação que o fui…/ […] / Era tudo mentira/ dos meus versos/ impossíveis/ da minha fantasia. </a:t>
            </a:r>
            <a:r>
              <a:rPr lang="pt-BR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Capitão dos mares!/ nem sabia </a:t>
            </a:r>
            <a:r>
              <a:rPr lang="pt-BR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navegação</a:t>
            </a: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temática do mar tornou-se uma obsessão e um fascínio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152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Diários de Bordo</a:t>
            </a:r>
            <a:endParaRPr lang="pt-PT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819032"/>
            <a:ext cx="5176234" cy="3488781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6153" y="1819032"/>
            <a:ext cx="5448836" cy="3503459"/>
          </a:xfrm>
        </p:spPr>
      </p:pic>
    </p:spTree>
    <p:extLst>
      <p:ext uri="{BB962C8B-B14F-4D97-AF65-F5344CB8AC3E}">
        <p14:creationId xmlns:p14="http://schemas.microsoft.com/office/powerpoint/2010/main" xmlns="" val="170788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Soprando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barlavento, o vento é de feição… e o veleiro lá vai com o rumo traçado através da literatura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pt-B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é bom partir mesmo dentro da nossa fantasia</a:t>
            </a:r>
            <a:r>
              <a:rPr lang="pt-B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xmlns="" val="6980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dos Veteranos dos </a:t>
            </a:r>
            <a:r>
              <a:rPr lang="pt-B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Almanaques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Nicolau, 1854-1932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191" y="1648492"/>
            <a:ext cx="3895380" cy="4911571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019" y="1648492"/>
            <a:ext cx="3818859" cy="4842459"/>
          </a:xfrm>
        </p:spPr>
      </p:pic>
    </p:spTree>
    <p:extLst>
      <p:ext uri="{BB962C8B-B14F-4D97-AF65-F5344CB8AC3E}">
        <p14:creationId xmlns:p14="http://schemas.microsoft.com/office/powerpoint/2010/main" xmlns="" val="232583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Largamos as amarras onde tudo começou, no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Seminário Liceu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(1866-1917), sob o desígnio da cultura greco-latina, e com um discurso decalcado do português 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vernáculo.</a:t>
            </a:r>
          </a:p>
          <a:p>
            <a:pPr marL="0" indent="0">
              <a:buNone/>
            </a:pP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geração tem o mérito de ter criado as condições necessárias para o surgimento de uma verdadeira literatura cabo-verdiana</a:t>
            </a:r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PT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82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 Grande da </a:t>
            </a:r>
            <a:r>
              <a:rPr lang="pt-BR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Claridade</a:t>
            </a:r>
            <a:r>
              <a:rPr lang="pt-BR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Vicente, 1936-1960</a:t>
            </a:r>
            <a:endParaRPr lang="pt-P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690688"/>
            <a:ext cx="3747448" cy="4676823"/>
          </a:xfrm>
        </p:spPr>
      </p:pic>
      <p:pic>
        <p:nvPicPr>
          <p:cNvPr id="6" name="Marcador de Posição de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080" y="1893194"/>
            <a:ext cx="6553646" cy="3992451"/>
          </a:xfrm>
        </p:spPr>
      </p:pic>
    </p:spTree>
    <p:extLst>
      <p:ext uri="{BB962C8B-B14F-4D97-AF65-F5344CB8AC3E}">
        <p14:creationId xmlns:p14="http://schemas.microsoft.com/office/powerpoint/2010/main" xmlns="" val="39811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</TotalTime>
  <Words>1040</Words>
  <Application>Microsoft Office PowerPoint</Application>
  <PresentationFormat>Personalizados</PresentationFormat>
  <Paragraphs>59</Paragraphs>
  <Slides>24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25" baseType="lpstr">
      <vt:lpstr>Tema do Office</vt:lpstr>
      <vt:lpstr>VIAGEM PELOS MARES DA LITERATURA </vt:lpstr>
      <vt:lpstr>Diapositivo 2</vt:lpstr>
      <vt:lpstr>Diapositivo 3</vt:lpstr>
      <vt:lpstr>Diapositivo 4</vt:lpstr>
      <vt:lpstr>Diários de Bordo</vt:lpstr>
      <vt:lpstr>Diapositivo 6</vt:lpstr>
      <vt:lpstr>Porto dos Veteranos dos Almanaques, São Nicolau, 1854-1932</vt:lpstr>
      <vt:lpstr>Diapositivo 8</vt:lpstr>
      <vt:lpstr>Porto Grande da Claridade, São Vicente, 1936-1960</vt:lpstr>
      <vt:lpstr>Diapositivo 10</vt:lpstr>
      <vt:lpstr>Porto Deslumbrante da Certeza, São Vicente, 1944 e 1945</vt:lpstr>
      <vt:lpstr>Diapositivo 12</vt:lpstr>
      <vt:lpstr>Porto Novo do Suplemento Cultural, Santiago, 1958</vt:lpstr>
      <vt:lpstr>Diapositivo 14</vt:lpstr>
      <vt:lpstr>Boletim dos Alunos do Liceu Gil Eanes, São Vicente, 1959</vt:lpstr>
      <vt:lpstr>Porto Novíssimo do Seló, São Vicente, 1962</vt:lpstr>
      <vt:lpstr>Diapositivo 17</vt:lpstr>
      <vt:lpstr>Porto de Chegada da Nova Poesia, São Vicente, 1974/1975</vt:lpstr>
      <vt:lpstr>Diapositivo 19</vt:lpstr>
      <vt:lpstr>Diapositivo 20</vt:lpstr>
      <vt:lpstr>Fim da Viagem</vt:lpstr>
      <vt:lpstr>Considerações Finais</vt:lpstr>
      <vt:lpstr>Diapositivo 23</vt:lpstr>
      <vt:lpstr>VIAGEM PELOS MARES DA LITERATURA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VIAGEM PELOS MARES DA LITERATURA</dc:title>
  <dc:creator>M. Brito-Semedo</dc:creator>
  <cp:lastModifiedBy>MKK</cp:lastModifiedBy>
  <cp:revision>158</cp:revision>
  <dcterms:created xsi:type="dcterms:W3CDTF">2015-06-12T21:33:25Z</dcterms:created>
  <dcterms:modified xsi:type="dcterms:W3CDTF">2015-10-24T22:34:55Z</dcterms:modified>
</cp:coreProperties>
</file>