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9" r:id="rId2"/>
    <p:sldId id="273" r:id="rId3"/>
    <p:sldId id="281" r:id="rId4"/>
    <p:sldId id="291" r:id="rId5"/>
    <p:sldId id="292" r:id="rId6"/>
    <p:sldId id="266" r:id="rId7"/>
    <p:sldId id="267" r:id="rId8"/>
    <p:sldId id="268" r:id="rId9"/>
    <p:sldId id="269" r:id="rId10"/>
    <p:sldId id="270" r:id="rId11"/>
    <p:sldId id="307" r:id="rId12"/>
    <p:sldId id="308" r:id="rId13"/>
    <p:sldId id="309" r:id="rId14"/>
    <p:sldId id="303" r:id="rId15"/>
    <p:sldId id="304" r:id="rId16"/>
    <p:sldId id="305" r:id="rId17"/>
    <p:sldId id="296" r:id="rId18"/>
    <p:sldId id="280" r:id="rId19"/>
    <p:sldId id="289" r:id="rId20"/>
    <p:sldId id="286" r:id="rId21"/>
    <p:sldId id="294" r:id="rId22"/>
    <p:sldId id="262" r:id="rId23"/>
    <p:sldId id="275" r:id="rId24"/>
    <p:sldId id="301" r:id="rId25"/>
    <p:sldId id="276" r:id="rId26"/>
    <p:sldId id="263" r:id="rId27"/>
    <p:sldId id="272" r:id="rId28"/>
    <p:sldId id="277" r:id="rId29"/>
    <p:sldId id="288" r:id="rId30"/>
    <p:sldId id="278" r:id="rId31"/>
    <p:sldId id="290" r:id="rId32"/>
    <p:sldId id="297" r:id="rId33"/>
    <p:sldId id="299" r:id="rId34"/>
    <p:sldId id="300" r:id="rId35"/>
    <p:sldId id="298" r:id="rId36"/>
    <p:sldId id="310" r:id="rId37"/>
  </p:sldIdLst>
  <p:sldSz cx="12192000" cy="6858000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7403B8-BC2E-4D8D-A7A5-A55C4CBE25B3}">
          <p14:sldIdLst>
            <p14:sldId id="259"/>
            <p14:sldId id="273"/>
            <p14:sldId id="281"/>
            <p14:sldId id="291"/>
            <p14:sldId id="292"/>
            <p14:sldId id="266"/>
            <p14:sldId id="267"/>
            <p14:sldId id="268"/>
            <p14:sldId id="269"/>
            <p14:sldId id="270"/>
            <p14:sldId id="307"/>
            <p14:sldId id="308"/>
            <p14:sldId id="309"/>
            <p14:sldId id="303"/>
            <p14:sldId id="304"/>
            <p14:sldId id="305"/>
            <p14:sldId id="296"/>
            <p14:sldId id="280"/>
            <p14:sldId id="289"/>
            <p14:sldId id="286"/>
            <p14:sldId id="294"/>
            <p14:sldId id="262"/>
            <p14:sldId id="275"/>
            <p14:sldId id="301"/>
            <p14:sldId id="276"/>
            <p14:sldId id="263"/>
            <p14:sldId id="272"/>
            <p14:sldId id="277"/>
            <p14:sldId id="288"/>
            <p14:sldId id="278"/>
            <p14:sldId id="290"/>
            <p14:sldId id="297"/>
            <p14:sldId id="299"/>
            <p14:sldId id="300"/>
          </p14:sldIdLst>
        </p14:section>
        <p14:section name="Untitled Section" id="{C8EA4F55-F12F-4701-81CF-4E5B09DE4C05}">
          <p14:sldIdLst>
            <p14:sldId id="298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937" autoAdjust="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80DB4-42D3-4A53-A8ED-BB9B4BFAB1BC}" type="datetimeFigureOut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E3252-5174-4E6D-8D89-9EF1517BE542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719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3252-5174-4E6D-8D89-9EF1517BE542}" type="slidenum">
              <a:rPr lang="pt-PT" smtClean="0"/>
              <a:pPr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854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José Saramago, Prémio</a:t>
            </a:r>
            <a:r>
              <a:rPr lang="pt-PT" baseline="0" dirty="0" smtClean="0"/>
              <a:t> Nobel da Literatura 1998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3252-5174-4E6D-8D89-9EF1517BE542}" type="slidenum">
              <a:rPr lang="pt-PT" smtClean="0"/>
              <a:pPr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5803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56C1-81F7-40E8-A27A-9D64894431C8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8697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67964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4351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8780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189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320108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5D60-221F-4178-87BC-837CCBA8FEC6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273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E82-9DB4-4E39-A5D7-9CB7771010F4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61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72661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60E1-04B8-48AE-B0D3-7F68C498B774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246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D69C-CA70-402B-AA72-10CCE18AEE2C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93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CEAC-1C99-4C5C-8AD1-3FBEA41218A2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6735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B5F1-519C-4E33-953B-6F8632373A9B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164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A5FD-CE16-4F59-A688-B8E8E9EFE6CC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112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EDCA-9E58-48EF-A22F-508063799E74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110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96C4-6C1C-4BA5-ABD7-CBEF4AA58E6F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68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AC1B-9930-4A96-955D-8109D71108ED}" type="datetime1">
              <a:rPr lang="pt-PT" smtClean="0"/>
              <a:pPr/>
              <a:t>09-11-2015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F4B270-E86B-4413-A594-18FB6C06FF91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20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ilp.cplp.org/iilp.html" TargetMode="External"/><Relationship Id="rId2" Type="http://schemas.openxmlformats.org/officeDocument/2006/relationships/hyperlink" Target="http://www.cplp.org/id-2752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seudalinguaportuguesa.org.br/institucional.php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Portugu%C3%AAs_de_S%C3%A3o_Tom%C3%A9_e_Pr%C3%ADncipe" TargetMode="External"/><Relationship Id="rId3" Type="http://schemas.openxmlformats.org/officeDocument/2006/relationships/hyperlink" Target="https://pt.wikipedia.org/wiki/Lista_de_pa%C3%ADses_onde_o_portugu%C3%AAs_%C3%A9_l%C3%ADngua_oficial" TargetMode="External"/><Relationship Id="rId7" Type="http://schemas.openxmlformats.org/officeDocument/2006/relationships/hyperlink" Target="https://pt.wikipedia.org/wiki/L%C3%ADnguas_de_Mo%C3%A7ambique" TargetMode="External"/><Relationship Id="rId2" Type="http://schemas.openxmlformats.org/officeDocument/2006/relationships/hyperlink" Target="https://pt.wikipedia.org/wiki/L%C3%ADngua_portugue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Portugu%C3%AAs_da_Guin%C3%A9-Bissau" TargetMode="External"/><Relationship Id="rId5" Type="http://schemas.openxmlformats.org/officeDocument/2006/relationships/hyperlink" Target="https://pt.wikipedia.org/wiki/L%C3%ADnguas_de_Cabo_Verde" TargetMode="External"/><Relationship Id="rId4" Type="http://schemas.openxmlformats.org/officeDocument/2006/relationships/hyperlink" Target="https://pt.wikipedia.org/wiki/Portugu%C3%AAs_de_Angola" TargetMode="External"/><Relationship Id="rId9" Type="http://schemas.openxmlformats.org/officeDocument/2006/relationships/hyperlink" Target="https://pt.wikipedia.org/wiki/Instituto_Internacional_da_L%C3%ADngua_Portugues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587319"/>
            <a:ext cx="9291609" cy="4431604"/>
          </a:xfrm>
          <a:prstGeom prst="rect">
            <a:avLst/>
          </a:prstGeom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95406" y="571481"/>
            <a:ext cx="9909206" cy="5881856"/>
          </a:xfrm>
        </p:spPr>
        <p:txBody>
          <a:bodyPr>
            <a:normAutofit/>
          </a:bodyPr>
          <a:lstStyle/>
          <a:p>
            <a:pPr>
              <a:buNone/>
            </a:pPr>
            <a:endParaRPr lang="pt-P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t-P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t-PT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LÍNGUA PORTUGUESA  NO MUNDO</a:t>
            </a:r>
            <a:endParaRPr lang="pt-PT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</a:t>
            </a:fld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1847528" y="5661248"/>
            <a:ext cx="952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BRITO-SEMEDO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624110"/>
            <a:ext cx="9657084" cy="947502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SÃO TOMÉ E PRÍNCIPE</a:t>
            </a:r>
            <a:endParaRPr lang="pt-PT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1857364"/>
            <a:ext cx="9657083" cy="4053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Tomé é o terceiro país na ordem de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percentagem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falantes de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português,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mais de 95% da população falando português, e mais de 50% da população usando-a como primeira língua.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32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512462"/>
            <a:ext cx="8911687" cy="104433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LÍNGUA PORTUGUESA E AS ARTES</a:t>
            </a:r>
            <a:endParaRPr lang="pt-P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772816"/>
            <a:ext cx="8915400" cy="3921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referir a expressividade desta língua em importantes domínios: na música, no imenso mercado editorial, na literatura (prosa, poesia, literatura para adultos, infantil e juvenil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49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152907"/>
            <a:ext cx="8915400" cy="3921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Constata-se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que, apesar disso, até hoje somente 1 prémio Nobel de literatura foi atribuído a um autor de língua portuguesa, José Saramago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20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149873"/>
            <a:ext cx="7186081" cy="47619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13</a:t>
            </a:fld>
            <a:endParaRPr lang="pt-PT" dirty="0"/>
          </a:p>
        </p:txBody>
      </p:sp>
      <p:sp>
        <p:nvSpPr>
          <p:cNvPr id="6" name="Rectangle 5"/>
          <p:cNvSpPr/>
          <p:nvPr/>
        </p:nvSpPr>
        <p:spPr>
          <a:xfrm>
            <a:off x="2711624" y="6093296"/>
            <a:ext cx="7186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José Saramago, Prémio Nobel da Literatura 1998</a:t>
            </a:r>
          </a:p>
        </p:txBody>
      </p:sp>
    </p:spTree>
    <p:extLst>
      <p:ext uri="{BB962C8B-B14F-4D97-AF65-F5344CB8AC3E}">
        <p14:creationId xmlns:p14="http://schemas.microsoft.com/office/powerpoint/2010/main" val="41099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624111"/>
            <a:ext cx="9657085" cy="1004690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 DA LÍNGUA PORTUGUESA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772816"/>
            <a:ext cx="6239900" cy="45365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10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152906"/>
            <a:ext cx="9729092" cy="5012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Museu da Língua Portuguesa, situado em São Paulo, Brasil, aberto em Março de 2006, dedica-se à valorização e à difusão da língua portuguesa e apresenta uma forma expositiva diferenciada das demais instituições museológicas do mundo, usando tecnologia de ponta e recursos interativos para a apresentação de seus conteúdos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0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152906"/>
            <a:ext cx="9729092" cy="5012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nos seus três primeiros anos de funcionamento, foi visitado por mais de 1.600.000 pessoas, consolidando-o como um dos museus mais visitados do Brasil e da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América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Sul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620688"/>
            <a:ext cx="9392008" cy="1152128"/>
          </a:xfrm>
        </p:spPr>
        <p:txBody>
          <a:bodyPr>
            <a:noAutofit/>
          </a:bodyPr>
          <a:lstStyle/>
          <a:p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CÁTEDRAS DE </a:t>
            </a: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PORTUGUÊS </a:t>
            </a:r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</a:t>
            </a: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E ESTRANGEIRA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2132856"/>
            <a:ext cx="985150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MOÇAMBIQUE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P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P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Eduardo </a:t>
            </a:r>
            <a:r>
              <a:rPr lang="pt-P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Mondlane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P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VERDE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 Cabo Verde</a:t>
            </a:r>
            <a:endParaRPr lang="pt-P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84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285860"/>
            <a:ext cx="9851504" cy="49514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Eduardo </a:t>
            </a:r>
            <a:r>
              <a:rPr lang="pt-PT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Mondlane</a:t>
            </a:r>
            <a:endParaRPr lang="pt-PT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Cátedra de Língua Portuguesa Segunda e Estrangeira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(2008)</a:t>
            </a:r>
          </a:p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átedra surgida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âmbito de um protocolo de cooperação, assinado em 2008, entre a Universidade Eduardo </a:t>
            </a:r>
            <a:r>
              <a:rPr lang="pt-P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Mondlane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o Camões - Instituto da Cooperação e da Língua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84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024034" y="1285860"/>
            <a:ext cx="9480578" cy="4625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cátedra foi concebida como um programa de investigação que visa contribuir para a difusão e promoção de estudos sobre a língua portuguesa, assim como para a produção de ferramentas e materiais destinados ao seu ensino como língua não materna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19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268760"/>
            <a:ext cx="965708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aproximadamente 280 milhões de falantes, o português é 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5.ª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mais falada no mundo, 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3.ª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falada no hemisfério ocidental e a mais falada no hemisfério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 da Terra.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08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142984"/>
            <a:ext cx="9606322" cy="47674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de Cabo Verde</a:t>
            </a:r>
            <a:endParaRPr lang="pt-PT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Cátedra Eugénio Tavares de Língua Portuguesa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(2015)</a:t>
            </a:r>
            <a:endParaRPr lang="pt-PT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Cátedra surgida no âmbito de um protocolo de cooperação, assinado em 2014, entre a Universidade de Cabo Verde e o Camões - Instituto da Cooperação e da Língua.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84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52596" y="1214422"/>
            <a:ext cx="9552016" cy="469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Cátedra Eugénio Tavares de Língua Portuguesa tem por missão produzir conhecimento sobre a descrição linguística do Português em Cabo Verde, o seu ensino e uso na comunicação social e, ainda, promover a sua utilização em ambientes profissionais, familiares e de lazer.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21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624110"/>
            <a:ext cx="9657085" cy="128089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INTERNACIONAL DA LÍNGUA</a:t>
            </a:r>
            <a:b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PORTUGUESA (IILP)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22</a:t>
            </a:fld>
            <a:endParaRPr lang="pt-PT" dirty="0"/>
          </a:p>
        </p:txBody>
      </p:sp>
      <p:pic>
        <p:nvPicPr>
          <p:cNvPr id="7" name="Marcador de Posição de Conteúdo 6" descr="IIL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616" y="2132856"/>
            <a:ext cx="7668360" cy="4112207"/>
          </a:xfrm>
        </p:spPr>
      </p:pic>
    </p:spTree>
    <p:extLst>
      <p:ext uri="{BB962C8B-B14F-4D97-AF65-F5344CB8AC3E}">
        <p14:creationId xmlns:p14="http://schemas.microsoft.com/office/powerpoint/2010/main" val="23263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980728"/>
            <a:ext cx="98011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Sediado na Praia, </a:t>
            </a: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Verde, a sua criação foi proposta em 1989 pelo então Presidente da República do Brasil, José Sarney, durante a primeira cimeira </a:t>
            </a: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Chefes de Estado dos Países de Língua Portuguesa, 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realizada em São Luís do Maranhão</a:t>
            </a: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entanto, só </a:t>
            </a: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2002, 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ocasião da VI Reunião Ordinária do Conselho de Ministros da CPLP, em São Tomé e Príncipe, o Instituto foi finalmente criado.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35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980728"/>
            <a:ext cx="957706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 objetivos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"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promoção, a defesa, o enriquecimento e a difusão da língua portuguesa como veículo de cultura, educação, informação e acesso ao conhecimento científico, tecnológico e de utilização oficial em fóruns internacionais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02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340768"/>
            <a:ext cx="9203432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Direcção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Executiva e a Presidência do Conselho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Científic</a:t>
            </a:r>
            <a:r>
              <a:rPr lang="cs-CZ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PT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IILP têm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carácter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rotativo, permitindo que todos os países ocupem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esses cargos. Presentemente, essas </a:t>
            </a:r>
            <a:r>
              <a:rPr lang="pt-P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direcções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estão sob a alçada de Moçambique.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5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9" y="624110"/>
            <a:ext cx="9286940" cy="128089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 DOS PAÍSES LÍNGUA OFICIAL PORTUGUESA (CPLP)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2" y="2214554"/>
            <a:ext cx="9175414" cy="42651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33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428736"/>
            <a:ext cx="9729092" cy="44824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CPLP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uma organização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internacional  formada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países lusófonos, cujo objectivo é o "aprofundamento da amizade mútua e da cooperação entre os seus </a:t>
            </a:r>
            <a:r>
              <a:rPr lang="pt-PT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membros“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582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1340768"/>
            <a:ext cx="9623454" cy="457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 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CPLP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membros</a:t>
            </a:r>
            <a:r>
              <a:rPr lang="pt-PT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todos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português 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língua oficial.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Timor-Leste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tem uma segunda língua oficial (tétum) e a Guiné Equatorial tem outras duas línguas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oficiais (espanhol e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francês).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79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6844" y="624110"/>
            <a:ext cx="9837769" cy="733188"/>
          </a:xfrm>
        </p:spPr>
        <p:txBody>
          <a:bodyPr/>
          <a:lstStyle/>
          <a:p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 Membros da CPLP</a:t>
            </a: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1738282" y="1428740"/>
          <a:ext cx="9766333" cy="485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767"/>
                <a:gridCol w="1986968"/>
                <a:gridCol w="2207743"/>
                <a:gridCol w="2112855"/>
              </a:tblGrid>
              <a:tr h="485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PAÍS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INGRESSO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CONTINENTE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POPULAÇÃO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Angola 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1996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África 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PT" sz="2400" b="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20 900 000</a:t>
                      </a:r>
                      <a:endParaRPr lang="pt-PT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Brasil 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1996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b="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América  Sul 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201 032 714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Cabo Verde 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1996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África 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2400" b="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531 046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Guiné-Bissau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rial"/>
                        </a:rPr>
                        <a:t>1996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África 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1 586 000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Guiné Equatorial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Arial"/>
                        </a:rPr>
                        <a:t>2014</a:t>
                      </a:r>
                      <a:endParaRPr lang="pt-PT" sz="24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África 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1 014 999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Moçambique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1996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África 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21 397 000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Portugal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1996</a:t>
                      </a:r>
                      <a:endParaRPr lang="pt-PT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60"/>
                        </a:lnSpc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Europa 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60"/>
                        </a:lnSpc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10 487 289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São Tomé e Príncipe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Arial"/>
                        </a:rPr>
                        <a:t>1996</a:t>
                      </a:r>
                      <a:endParaRPr lang="pt-PT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kern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África </a:t>
                      </a:r>
                      <a:endParaRPr lang="pt-PT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187 356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Timor-Leste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2002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Ásia 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2400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Arial"/>
                        </a:rPr>
                        <a:t>1 115 000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29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268760"/>
            <a:ext cx="9657084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Português é uma das línguas oficiais da União Europeia, do Mercosul, da União de Nações Sul-Americanas, da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Estados Americanos, da União Africana e dos Países Lusófonos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008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8" y="1340768"/>
            <a:ext cx="9623454" cy="457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2005, o Conselho de Ministros da CPLP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adoptou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estatuto de observador associado para não-membros para promover uma melhor cooperação internacional para alcançar os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objectivos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Comunidade 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actualmente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 estados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 estatuto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20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8282" y="624110"/>
            <a:ext cx="9766331" cy="1161816"/>
          </a:xfrm>
        </p:spPr>
        <p:txBody>
          <a:bodyPr/>
          <a:lstStyle/>
          <a:p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 Observadores Especiais da CPLP</a:t>
            </a: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892809"/>
              </p:ext>
            </p:extLst>
          </p:nvPr>
        </p:nvGraphicFramePr>
        <p:xfrm>
          <a:off x="1809721" y="1857364"/>
          <a:ext cx="9694866" cy="388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491"/>
                <a:gridCol w="2097099"/>
                <a:gridCol w="2370138"/>
                <a:gridCol w="2370138"/>
              </a:tblGrid>
              <a:tr h="485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PAÍS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INGRESSO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CONTINENTE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b="1" kern="12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POPULAÇÃO</a:t>
                      </a:r>
                      <a:endParaRPr lang="pt-PT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778">
                <a:tc>
                  <a:txBody>
                    <a:bodyPr/>
                    <a:lstStyle/>
                    <a:p>
                      <a:r>
                        <a:rPr lang="pt-PT" sz="2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Geórgia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24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Europa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2635" marR="52635" marT="26318" marB="26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4 555 911</a:t>
                      </a:r>
                    </a:p>
                  </a:txBody>
                  <a:tcPr marL="52635" marR="52635" marT="26318" marB="26318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Japão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24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Ásia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2635" marR="52635" marT="26318" marB="26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127 433 494</a:t>
                      </a:r>
                    </a:p>
                  </a:txBody>
                  <a:tcPr marL="52635" marR="52635" marT="26318" marB="26318" anchor="ctr"/>
                </a:tc>
              </a:tr>
              <a:tr h="485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Maurício</a:t>
                      </a:r>
                      <a:endParaRPr lang="pt-PT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24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2006</a:t>
                      </a:r>
                      <a:endParaRPr lang="pt-PT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24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África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2635" marR="52635" marT="26318" marB="26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</a:t>
                      </a:r>
                      <a:r>
                        <a:rPr lang="pt-PT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pt-PT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264</a:t>
                      </a:r>
                      <a:r>
                        <a:rPr lang="pt-PT" sz="24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</a:t>
                      </a:r>
                      <a:r>
                        <a:rPr lang="pt-PT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866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2635" marR="52635" marT="26318" marB="26318" anchor="ctr"/>
                </a:tc>
              </a:tr>
              <a:tr h="485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Namíbia</a:t>
                      </a:r>
                      <a:endParaRPr lang="pt-PT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24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África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2635" marR="52635" marT="26318" marB="26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2 020 916</a:t>
                      </a:r>
                    </a:p>
                  </a:txBody>
                  <a:tcPr marL="52635" marR="52635" marT="26318" marB="26318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Senegal</a:t>
                      </a: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pt-PT" sz="24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África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2635" marR="52635" marT="26318" marB="26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11,658,000</a:t>
                      </a:r>
                    </a:p>
                  </a:txBody>
                  <a:tcPr marL="52635" marR="52635" marT="26318" marB="26318" anchor="ctr"/>
                </a:tc>
              </a:tr>
              <a:tr h="485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Turquia</a:t>
                      </a:r>
                      <a:endParaRPr lang="pt-PT" sz="24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pt-PT" sz="24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Ásia</a:t>
                      </a:r>
                      <a:r>
                        <a:rPr lang="pt-PT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 e </a:t>
                      </a:r>
                      <a:r>
                        <a:rPr lang="pt-PT" sz="24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Europa</a:t>
                      </a:r>
                      <a:endParaRPr lang="pt-PT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2635" marR="52635" marT="26318" marB="263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75 627 384</a:t>
                      </a:r>
                    </a:p>
                  </a:txBody>
                  <a:tcPr marL="52635" marR="52635" marT="26318" marB="26318" anchor="ctr"/>
                </a:tc>
              </a:tr>
              <a:tr h="48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pt-PT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31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19536" y="1052736"/>
            <a:ext cx="8915400" cy="457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a sua criação, em 17 de Julho de 1996, até agora, 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CPLP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assistiu a mudanças decisivas nas relações internacionais, que a levaram, também, a mudar o paradigma da sua existência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32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624110"/>
            <a:ext cx="9801101" cy="932682"/>
          </a:xfrm>
        </p:spPr>
        <p:txBody>
          <a:bodyPr/>
          <a:lstStyle/>
          <a:p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Negociação </a:t>
            </a:r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Estatuto Observadores CPLP</a:t>
            </a:r>
            <a:endParaRPr lang="pt-PT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485388"/>
              </p:ext>
            </p:extLst>
          </p:nvPr>
        </p:nvGraphicFramePr>
        <p:xfrm>
          <a:off x="1703511" y="1556795"/>
          <a:ext cx="9801102" cy="5182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2097366"/>
                <a:gridCol w="1619880"/>
                <a:gridCol w="1693511"/>
                <a:gridCol w="2806168"/>
              </a:tblGrid>
              <a:tr h="504747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PAÍS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LÍNG. OFICIAL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CONTINENTE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POPULAÇÃO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NOTAS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Indonésia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Indonésio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Ásia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237 512 352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Suazilândia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Inglês</a:t>
                      </a:r>
                      <a:r>
                        <a:rPr lang="pt-PT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e </a:t>
                      </a:r>
                      <a:r>
                        <a:rPr lang="pt-PT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Suázi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África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1 185 000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Austrália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Inglês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Oceania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22 420 039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97833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Luxemburgo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Luxemburguês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pt-PT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Alemão,</a:t>
                      </a:r>
                      <a:r>
                        <a:rPr lang="pt-PT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Francês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Europa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502 202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Peru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Espanhol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América </a:t>
                      </a:r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Sul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28 674 757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Índia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Hindi</a:t>
                      </a:r>
                      <a:r>
                        <a:rPr lang="pt-PT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e </a:t>
                      </a:r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Inglês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Ásia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1 210 193 422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Albânia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Albanês</a:t>
                      </a:r>
                      <a:endParaRPr lang="pt-PT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Europa</a:t>
                      </a:r>
                      <a:endParaRPr lang="pt-PT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2 986 952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Taiwan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Mandarim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Ásia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23 037 031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4747">
                <a:tc>
                  <a:txBody>
                    <a:bodyPr/>
                    <a:lstStyle/>
                    <a:p>
                      <a:r>
                        <a:rPr lang="pt-PT" sz="1800" b="0" i="0" u="none" strike="noStrik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Rep</a:t>
                      </a:r>
                      <a:r>
                        <a:rPr lang="pt-PT" sz="1800" b="0" i="0" u="none" strike="noStrike" kern="120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PT" sz="18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Checa</a:t>
                      </a:r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Checo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Europa</a:t>
                      </a:r>
                      <a:endParaRPr lang="pt-PT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10 381 130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PT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43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19536" y="1052736"/>
            <a:ext cx="8915400" cy="45704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início, o </a:t>
            </a:r>
            <a:r>
              <a:rPr lang="pt-PT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objectivo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CPLP era relançar o relacionamento entre as antigas colónias e a </a:t>
            </a:r>
            <a:r>
              <a:rPr lang="pt-PT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metrópole</a:t>
            </a:r>
            <a:r>
              <a:rPr lang="pt-PT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tempos de hoje são outros. Os países da CPLP procuram o seu lugar em novos equilíbrios regionais.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44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1" y="624110"/>
            <a:ext cx="9729092" cy="932682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19536" y="1484784"/>
            <a:ext cx="9729091" cy="5040560"/>
          </a:xfrm>
        </p:spPr>
        <p:txBody>
          <a:bodyPr>
            <a:noAutofit/>
          </a:bodyPr>
          <a:lstStyle/>
          <a:p>
            <a:pPr marL="541338" indent="-541338">
              <a:buNone/>
            </a:pPr>
            <a:r>
              <a:rPr lang="pt-P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da Língua Portuguesa na História e no Mundo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António Luís Ferronha (Coordenador). Comissão Nacional para as Comemorações dos Descobrimentos Portugueses / União Latina. Lisboa: Imprensa Nacional, 1992.</a:t>
            </a:r>
          </a:p>
          <a:p>
            <a:pPr marL="541338" indent="-541338">
              <a:buNone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Comunidade dos Países de Língua Oficial Portuguesa –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www.cplp.org/id-2752.aspx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41338" indent="-541338">
              <a:buNone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Internacional da Língua Portuguesa –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iilp.cplp.org/iilp.html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41338" indent="-541338">
              <a:buNone/>
            </a:pP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Museu da Língua Portuguesa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www.museudalinguaportuguesa.org.br/institucional.php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35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7528" y="692697"/>
            <a:ext cx="9801099" cy="5832648"/>
          </a:xfrm>
        </p:spPr>
        <p:txBody>
          <a:bodyPr>
            <a:noAutofit/>
          </a:bodyPr>
          <a:lstStyle/>
          <a:p>
            <a:pPr marL="541338" indent="-541338">
              <a:buNone/>
            </a:pPr>
            <a:r>
              <a:rPr lang="pt-P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Wikipédia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https://pt.wikipedia.org/wiki/L%C3%ADngua_portuguesa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https://pt.wikipedia.org/wiki/Lista_de_pa%C3%ADses_onde_o_portugu%C3%AAs_%C3%A9_l%C3%ADngua_oficial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https://pt.wikipedia.org/wiki/Portugu%C3%AAs_de_Angola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https://pt.wikipedia.org/wiki/L%C3%ADnguas_de_Cabo_Verde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https://pt.wikipedia.org/wiki/Portugu%C3%AAs_da_Guin%C3%A9-Bissau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https://pt.wikipedia.org/wiki/L%C3%ADnguas_de_Mo%C3%A7ambique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https://pt.wikipedia.org/wiki/Portugu%C3%AAs_de_S%C3%A3o_Tom%C3%A9_e_Pr%C3%ADncipe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; 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https://pt.wikipedia.org/wiki/Instituto_Internacional_da_L%C3%ADngua_Portuguesa</a:t>
            </a: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29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158" y="642918"/>
            <a:ext cx="9054563" cy="785818"/>
          </a:xfrm>
        </p:spPr>
        <p:txBody>
          <a:bodyPr/>
          <a:lstStyle/>
          <a:p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O PORTUGUÊS É LÍNGUA OFICIAL</a:t>
            </a:r>
            <a:endParaRPr lang="pt-PT" dirty="0">
              <a:solidFill>
                <a:srgbClr val="C00000"/>
              </a:solidFill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2024035" y="1500170"/>
          <a:ext cx="9480579" cy="537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1"/>
                <a:gridCol w="2571768"/>
                <a:gridCol w="3765540"/>
              </a:tblGrid>
              <a:tr h="571508"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PAÍS</a:t>
                      </a:r>
                      <a:endParaRPr lang="pt-PT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131189" marT="29986" marB="29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POPUL. (2014)</a:t>
                      </a:r>
                      <a:endParaRPr lang="pt-PT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131189" marT="29986" marB="299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MAIS INFORMAÇÕES</a:t>
                      </a:r>
                      <a:endParaRPr lang="pt-PT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131189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Brasil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656 788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Brasil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Moçambique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692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144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Moçambique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Angola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000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Angola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Portugal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813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834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uropeu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Guiné-Bissau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693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398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pt-PT" sz="2400" b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Guiné-Bissau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Timor-Leste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542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Timor-Leste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662197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Guiné Equatorial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722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254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Guiné Equatorial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Macau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587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914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Macau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452041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Cabo Verde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538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535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Cabo Verde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  <a:tr h="524678">
                <a:tc>
                  <a:txBody>
                    <a:bodyPr/>
                    <a:lstStyle/>
                    <a:p>
                      <a:pPr algn="l"/>
                      <a:r>
                        <a:rPr lang="pt-PT" sz="2400" b="0" u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pt-PT" sz="2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São Tomé 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Príncipe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</a:t>
                      </a:r>
                      <a:r>
                        <a:rPr lang="pt-PT" sz="2400" b="0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428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  <a:tc>
                  <a:txBody>
                    <a:bodyPr/>
                    <a:lstStyle/>
                    <a:p>
                      <a:r>
                        <a:rPr lang="pt-PT" sz="24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Port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pt-PT" sz="2400" b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24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São Tomé Príncipe</a:t>
                      </a:r>
                      <a:endParaRPr lang="pt-PT" sz="2400" b="0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9972" marR="59972" marT="29986" marB="29986" anchor="ctr"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2596" y="620688"/>
            <a:ext cx="9449228" cy="1022362"/>
          </a:xfrm>
        </p:spPr>
        <p:txBody>
          <a:bodyPr/>
          <a:lstStyle/>
          <a:p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O PORTUGUÊS É RELEVANTE</a:t>
            </a:r>
            <a:endParaRPr lang="pt-PT" dirty="0">
              <a:solidFill>
                <a:srgbClr val="C00000"/>
              </a:solidFill>
            </a:endParaRP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2238348" y="1928802"/>
          <a:ext cx="842968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583"/>
                <a:gridCol w="3904101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PAÍS</a:t>
                      </a:r>
                      <a:endParaRPr lang="pt-PT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POPULAÇÃO (2011)</a:t>
                      </a:r>
                      <a:endParaRPr lang="pt-PT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R="200025" anchor="ctr"/>
                </a:tc>
              </a:tr>
              <a:tr h="553410">
                <a:tc>
                  <a:txBody>
                    <a:bodyPr/>
                    <a:lstStyle/>
                    <a:p>
                      <a:pPr algn="l"/>
                      <a:r>
                        <a:rPr lang="pt-PT" sz="32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Galiza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(</a:t>
                      </a:r>
                      <a:r>
                        <a:rPr lang="pt-PT" sz="32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Espanha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762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198</a:t>
                      </a:r>
                      <a:endParaRPr lang="pt-PT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32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Goa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(</a:t>
                      </a:r>
                      <a:r>
                        <a:rPr lang="pt-PT" sz="32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Índia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457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723</a:t>
                      </a:r>
                      <a:endParaRPr lang="pt-PT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3200" b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Damão </a:t>
                      </a:r>
                      <a:r>
                        <a:rPr lang="pt-PT" sz="32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 Diu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(</a:t>
                      </a:r>
                      <a:r>
                        <a:rPr lang="pt-PT" sz="32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Índia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911</a:t>
                      </a:r>
                      <a:endParaRPr lang="pt-PT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32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Amambay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(</a:t>
                      </a:r>
                      <a:r>
                        <a:rPr lang="pt-PT" sz="32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Paraguai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113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888</a:t>
                      </a:r>
                      <a:endParaRPr lang="pt-PT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3200" b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Rivera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(</a:t>
                      </a:r>
                      <a:r>
                        <a:rPr lang="pt-PT" sz="32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Uruguai</a:t>
                      </a:r>
                      <a:r>
                        <a:rPr lang="pt-PT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921</a:t>
                      </a:r>
                      <a:endParaRPr lang="pt-PT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PT" sz="32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Bermudas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r>
                        <a:rPr lang="pt-PT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pt-PT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237</a:t>
                      </a:r>
                      <a:endParaRPr lang="pt-PT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5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624110"/>
            <a:ext cx="9657084" cy="128089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ÁFRICA </a:t>
            </a:r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LÍNGUA PORTUGUESA (PALOP</a:t>
            </a: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ANGOLA</a:t>
            </a:r>
            <a:endParaRPr lang="pt-PT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2285992"/>
            <a:ext cx="9657083" cy="36252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todos os países lusófonos, Angola é </a:t>
            </a:r>
            <a:r>
              <a:rPr lang="pt-P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natural excepção de Portugal e do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r>
              <a:rPr lang="pt-PT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 onde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percentagem de falantes de português como primeira língua é maior. Em todo o país, cerca de 70% dos 12,5 milhões de habitantes falam português.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41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624110"/>
            <a:ext cx="9657084" cy="876064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CABO </a:t>
            </a:r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endParaRPr lang="pt-PT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1643050"/>
            <a:ext cx="9657083" cy="4522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Cabo Verde, enquanto que o  Crioulo é língua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 de quase toda a população,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usada coloquialmente, no dia a dia, o Português é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oficial, usado em situações oficiais, no ensino e nos meios de comunicação social.</a:t>
            </a:r>
            <a:endParaRPr lang="pt-P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Português e o Crioulo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vivem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situação de diglossia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55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624110"/>
            <a:ext cx="9657084" cy="101894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GUINÉ-BISSAU</a:t>
            </a:r>
            <a:endParaRPr lang="pt-PT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1785926"/>
            <a:ext cx="9657083" cy="4125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estatísticas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 1983, 44% da população da Guiné-Bissau falava 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crioulo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de base portuguesa, 11% falava o português e o restante, inúmeras línguas africanas.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53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624110"/>
            <a:ext cx="9657084" cy="947502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MOÇAMBIQUE</a:t>
            </a:r>
            <a:endParaRPr lang="pt-PT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1714488"/>
            <a:ext cx="9657083" cy="4196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Apesar de ser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língua oficial 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Moçambique, 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falada, essencialmente, como segunda língua por boa parte da sua população.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529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938</TotalTime>
  <Words>1159</Words>
  <Application>Microsoft Office PowerPoint</Application>
  <PresentationFormat>Širokoúhlá obrazovka</PresentationFormat>
  <Paragraphs>256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 3</vt:lpstr>
      <vt:lpstr>Haste</vt:lpstr>
      <vt:lpstr>Prezentace aplikace PowerPoint</vt:lpstr>
      <vt:lpstr>Prezentace aplikace PowerPoint</vt:lpstr>
      <vt:lpstr>Prezentace aplikace PowerPoint</vt:lpstr>
      <vt:lpstr>ONDE O PORTUGUÊS É LÍNGUA OFICIAL</vt:lpstr>
      <vt:lpstr>ONDE O PORTUGUÊS É RELEVANTE</vt:lpstr>
      <vt:lpstr>ÁFRICA DE LÍNGUA PORTUGUESA (PALOP) – ANGOLA</vt:lpstr>
      <vt:lpstr>– CABO VERDE</vt:lpstr>
      <vt:lpstr>– GUINÉ-BISSAU</vt:lpstr>
      <vt:lpstr>– MOÇAMBIQUE</vt:lpstr>
      <vt:lpstr>– SÃO TOMÉ E PRÍNCIPE</vt:lpstr>
      <vt:lpstr>A LÍNGUA PORTUGUESA E AS ARTES</vt:lpstr>
      <vt:lpstr>Prezentace aplikace PowerPoint</vt:lpstr>
      <vt:lpstr>Prezentace aplikace PowerPoint</vt:lpstr>
      <vt:lpstr>MUSEU DA LÍNGUA PORTUGUESA</vt:lpstr>
      <vt:lpstr>Prezentace aplikace PowerPoint</vt:lpstr>
      <vt:lpstr>Prezentace aplikace PowerPoint</vt:lpstr>
      <vt:lpstr>CÁTEDRAS DE PORTUGUÊS LÍNGUA SEGUNDA E ESTRANGEIRA</vt:lpstr>
      <vt:lpstr>Prezentace aplikace PowerPoint</vt:lpstr>
      <vt:lpstr>Prezentace aplikace PowerPoint</vt:lpstr>
      <vt:lpstr>Prezentace aplikace PowerPoint</vt:lpstr>
      <vt:lpstr>Prezentace aplikace PowerPoint</vt:lpstr>
      <vt:lpstr>INSTITUTO INTERNACIONAL DA LÍNGUA PORTUGUESA (IILP)</vt:lpstr>
      <vt:lpstr>Prezentace aplikace PowerPoint</vt:lpstr>
      <vt:lpstr>Prezentace aplikace PowerPoint</vt:lpstr>
      <vt:lpstr>Prezentace aplikace PowerPoint</vt:lpstr>
      <vt:lpstr>COMUNIDADE DOS PAÍSES LÍNGUA OFICIAL PORTUGUESA (CPLP)</vt:lpstr>
      <vt:lpstr>Prezentace aplikace PowerPoint</vt:lpstr>
      <vt:lpstr>Prezentace aplikace PowerPoint</vt:lpstr>
      <vt:lpstr>Países Membros da CPLP</vt:lpstr>
      <vt:lpstr>Prezentace aplikace PowerPoint</vt:lpstr>
      <vt:lpstr>Países Observadores Especiais da CPLP</vt:lpstr>
      <vt:lpstr>Prezentace aplikace PowerPoint</vt:lpstr>
      <vt:lpstr>Negociação Estatuto Observadores CPLP</vt:lpstr>
      <vt:lpstr>Prezentace aplikace PowerPoint</vt:lpstr>
      <vt:lpstr>CONSULTAS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ESTATUTO DO PORTUGUÊS EM CABO VERDE</dc:title>
  <dc:creator>MKK</dc:creator>
  <cp:lastModifiedBy>Jan Buďa</cp:lastModifiedBy>
  <cp:revision>391</cp:revision>
  <dcterms:created xsi:type="dcterms:W3CDTF">2015-10-09T22:36:03Z</dcterms:created>
  <dcterms:modified xsi:type="dcterms:W3CDTF">2015-11-09T14:45:28Z</dcterms:modified>
</cp:coreProperties>
</file>