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10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2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233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73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08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14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43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67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27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687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3C5-3ED0-43B3-925B-7FD02CA10FA4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953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163C5-3ED0-43B3-925B-7FD02CA10FA4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1B004-36D0-44D3-8B4E-E906615958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79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PT" smtClean="0"/>
              <a:t>Esperança Cardeira</a:t>
            </a:r>
            <a:br>
              <a:rPr lang="pt-PT" smtClean="0"/>
            </a:br>
            <a:r>
              <a:rPr lang="pt-PT" b="1" smtClean="0"/>
              <a:t>História do Português</a:t>
            </a:r>
            <a:br>
              <a:rPr lang="pt-PT" b="1" smtClean="0"/>
            </a:b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smtClean="0"/>
          </a:p>
          <a:p>
            <a:r>
              <a:rPr lang="pt-PT" smtClean="0"/>
              <a:t>Temas do Exame </a:t>
            </a:r>
          </a:p>
        </p:txBody>
      </p:sp>
    </p:spTree>
    <p:extLst>
      <p:ext uri="{BB962C8B-B14F-4D97-AF65-F5344CB8AC3E}">
        <p14:creationId xmlns:p14="http://schemas.microsoft.com/office/powerpoint/2010/main" val="3155275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just"/>
            <a:r>
              <a:rPr lang="pt-PT" b="1" smtClean="0">
                <a:solidFill>
                  <a:srgbClr val="FF0000"/>
                </a:solidFill>
              </a:rPr>
              <a:t>O Português não Europeu: as novas normas</a:t>
            </a:r>
            <a:r>
              <a:rPr lang="pt-PT" smtClean="0">
                <a:solidFill>
                  <a:srgbClr val="FF0000"/>
                </a:solidFill>
              </a:rPr>
              <a:t>  </a:t>
            </a:r>
            <a:r>
              <a:rPr lang="pt-PT" smtClean="0"/>
              <a:t>(pp. 87-96)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b="1" smtClean="0"/>
              <a:t>temas: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crioulo  e a expansão da língua portuguesa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os crioulos de base portuguesa do Oriente (Macau, Malásia,Sri-Lanka, Timor, Índia</a:t>
            </a:r>
          </a:p>
          <a:p>
            <a:pPr marL="514350" indent="-514350">
              <a:buFont typeface="+mj-lt"/>
              <a:buAutoNum type="arabicPeriod"/>
            </a:pPr>
            <a:r>
              <a:rPr lang="pt-PT"/>
              <a:t>os crioulos de base </a:t>
            </a:r>
            <a:r>
              <a:rPr lang="pt-PT"/>
              <a:t>portuguesa </a:t>
            </a:r>
            <a:r>
              <a:rPr lang="pt-PT" smtClean="0"/>
              <a:t>na Oceânia (Guiné, Cabo Verde, São Tomé e Príncipe)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Português de Angola e Moçambique 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Português no Brasil – tupi, língua geral, traços típicos do P^B </a:t>
            </a:r>
            <a:endParaRPr lang="pt-PT"/>
          </a:p>
          <a:p>
            <a:pPr marL="514350" indent="-514350">
              <a:buFont typeface="+mj-lt"/>
              <a:buAutoNum type="arabicPeriod"/>
            </a:pPr>
            <a:endParaRPr lang="pt-PT" smtClean="0"/>
          </a:p>
          <a:p>
            <a:pPr marL="514350" indent="-514350">
              <a:buFont typeface="+mj-lt"/>
              <a:buAutoNum type="arabicPeriod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172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just"/>
            <a:r>
              <a:rPr lang="pt-PT" b="1" smtClean="0">
                <a:solidFill>
                  <a:srgbClr val="FF0000"/>
                </a:solidFill>
              </a:rPr>
              <a:t>Uma Periodização da História da Língua Portuguesa         </a:t>
            </a:r>
            <a:r>
              <a:rPr lang="pt-PT" b="1" smtClean="0"/>
              <a:t>(pp. 82-87)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smtClean="0"/>
              <a:t>temas. 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periodização: época arcaica e moderna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período pré-literário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diglossia</a:t>
            </a:r>
          </a:p>
          <a:p>
            <a:pPr marL="514350" indent="-514350">
              <a:buFont typeface="+mj-lt"/>
              <a:buAutoNum type="arabicPeriod"/>
            </a:pPr>
            <a:r>
              <a:rPr lang="pt-PT"/>
              <a:t>P</a:t>
            </a:r>
            <a:r>
              <a:rPr lang="pt-PT" smtClean="0"/>
              <a:t>ortuguês Antigo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período trovadoresco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Português Médio – pré-clássico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Português Clássico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Português Moderno</a:t>
            </a:r>
          </a:p>
        </p:txBody>
      </p:sp>
    </p:spTree>
    <p:extLst>
      <p:ext uri="{BB962C8B-B14F-4D97-AF65-F5344CB8AC3E}">
        <p14:creationId xmlns:p14="http://schemas.microsoft.com/office/powerpoint/2010/main" val="403264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Romanização / Latim vulgar</a:t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smtClean="0"/>
              <a:t>pp. 19-26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PT" b="1" smtClean="0"/>
              <a:t>          temas:</a:t>
            </a:r>
          </a:p>
          <a:p>
            <a:pPr marL="0" indent="0">
              <a:buNone/>
            </a:pPr>
            <a:endParaRPr lang="pt-PT" b="1" smtClean="0"/>
          </a:p>
          <a:p>
            <a:pPr marL="0" indent="0">
              <a:buNone/>
            </a:pPr>
            <a:endParaRPr lang="pt-PT"/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definição de “romanização”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divisáo da Península Ibérica no Império Romano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as antigas variedades de base latina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definição de Latim Vulgar –semo vulgaris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Appendix Probi – descrição do documento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acento melódico e vocalismo (defionir a quantidade e a qualidade vocálic´)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o sistema consonântico: consoantes oclusicas, semivogais, novas consoantes palatais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sintaxe do Latim  Clássico e Vulgar: a ordem de palavras na frase,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morfologia : declinação, o artigo, a conjugação ( tempo futuro e pretérito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lexicologia:  exemplos das tendências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o problemas d afixação da língua latina na Península Ibérica e a diferenciação dialectal </a:t>
            </a:r>
          </a:p>
          <a:p>
            <a:pPr marL="514350" indent="-514350">
              <a:buFont typeface="+mj-lt"/>
              <a:buAutoNum type="arabicPeriod"/>
            </a:pPr>
            <a:endParaRPr lang="pt-PT" smtClean="0"/>
          </a:p>
        </p:txBody>
      </p:sp>
    </p:spTree>
    <p:extLst>
      <p:ext uri="{BB962C8B-B14F-4D97-AF65-F5344CB8AC3E}">
        <p14:creationId xmlns:p14="http://schemas.microsoft.com/office/powerpoint/2010/main" val="39893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O papel dos substratos, superstratos e adstratos  </a:t>
            </a:r>
            <a:r>
              <a:rPr lang="pt-PT" smtClean="0"/>
              <a:t>(pp. 26-37)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pt-PT" sz="1400" smtClean="0"/>
              <a:t>temas: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smtClean="0"/>
              <a:t>definição do substrato e as tendências linguísticas pré-existentes 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smtClean="0"/>
              <a:t> betacismo (definição e localização)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smtClean="0"/>
              <a:t>grupos iniciais latinno PL, CL, FL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smtClean="0"/>
              <a:t>lenição e o grupo CT`(KT) latinos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smtClean="0"/>
              <a:t>exemplificação dos topónimos e hidrónimos e de outros vocábulos portugueses com raíz pré-latina.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smtClean="0"/>
              <a:t>invasão germânicas: visigoda, sueva, cartaginenese, sueva e vândala – uma curta descrição histórica e a influência  no enriquecimento lexical. 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smtClean="0"/>
              <a:t>patronímicos – definição, etimologia, exemplificação dos patronímicos germâncos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smtClean="0"/>
              <a:t> a influência das línguas germâncias no acento, ditongação, sonorização – contribuição para a diferenciação entreo o Francês e o Português, e, entre o Português e o Castelhano. 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smtClean="0"/>
              <a:t>superstratos `e adstratos:  definição do termo superstrato´p.30  e adstrato``p.32, romance. p. 30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smtClean="0"/>
              <a:t>Romance hispânico e o romance visigótico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smtClean="0"/>
              <a:t>invasão árabe e a sua influência na língua portuguesa.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smtClean="0"/>
              <a:t>vocabulário árabe na língua portuguesa</a:t>
            </a:r>
            <a:r>
              <a:rPr lang="pt-PT" sz="1400"/>
              <a:t> </a:t>
            </a:r>
            <a:r>
              <a:rPr lang="pt-PT" sz="1400" smtClean="0"/>
              <a:t>`campo semântico referente à administração, guerra, organização urbana, agricultura, ciência, antroponímia, toponímia, e ainda outros. </a:t>
            </a:r>
            <a:endParaRPr lang="pt-PT" sz="1400"/>
          </a:p>
          <a:p>
            <a:pPr marL="514350" indent="-514350">
              <a:buFont typeface="+mj-lt"/>
              <a:buAutoNum type="arabicPeriod"/>
            </a:pPr>
            <a:r>
              <a:rPr lang="pt-PT" sz="1400" smtClean="0"/>
              <a:t>moçárabe – romance arcaizante –d efinição, dialetalização, moaxás, hardjas – e elementos conservadores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1400" smtClean="0"/>
              <a:t>a compartimentação do territõria em reinos, e reinos a a divisão da sociedade hispano-goda e as caraterísticas linguísticas distintivas </a:t>
            </a:r>
          </a:p>
        </p:txBody>
      </p:sp>
    </p:spTree>
    <p:extLst>
      <p:ext uri="{BB962C8B-B14F-4D97-AF65-F5344CB8AC3E}">
        <p14:creationId xmlns:p14="http://schemas.microsoft.com/office/powerpoint/2010/main" val="1105573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Reconquista e Repovoamento</a:t>
            </a:r>
            <a:r>
              <a:rPr lang="pt-PT" smtClean="0"/>
              <a:t/>
            </a:r>
            <a:br>
              <a:rPr lang="pt-PT" smtClean="0"/>
            </a:br>
            <a:r>
              <a:rPr lang="pt-PT" smtClean="0"/>
              <a:t>(pp-39-41)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PT" smtClean="0"/>
              <a:t>temas: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reconquista-definição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Vimara Peres 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Henrique fe Borgonha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 Raimundo e Henrique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Afonso Henriques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datas: 1128, 1143, 1179, 1147, 1249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a difersificação linguística como consequência da expansão castelhana: 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PT" smtClean="0"/>
              <a:t>F inicial 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PT" smtClean="0"/>
              <a:t>grupos LI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PT" smtClean="0"/>
              <a:t>CUL 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PT" smtClean="0"/>
              <a:t>CT 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PT" smtClean="0"/>
              <a:t>i semiconsonântico inicial</a:t>
            </a:r>
          </a:p>
          <a:p>
            <a:pPr marL="514350" indent="-514350">
              <a:buAutoNum type="arabicPeriod" startAt="8"/>
            </a:pPr>
            <a:r>
              <a:rPr lang="pt-PT" smtClean="0"/>
              <a:t>caracterização do repovoamento: nonorte, entre o Montego e o Tejo, e no sul</a:t>
            </a:r>
          </a:p>
          <a:p>
            <a:pPr marL="514350" indent="-514350">
              <a:buAutoNum type="arabicPeriod" startAt="8"/>
            </a:pPr>
            <a:r>
              <a:rPr lang="pt-PT" smtClean="0"/>
              <a:t>alguns traços dialectológicos de acordo com o mapa p. 43</a:t>
            </a:r>
          </a:p>
        </p:txBody>
      </p:sp>
    </p:spTree>
    <p:extLst>
      <p:ext uri="{BB962C8B-B14F-4D97-AF65-F5344CB8AC3E}">
        <p14:creationId xmlns:p14="http://schemas.microsoft.com/office/powerpoint/2010/main" val="2205059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Galego-português e Português Antigo</a:t>
            </a:r>
            <a:r>
              <a:rPr lang="pt-PT" smtClean="0"/>
              <a:t/>
            </a:r>
            <a:br>
              <a:rPr lang="pt-PT" smtClean="0"/>
            </a:br>
            <a:r>
              <a:rPr lang="pt-PT" smtClean="0"/>
              <a:t>(pp.44-56)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PT" smtClean="0"/>
              <a:t>temas: 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os documentos mais antigos escritos em Português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definição do Português antigo (p. 47) e do Galego-português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Testamento de Afonso II e Notícia de Torto – duas tradições diferentes – descriçãos dos dois documentos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Caracterização dos traços linguísticos do Português Antigo:</a:t>
            </a:r>
          </a:p>
          <a:p>
            <a:pPr lvl="1"/>
            <a:r>
              <a:rPr lang="pt-PT" smtClean="0"/>
              <a:t>Sistema de sibilantes e palatais. ce, ci, se, -s-, -ss-	ch, x, ge,gi, j</a:t>
            </a:r>
          </a:p>
          <a:p>
            <a:pPr lvl="1"/>
            <a:r>
              <a:rPr lang="pt-PT" smtClean="0"/>
              <a:t>desinências ão, ã, õ</a:t>
            </a:r>
          </a:p>
          <a:p>
            <a:pPr lvl="1"/>
            <a:r>
              <a:rPr lang="pt-PT" smtClean="0"/>
              <a:t>pronomes possesivos p. 52</a:t>
            </a:r>
          </a:p>
          <a:p>
            <a:pPr lvl="1"/>
            <a:r>
              <a:rPr lang="pt-PT" smtClean="0"/>
              <a:t>flexão verbal da 2 ap. pl. </a:t>
            </a:r>
          </a:p>
          <a:p>
            <a:pPr lvl="1"/>
            <a:r>
              <a:rPr lang="pt-PT" smtClean="0"/>
              <a:t>particípio passado – ado, -udo, - ido</a:t>
            </a:r>
          </a:p>
          <a:p>
            <a:pPr lvl="1"/>
            <a:r>
              <a:rPr lang="pt-PT" smtClean="0"/>
              <a:t>verbos ser, haver, ter</a:t>
            </a:r>
          </a:p>
          <a:p>
            <a:pPr lvl="1"/>
            <a:r>
              <a:rPr lang="pt-PT" smtClean="0"/>
              <a:t>o verbos ESSE, SEDERE</a:t>
            </a:r>
          </a:p>
          <a:p>
            <a:pPr lvl="1"/>
            <a:r>
              <a:rPr lang="pt-PT" smtClean="0"/>
              <a:t>homem como sujeito indeterminado (nekdo)</a:t>
            </a:r>
          </a:p>
          <a:p>
            <a:pPr lvl="1"/>
            <a:r>
              <a:rPr lang="pt-PT" smtClean="0"/>
              <a:t>expressões indeterminadas: hu, er, ar, adur, adrede, ensembra, asinha, ende, rem, acá, acó, alá, aló, porende...</a:t>
            </a:r>
          </a:p>
          <a:p>
            <a:pPr lvl="1"/>
            <a:r>
              <a:rPr lang="pt-PT" smtClean="0"/>
              <a:t>colocação dos pronomes átonos ou clíticos</a:t>
            </a:r>
          </a:p>
          <a:p>
            <a:pPr marL="0" indent="0">
              <a:buNone/>
            </a:pPr>
            <a:endParaRPr lang="pt-PT" smtClean="0"/>
          </a:p>
          <a:p>
            <a:pPr marL="514350" indent="-514350">
              <a:buFont typeface="+mj-lt"/>
              <a:buAutoNum type="arabicPeriod"/>
            </a:pPr>
            <a:endParaRPr lang="pt-PT" smtClean="0"/>
          </a:p>
          <a:p>
            <a:pPr marL="514350" indent="-514350">
              <a:buFont typeface="+mj-lt"/>
              <a:buAutoNum type="arabicPeriod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765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O Português Médio</a:t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smtClean="0"/>
              <a:t>(pp. 57-69)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t-PT" b="1" smtClean="0"/>
              <a:t>temas: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descrição de factores históricos:  (batalha de Aljubarrota, morte de D. Fernando, revolução, a casa de Avis, derrota da nobreza, expansão ultramarina, D.João, d. Duarte,  desenvolvimento literaário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florescimento de historiografia e de traduções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obras literárias escritas em Português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poesia palaciana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 as primeiras gramáticas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Fernão de Oliveira e João de Barros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as principais mudanças linguísticas: </a:t>
            </a:r>
          </a:p>
          <a:p>
            <a:pPr marL="1314450" lvl="2" indent="-514350">
              <a:buFont typeface="+mj-lt"/>
              <a:buAutoNum type="arabicPeriod"/>
            </a:pPr>
            <a:r>
              <a:rPr lang="pt-PT" sz="3400" smtClean="0"/>
              <a:t>i`/y entre duas vogais, hiatos </a:t>
            </a:r>
          </a:p>
          <a:p>
            <a:pPr marL="1314450" lvl="2" indent="-514350">
              <a:buFont typeface="+mj-lt"/>
              <a:buAutoNum type="arabicPeriod"/>
            </a:pPr>
            <a:r>
              <a:rPr lang="pt-PT" sz="3400" smtClean="0"/>
              <a:t>a samivocalização de –L-,</a:t>
            </a:r>
          </a:p>
          <a:p>
            <a:pPr marL="1314450" lvl="2" indent="-514350">
              <a:buFont typeface="+mj-lt"/>
              <a:buAutoNum type="arabicPeriod"/>
            </a:pPr>
            <a:r>
              <a:rPr lang="pt-PT" sz="3400" smtClean="0"/>
              <a:t>unificação das terminações nasais em –ão</a:t>
            </a:r>
          </a:p>
          <a:p>
            <a:pPr marL="1314450" lvl="2" indent="-514350">
              <a:buFont typeface="+mj-lt"/>
              <a:buAutoNum type="arabicPeriod"/>
            </a:pPr>
            <a:r>
              <a:rPr lang="pt-PT" sz="3400" smtClean="0"/>
              <a:t>síncope do –de- intervocálico</a:t>
            </a:r>
          </a:p>
          <a:p>
            <a:pPr marL="1314450" lvl="2" indent="-514350">
              <a:buFont typeface="+mj-lt"/>
              <a:buAutoNum type="arabicPeriod"/>
            </a:pPr>
            <a:r>
              <a:rPr lang="pt-PT" sz="3400" smtClean="0"/>
              <a:t>novo acervo  vocabular: substantivos em –nça, mennto, adjetivos em –al, -vel, -osos, verbos que desapareceram, neologismos, latinismos, galicismos, italianismos,</a:t>
            </a:r>
          </a:p>
          <a:p>
            <a:pPr marL="1314450" lvl="2" indent="-514350">
              <a:buFont typeface="+mj-lt"/>
              <a:buAutoNum type="arabicPeriod"/>
            </a:pPr>
            <a:r>
              <a:rPr lang="pt-PT" sz="3400" smtClean="0"/>
              <a:t>palavras divergentes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processo de relatinização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400" smtClean="0"/>
              <a:t>expansão do Português e a sua influência na língua portuguesa: acervo lexical p.67-68</a:t>
            </a:r>
          </a:p>
          <a:p>
            <a:pPr marL="1314450" lvl="2" indent="-514350">
              <a:buFont typeface="+mj-lt"/>
              <a:buAutoNum type="arabicPeriod"/>
            </a:pPr>
            <a:endParaRPr lang="pt-PT" sz="3400" smtClean="0"/>
          </a:p>
        </p:txBody>
      </p:sp>
    </p:spTree>
    <p:extLst>
      <p:ext uri="{BB962C8B-B14F-4D97-AF65-F5344CB8AC3E}">
        <p14:creationId xmlns:p14="http://schemas.microsoft.com/office/powerpoint/2010/main" val="1010070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O Português Clássico </a:t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smtClean="0"/>
              <a:t> (pp. 69-74)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smtClean="0"/>
              <a:t>temas: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factores históicos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surgimentos das Gramáticas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 contributo linguístico do Português Clássico p. 71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mudanças linguísticas: sistema das sibilantes e a sua exportação para o Português do Brasil 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306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FF0000"/>
                </a:solidFill>
              </a:rPr>
              <a:t>Mudanças Recentes no Português </a:t>
            </a:r>
            <a:r>
              <a:rPr lang="pt-PT" smtClean="0"/>
              <a:t/>
            </a:r>
            <a:br>
              <a:rPr lang="pt-PT" smtClean="0"/>
            </a:br>
            <a:r>
              <a:rPr lang="pt-PT" smtClean="0"/>
              <a:t> (pp. 75-81)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PT" smtClean="0"/>
              <a:t>temas: </a:t>
            </a:r>
          </a:p>
          <a:p>
            <a:pPr marL="514350" indent="-514350">
              <a:buFont typeface="+mj-lt"/>
              <a:buAutoNum type="arabicPeriod"/>
            </a:pPr>
            <a:endParaRPr lang="pt-PT" smtClean="0"/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factores históricos (Marquês de Pombal, Rafael Bluetaus, Luís António Verneý, Companhia de Jesus, Alexandre Herculano, Luís Caetano de Lima, Madureira Feijó, Monte Carmelo, Jerónimo Contador de A´rgote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O </a:t>
            </a:r>
            <a:r>
              <a:rPr lang="pt-PT"/>
              <a:t>verdadeiro </a:t>
            </a:r>
            <a:r>
              <a:rPr lang="pt-PT" smtClean="0"/>
              <a:t>Método </a:t>
            </a:r>
            <a:r>
              <a:rPr lang="pt-PT"/>
              <a:t>de </a:t>
            </a:r>
            <a:r>
              <a:rPr lang="pt-PT" smtClean="0"/>
              <a:t>Estudar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A corte Portuguesa no Brasil`(1807)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A revolução liberal . Almeida Garret, Alexandre Herculano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a segunda metade do século XIX – Adolfo Coelho, Epifâncio da Silva Dias, Leite de Vasconcellos, Gonçalves Viana, Carolina Michaelis, José Joaquim Nunes. 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Revista Lusitana – 1880 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A reforma otrográfica – 1911, 1945, 1971, 1990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O léxico português moderno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fricatização do s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monotongação do ditongo ou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monotongação do ditongo ei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elevação e centralização das vogais átonas 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diversificação da língua portuguesa: galego, português, dialectos sterntrionais, meridionais, centrais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Português nos Açores e Madeira</a:t>
            </a:r>
            <a:endParaRPr lang="pt-PT"/>
          </a:p>
          <a:p>
            <a:pPr marL="514350" indent="-514350">
              <a:buFont typeface="+mj-lt"/>
              <a:buAutoNum type="arabicPeriod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874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926</Words>
  <Application>Microsoft Office PowerPoint</Application>
  <PresentationFormat>Předvádění na obrazovce (4:3)</PresentationFormat>
  <Paragraphs>124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Esperança Cardeira História do Português </vt:lpstr>
      <vt:lpstr>Uma Periodização da História da Língua Portuguesa         (pp. 82-87)</vt:lpstr>
      <vt:lpstr>Romanização / Latim vulgar pp. 19-26</vt:lpstr>
      <vt:lpstr>O papel dos substratos, superstratos e adstratos  (pp. 26-37)</vt:lpstr>
      <vt:lpstr>Reconquista e Repovoamento (pp-39-41)</vt:lpstr>
      <vt:lpstr>Galego-português e Português Antigo (pp.44-56)</vt:lpstr>
      <vt:lpstr>O Português Médio (pp. 57-69)</vt:lpstr>
      <vt:lpstr>O Português Clássico   (pp. 69-74)</vt:lpstr>
      <vt:lpstr>Mudanças Recentes no Português   (pp. 75-81)</vt:lpstr>
      <vt:lpstr>O Português não Europeu: as novas normas  (pp. 87-96)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Esperança Cardeira História do Português</dc:title>
  <dc:creator>Iva Svobodová</dc:creator>
  <cp:lastModifiedBy>Iva Svobodová</cp:lastModifiedBy>
  <cp:revision>11</cp:revision>
  <dcterms:created xsi:type="dcterms:W3CDTF">2015-04-01T07:41:16Z</dcterms:created>
  <dcterms:modified xsi:type="dcterms:W3CDTF">2015-04-01T09:17:49Z</dcterms:modified>
</cp:coreProperties>
</file>