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9" r:id="rId15"/>
    <p:sldId id="270" r:id="rId16"/>
    <p:sldId id="268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62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44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2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37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66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68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79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9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61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30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8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3558C-8D96-41B2-9F8B-8C132B2D6D05}" type="datetimeFigureOut">
              <a:rPr lang="cs-CZ" smtClean="0"/>
              <a:t>27. 2. 2015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D6E39-D0B1-45C4-8664-7988ADBF5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beram.pt/dlpo/romanc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iberam.pt/dlpo/mo&#231;&#225;rab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História</a:t>
            </a:r>
            <a:r>
              <a:rPr lang="cs-CZ" b="1" dirty="0" smtClean="0"/>
              <a:t> do </a:t>
            </a:r>
            <a:r>
              <a:rPr lang="cs-CZ" b="1" dirty="0" err="1" smtClean="0"/>
              <a:t>Latim</a:t>
            </a:r>
            <a:r>
              <a:rPr lang="cs-CZ" b="1" dirty="0" smtClean="0"/>
              <a:t> </a:t>
            </a:r>
            <a:r>
              <a:rPr lang="cs-CZ" b="1" dirty="0" err="1" smtClean="0"/>
              <a:t>ao</a:t>
            </a:r>
            <a:r>
              <a:rPr lang="cs-CZ" b="1" dirty="0" smtClean="0"/>
              <a:t> </a:t>
            </a:r>
            <a:r>
              <a:rPr lang="cs-CZ" b="1" dirty="0" err="1" smtClean="0"/>
              <a:t>Portug</a:t>
            </a:r>
            <a:r>
              <a:rPr lang="pt-PT" b="1" dirty="0" smtClean="0"/>
              <a:t>uês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>
                <a:solidFill>
                  <a:srgbClr val="00B050"/>
                </a:solidFill>
              </a:rPr>
              <a:t>2.3.2015</a:t>
            </a:r>
          </a:p>
          <a:p>
            <a:r>
              <a:rPr lang="pt-PT" dirty="0" smtClean="0">
                <a:solidFill>
                  <a:srgbClr val="00B050"/>
                </a:solidFill>
              </a:rPr>
              <a:t>ÚRJL FFMU </a:t>
            </a:r>
          </a:p>
          <a:p>
            <a:r>
              <a:rPr lang="pt-PT" dirty="0" smtClean="0">
                <a:solidFill>
                  <a:srgbClr val="00B050"/>
                </a:solidFill>
              </a:rPr>
              <a:t>VÝVOJ PORTUGALSKÉHO JAZYKA</a:t>
            </a:r>
          </a:p>
          <a:p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16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Romance - Priberam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b="1" dirty="0" smtClean="0">
                <a:effectLst/>
              </a:rPr>
              <a:t> </a:t>
            </a:r>
            <a:r>
              <a:rPr lang="pt-BR" i="1" dirty="0" smtClean="0"/>
              <a:t>substantivo </a:t>
            </a:r>
            <a:r>
              <a:rPr lang="pt-BR" i="1" dirty="0"/>
              <a:t>masculino</a:t>
            </a:r>
            <a:endParaRPr lang="pt-BR" dirty="0" smtClean="0">
              <a:effectLst/>
            </a:endParaRPr>
          </a:p>
          <a:p>
            <a:r>
              <a:rPr lang="pt-BR" dirty="0"/>
              <a:t>1. </a:t>
            </a:r>
            <a:r>
              <a:rPr lang="pt-BR" dirty="0" smtClean="0">
                <a:effectLst/>
              </a:rPr>
              <a:t>Narração histórica em versos simples.</a:t>
            </a:r>
          </a:p>
          <a:p>
            <a:r>
              <a:rPr lang="pt-BR" dirty="0"/>
              <a:t>2. </a:t>
            </a:r>
            <a:r>
              <a:rPr lang="pt-BR" b="1" dirty="0" smtClean="0">
                <a:effectLst/>
              </a:rPr>
              <a:t>Língua ou conjunto de línguas derivadas do latim</a:t>
            </a:r>
            <a:r>
              <a:rPr lang="pt-BR" dirty="0" smtClean="0">
                <a:effectLst/>
              </a:rPr>
              <a:t>.</a:t>
            </a:r>
          </a:p>
          <a:p>
            <a:r>
              <a:rPr lang="pt-BR" dirty="0"/>
              <a:t>3. </a:t>
            </a:r>
            <a:r>
              <a:rPr lang="pt-BR" dirty="0" smtClean="0">
                <a:effectLst/>
              </a:rPr>
              <a:t>Narração em prosa, de aventuras imaginárias, ou reproduzidas da realidade, combinadas de modo a interessarem o leitor.</a:t>
            </a:r>
          </a:p>
          <a:p>
            <a:r>
              <a:rPr lang="pt-BR" dirty="0"/>
              <a:t>4. </a:t>
            </a:r>
            <a:r>
              <a:rPr lang="pt-BR" dirty="0" smtClean="0">
                <a:effectLst/>
              </a:rPr>
              <a:t>Fantasia.</a:t>
            </a:r>
          </a:p>
          <a:p>
            <a:r>
              <a:rPr lang="pt-BR" dirty="0"/>
              <a:t>5. </a:t>
            </a:r>
            <a:r>
              <a:rPr lang="pt-BR" dirty="0" smtClean="0">
                <a:effectLst/>
              </a:rPr>
              <a:t>Novela, conto.</a:t>
            </a:r>
          </a:p>
          <a:p>
            <a:r>
              <a:rPr lang="pt-BR" i="1" dirty="0"/>
              <a:t>adjectivo de dois géneros</a:t>
            </a:r>
            <a:endParaRPr lang="pt-BR" dirty="0" smtClean="0">
              <a:effectLst/>
            </a:endParaRPr>
          </a:p>
          <a:p>
            <a:r>
              <a:rPr lang="pt-BR" i="1" dirty="0"/>
              <a:t>adjetivo de dois géneros</a:t>
            </a:r>
            <a:endParaRPr lang="pt-BR" dirty="0" smtClean="0">
              <a:effectLst/>
            </a:endParaRPr>
          </a:p>
          <a:p>
            <a:r>
              <a:rPr lang="pt-BR" dirty="0"/>
              <a:t>6. </a:t>
            </a:r>
            <a:r>
              <a:rPr lang="pt-BR" dirty="0" smtClean="0">
                <a:effectLst/>
              </a:rPr>
              <a:t>Românico.</a:t>
            </a:r>
          </a:p>
          <a:p>
            <a:r>
              <a:rPr lang="pt-BR" dirty="0" smtClean="0">
                <a:effectLst/>
              </a:rPr>
              <a:t/>
            </a:r>
            <a:br>
              <a:rPr lang="pt-BR" dirty="0" smtClean="0">
                <a:effectLst/>
              </a:rPr>
            </a:br>
            <a:r>
              <a:rPr lang="pt-BR" b="1" dirty="0" smtClean="0">
                <a:effectLst/>
              </a:rPr>
              <a:t>"romance"</a:t>
            </a:r>
            <a:r>
              <a:rPr lang="pt-BR" dirty="0" smtClean="0">
                <a:effectLst/>
              </a:rPr>
              <a:t>, in Dicionário Priberam da Língua Portuguesa [em linha], 2008-2013, </a:t>
            </a:r>
            <a:r>
              <a:rPr lang="pt-BR" dirty="0" smtClean="0">
                <a:effectLst/>
                <a:hlinkClick r:id="rId2"/>
              </a:rPr>
              <a:t>http://www.priberam.pt/dlpo/romance</a:t>
            </a:r>
            <a:r>
              <a:rPr lang="pt-BR" dirty="0" smtClean="0">
                <a:effectLst/>
              </a:rPr>
              <a:t> [consultado em 27-02-2015].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179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Romance autônomo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Desenvolveu-se no sula entre os moçárabes</a:t>
            </a:r>
          </a:p>
          <a:p>
            <a:r>
              <a:rPr lang="pt-PT" dirty="0" smtClean="0"/>
              <a:t>Foi totalmente livre da influência germânica</a:t>
            </a:r>
          </a:p>
          <a:p>
            <a:r>
              <a:rPr lang="pt-BR" b="1" dirty="0" smtClean="0">
                <a:effectLst/>
              </a:rPr>
              <a:t>mo·çá·ra·be</a:t>
            </a:r>
            <a:r>
              <a:rPr lang="pt-BR" dirty="0" smtClean="0">
                <a:effectLst/>
              </a:rPr>
              <a:t> </a:t>
            </a:r>
            <a:r>
              <a:rPr lang="pt-BR" b="1" dirty="0" smtClean="0">
                <a:effectLst/>
              </a:rPr>
              <a:t> </a:t>
            </a:r>
            <a:endParaRPr lang="pt-BR" dirty="0" smtClean="0">
              <a:effectLst/>
            </a:endParaRPr>
          </a:p>
          <a:p>
            <a:r>
              <a:rPr lang="pt-BR" i="1" dirty="0" smtClean="0"/>
              <a:t> </a:t>
            </a:r>
            <a:r>
              <a:rPr lang="pt-BR" dirty="0" smtClean="0">
                <a:effectLst/>
              </a:rPr>
              <a:t>Diz-se do ou o cristão que viveu entre os muçulmanos de Espanha e misturado com eles</a:t>
            </a:r>
          </a:p>
          <a:p>
            <a:pPr marL="0" indent="0">
              <a:buNone/>
            </a:pPr>
            <a:r>
              <a:rPr lang="pt-BR" dirty="0" smtClean="0">
                <a:effectLst/>
              </a:rPr>
              <a:t/>
            </a:r>
            <a:br>
              <a:rPr lang="pt-BR" dirty="0" smtClean="0">
                <a:effectLst/>
              </a:rPr>
            </a:br>
            <a:r>
              <a:rPr lang="pt-BR" b="1" dirty="0" smtClean="0">
                <a:effectLst/>
              </a:rPr>
              <a:t>"moçárabe"</a:t>
            </a:r>
            <a:r>
              <a:rPr lang="pt-BR" dirty="0" smtClean="0">
                <a:effectLst/>
              </a:rPr>
              <a:t>, in Dicionário Priberam da Língua Portuguesa [em linha], 2008-2013, </a:t>
            </a:r>
            <a:r>
              <a:rPr lang="pt-BR" dirty="0" smtClean="0">
                <a:effectLst/>
                <a:hlinkClick r:id="rId2"/>
              </a:rPr>
              <a:t>http://www.priberam.pt/dlpo/moçárabe</a:t>
            </a:r>
            <a:r>
              <a:rPr lang="pt-BR" dirty="0" smtClean="0">
                <a:effectLst/>
              </a:rPr>
              <a:t> [consultado em 27-02-2015].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2631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 romance autônomo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livre da influência germânica – isto é – </a:t>
            </a:r>
            <a:r>
              <a:rPr lang="pt-PT" b="1" dirty="0" smtClean="0"/>
              <a:t>síncopes pouco usuais</a:t>
            </a:r>
            <a:r>
              <a:rPr lang="pt-PT" dirty="0" smtClean="0"/>
              <a:t>, o que leva a perceber a priordade para os proparoxítonos.</a:t>
            </a:r>
          </a:p>
          <a:p>
            <a:r>
              <a:rPr lang="pt-PT" dirty="0" smtClean="0"/>
              <a:t>A impressão que dão de cantar quando falam </a:t>
            </a:r>
          </a:p>
          <a:p>
            <a:pPr marL="0" indent="0">
              <a:buNone/>
            </a:pPr>
            <a:r>
              <a:rPr lang="pt-PT" dirty="0" smtClean="0"/>
              <a:t>(Èsquisse, p. 154)</a:t>
            </a:r>
          </a:p>
        </p:txBody>
      </p:sp>
    </p:spTree>
    <p:extLst>
      <p:ext uri="{BB962C8B-B14F-4D97-AF65-F5344CB8AC3E}">
        <p14:creationId xmlns:p14="http://schemas.microsoft.com/office/powerpoint/2010/main" val="2960905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Duas tendências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Norte – a queda do </a:t>
            </a:r>
            <a:r>
              <a:rPr lang="pt-PT" i="1" dirty="0" smtClean="0"/>
              <a:t>l</a:t>
            </a:r>
            <a:r>
              <a:rPr lang="pt-PT" dirty="0" smtClean="0"/>
              <a:t> e do </a:t>
            </a:r>
            <a:r>
              <a:rPr lang="pt-PT" i="1" dirty="0" smtClean="0"/>
              <a:t>n</a:t>
            </a:r>
            <a:r>
              <a:rPr lang="pt-PT" dirty="0" smtClean="0"/>
              <a:t> intervocálicos</a:t>
            </a:r>
          </a:p>
          <a:p>
            <a:r>
              <a:rPr lang="pt-PT" dirty="0" smtClean="0"/>
              <a:t>Sul – resistênca à síncope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161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 português arcaico e o moderno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dirty="0" smtClean="0"/>
              <a:t>Os mais antigos documentos – fim do século </a:t>
            </a:r>
            <a:r>
              <a:rPr lang="pt-PT" b="1" dirty="0" smtClean="0"/>
              <a:t>XII</a:t>
            </a:r>
            <a:r>
              <a:rPr lang="pt-PT" dirty="0" smtClean="0"/>
              <a:t>= inícohistórico do </a:t>
            </a:r>
            <a:r>
              <a:rPr lang="pt-PT" b="1" dirty="0" smtClean="0"/>
              <a:t>português arcaico</a:t>
            </a:r>
            <a:r>
              <a:rPr lang="pt-PT" dirty="0"/>
              <a:t> </a:t>
            </a:r>
            <a:r>
              <a:rPr lang="pt-PT" dirty="0" smtClean="0"/>
              <a:t>(até L.de Camões)</a:t>
            </a:r>
          </a:p>
          <a:p>
            <a:r>
              <a:rPr lang="pt-PT" dirty="0" smtClean="0"/>
              <a:t>Intesificação do acento dinâmico nos século </a:t>
            </a:r>
            <a:r>
              <a:rPr lang="pt-PT" b="1" dirty="0" smtClean="0"/>
              <a:t>XVI</a:t>
            </a:r>
            <a:r>
              <a:rPr lang="pt-PT" dirty="0" smtClean="0"/>
              <a:t>. A consequêncoia= aumento de síncopes em versos e tendência para a individualização vocabular. </a:t>
            </a:r>
          </a:p>
          <a:p>
            <a:r>
              <a:rPr lang="pt-PT" dirty="0" smtClean="0"/>
              <a:t>No século </a:t>
            </a:r>
            <a:r>
              <a:rPr lang="pt-PT" b="1" dirty="0" smtClean="0"/>
              <a:t>XVI</a:t>
            </a:r>
            <a:r>
              <a:rPr lang="pt-PT" dirty="0" smtClean="0"/>
              <a:t>, todas as características do portuguès arcaico desapareceram. = </a:t>
            </a:r>
            <a:r>
              <a:rPr lang="pt-PT" b="1" dirty="0" smtClean="0"/>
              <a:t>português moderno</a:t>
            </a:r>
          </a:p>
          <a:p>
            <a:r>
              <a:rPr lang="pt-PT" dirty="0" smtClean="0"/>
              <a:t>(estas mudanças ocorrem praticamente no mesmo período em que se enfraquecia o acento de intensidade e decrescia a individualização vocabular em francês. </a:t>
            </a:r>
            <a:r>
              <a:rPr lang="pt-PT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4743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>Três períodos da língua portuguesa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1.período arcaico ou nacional </a:t>
            </a:r>
          </a:p>
          <a:p>
            <a:pPr marL="0" indent="0">
              <a:buNone/>
            </a:pPr>
            <a:r>
              <a:rPr lang="pt-PT" dirty="0"/>
              <a:t> </a:t>
            </a:r>
            <a:r>
              <a:rPr lang="pt-PT" dirty="0" smtClean="0"/>
              <a:t>   séculos </a:t>
            </a:r>
            <a:r>
              <a:rPr lang="pt-PT" b="1" dirty="0" smtClean="0"/>
              <a:t>XII – XVI</a:t>
            </a:r>
          </a:p>
          <a:p>
            <a:r>
              <a:rPr lang="pt-PT" dirty="0" smtClean="0"/>
              <a:t>2. período clássico ou médio</a:t>
            </a:r>
          </a:p>
          <a:p>
            <a:pPr marL="0" indent="0">
              <a:buNone/>
            </a:pPr>
            <a:r>
              <a:rPr lang="pt-PT" dirty="0"/>
              <a:t> </a:t>
            </a:r>
            <a:r>
              <a:rPr lang="pt-PT" dirty="0" smtClean="0"/>
              <a:t>   séc. </a:t>
            </a:r>
            <a:r>
              <a:rPr lang="pt-PT" b="1" dirty="0" smtClean="0"/>
              <a:t>XVI – XVIII</a:t>
            </a:r>
          </a:p>
          <a:p>
            <a:r>
              <a:rPr lang="pt-PT" dirty="0" smtClean="0"/>
              <a:t>3.período arcádico ou francês  </a:t>
            </a:r>
          </a:p>
          <a:p>
            <a:pPr marL="0" indent="0">
              <a:buNone/>
            </a:pPr>
            <a:r>
              <a:rPr lang="pt-PT" dirty="0"/>
              <a:t> </a:t>
            </a:r>
            <a:r>
              <a:rPr lang="pt-PT" dirty="0" smtClean="0"/>
              <a:t>   do séc. </a:t>
            </a:r>
            <a:r>
              <a:rPr lang="pt-PT" b="1" dirty="0" smtClean="0"/>
              <a:t>XVIII ao presente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29657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Classificação de acordo com Cardeira Esperança (pp. 82-84)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Período pré-literário = até ao século XII</a:t>
            </a:r>
          </a:p>
          <a:p>
            <a:r>
              <a:rPr lang="pt-PT" dirty="0" smtClean="0"/>
              <a:t>português antigo= séc. XII - XV</a:t>
            </a:r>
          </a:p>
          <a:p>
            <a:r>
              <a:rPr lang="pt-PT" dirty="0" smtClean="0"/>
              <a:t>Português médio = séc. XV -XVI</a:t>
            </a:r>
          </a:p>
          <a:p>
            <a:r>
              <a:rPr lang="pt-PT" dirty="0" smtClean="0"/>
              <a:t> português clássico = séc. XVI - XVIII</a:t>
            </a:r>
          </a:p>
          <a:p>
            <a:r>
              <a:rPr lang="pt-PT" dirty="0" smtClean="0"/>
              <a:t>Português moderno = séc. XVIII - XXI</a:t>
            </a:r>
          </a:p>
          <a:p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509262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Classificação de acordo com Paul Teyssier (pp. 35-36)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 smtClean="0"/>
              <a:t>APONTA PARA A COMPLEXIDADE DO PROBLEMA</a:t>
            </a:r>
          </a:p>
          <a:p>
            <a:r>
              <a:rPr lang="pt-PT" dirty="0" smtClean="0"/>
              <a:t>Periodização de acordo com a divisão tradicional da </a:t>
            </a:r>
            <a:r>
              <a:rPr lang="pt-PT" b="1" dirty="0" smtClean="0"/>
              <a:t>história</a:t>
            </a:r>
            <a:r>
              <a:rPr lang="pt-PT" dirty="0" smtClean="0"/>
              <a:t>: Idade Média, Renascimento, Tempo Moderno</a:t>
            </a:r>
          </a:p>
          <a:p>
            <a:r>
              <a:rPr lang="pt-PT" dirty="0" smtClean="0"/>
              <a:t>Periodização de acordo com as </a:t>
            </a:r>
            <a:r>
              <a:rPr lang="pt-PT" b="1" dirty="0" smtClean="0"/>
              <a:t>escolas literárias</a:t>
            </a:r>
          </a:p>
          <a:p>
            <a:r>
              <a:rPr lang="pt-PT" dirty="0" smtClean="0"/>
              <a:t>Periodização de acordo com </a:t>
            </a:r>
            <a:r>
              <a:rPr lang="pt-PT" b="1" dirty="0" smtClean="0"/>
              <a:t>os séculos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450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Ortografia portuguesa </a:t>
            </a:r>
            <a:r>
              <a:rPr lang="pt-PT" dirty="0" smtClean="0"/>
              <a:t>- FASES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 história da ortografia portuguesa divide-se em </a:t>
            </a:r>
            <a:r>
              <a:rPr lang="pt-PT" b="1" dirty="0" smtClean="0"/>
              <a:t>três períodos</a:t>
            </a:r>
            <a:r>
              <a:rPr lang="pt-PT" dirty="0" smtClean="0"/>
              <a:t>: </a:t>
            </a:r>
          </a:p>
          <a:p>
            <a:r>
              <a:rPr lang="pt-PT" b="1" dirty="0" smtClean="0"/>
              <a:t>Fonético</a:t>
            </a:r>
            <a:r>
              <a:rPr lang="pt-PT" dirty="0" smtClean="0"/>
              <a:t>: (PORTUGUÊS ARCAICO)</a:t>
            </a:r>
          </a:p>
          <a:p>
            <a:r>
              <a:rPr lang="pt-PT" b="1" dirty="0" smtClean="0"/>
              <a:t>Etimológico</a:t>
            </a:r>
            <a:r>
              <a:rPr lang="pt-PT" dirty="0" smtClean="0"/>
              <a:t> (RENASCIMENTO – SÉC.XX)</a:t>
            </a:r>
          </a:p>
          <a:p>
            <a:r>
              <a:rPr lang="pt-PT" b="1" dirty="0" smtClean="0"/>
              <a:t>Reformado</a:t>
            </a:r>
            <a:r>
              <a:rPr lang="pt-PT" dirty="0" smtClean="0"/>
              <a:t> (A PARTIR DA ADOÇÃO PELO GOVERNO PORTUGUÊS DA </a:t>
            </a:r>
            <a:r>
              <a:rPr lang="pt-PT" b="1" dirty="0" smtClean="0"/>
              <a:t>NOVA ORTOGRAFIA</a:t>
            </a:r>
            <a:r>
              <a:rPr lang="pt-PT" dirty="0" smtClean="0"/>
              <a:t>, em </a:t>
            </a:r>
            <a:r>
              <a:rPr lang="pt-PT" b="1" dirty="0" smtClean="0"/>
              <a:t>1916</a:t>
            </a:r>
            <a:r>
              <a:rPr lang="pt-PT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795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Período fonético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Tendências dos escribas para </a:t>
            </a:r>
            <a:r>
              <a:rPr lang="pt-PT" b="1" dirty="0" smtClean="0"/>
              <a:t>representar foneticamente</a:t>
            </a:r>
            <a:r>
              <a:rPr lang="pt-PT" dirty="0" smtClean="0"/>
              <a:t> os sons das palavras que escreviam  -  apareciam novos sons, o que levou a inventar novas grafias: Esta situação muitas vees levou à confusão das grafias.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46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Do latim vulgar ao português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Edwin B. </a:t>
            </a:r>
            <a:r>
              <a:rPr lang="cs-CZ" b="1" dirty="0" err="1"/>
              <a:t>Williams</a:t>
            </a:r>
            <a:r>
              <a:rPr lang="cs-CZ" b="1" dirty="0"/>
              <a:t>, Do </a:t>
            </a:r>
            <a:r>
              <a:rPr lang="cs-CZ" b="1" dirty="0" err="1"/>
              <a:t>latim</a:t>
            </a:r>
            <a:r>
              <a:rPr lang="cs-CZ" b="1" dirty="0"/>
              <a:t> </a:t>
            </a:r>
            <a:r>
              <a:rPr lang="cs-CZ" b="1" dirty="0" err="1"/>
              <a:t>ao</a:t>
            </a:r>
            <a:r>
              <a:rPr lang="cs-CZ" b="1" dirty="0"/>
              <a:t> </a:t>
            </a:r>
            <a:r>
              <a:rPr lang="cs-CZ" b="1" dirty="0" err="1"/>
              <a:t>português</a:t>
            </a:r>
            <a:r>
              <a:rPr lang="cs-CZ" b="1" dirty="0"/>
              <a:t> (25- 41), kap. Do </a:t>
            </a:r>
            <a:r>
              <a:rPr lang="cs-CZ" b="1" dirty="0" err="1"/>
              <a:t>latim</a:t>
            </a:r>
            <a:r>
              <a:rPr lang="cs-CZ" b="1" dirty="0"/>
              <a:t> </a:t>
            </a:r>
            <a:r>
              <a:rPr lang="cs-CZ" b="1" dirty="0" err="1"/>
              <a:t>ao</a:t>
            </a:r>
            <a:r>
              <a:rPr lang="cs-CZ" b="1" dirty="0"/>
              <a:t> </a:t>
            </a:r>
            <a:r>
              <a:rPr lang="cs-CZ" b="1" dirty="0" err="1"/>
              <a:t>português</a:t>
            </a:r>
            <a:endParaRPr lang="cs-CZ" dirty="0"/>
          </a:p>
          <a:p>
            <a:pPr lvl="0"/>
            <a:r>
              <a:rPr lang="cs-CZ" dirty="0"/>
              <a:t>Do </a:t>
            </a:r>
            <a:r>
              <a:rPr lang="cs-CZ" dirty="0" err="1"/>
              <a:t>latim</a:t>
            </a:r>
            <a:r>
              <a:rPr lang="cs-CZ" dirty="0"/>
              <a:t> </a:t>
            </a:r>
            <a:r>
              <a:rPr lang="cs-CZ" dirty="0" err="1"/>
              <a:t>vulgar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dirty="0" err="1"/>
              <a:t>português</a:t>
            </a:r>
            <a:endParaRPr lang="cs-CZ" dirty="0"/>
          </a:p>
          <a:p>
            <a:pPr lvl="0"/>
            <a:r>
              <a:rPr lang="cs-CZ" dirty="0"/>
              <a:t>O </a:t>
            </a:r>
            <a:r>
              <a:rPr lang="cs-CZ" dirty="0" err="1"/>
              <a:t>português</a:t>
            </a:r>
            <a:r>
              <a:rPr lang="cs-CZ" dirty="0"/>
              <a:t> </a:t>
            </a:r>
            <a:r>
              <a:rPr lang="cs-CZ" dirty="0" err="1"/>
              <a:t>arcaico</a:t>
            </a:r>
            <a:r>
              <a:rPr lang="cs-CZ" dirty="0"/>
              <a:t> e o moderno</a:t>
            </a:r>
          </a:p>
          <a:p>
            <a:pPr lvl="0"/>
            <a:r>
              <a:rPr lang="cs-CZ" dirty="0" err="1"/>
              <a:t>Vocábulos</a:t>
            </a:r>
            <a:r>
              <a:rPr lang="cs-CZ" dirty="0"/>
              <a:t> </a:t>
            </a:r>
            <a:r>
              <a:rPr lang="cs-CZ" dirty="0" err="1"/>
              <a:t>eruditos,divergentes</a:t>
            </a:r>
            <a:r>
              <a:rPr lang="cs-CZ" dirty="0"/>
              <a:t> e </a:t>
            </a:r>
            <a:r>
              <a:rPr lang="cs-CZ" dirty="0" err="1"/>
              <a:t>regressivos</a:t>
            </a:r>
            <a:endParaRPr lang="cs-CZ" dirty="0"/>
          </a:p>
          <a:p>
            <a:pPr lvl="0"/>
            <a:r>
              <a:rPr lang="cs-CZ" dirty="0" err="1"/>
              <a:t>Influência</a:t>
            </a:r>
            <a:r>
              <a:rPr lang="cs-CZ" dirty="0"/>
              <a:t> </a:t>
            </a:r>
            <a:r>
              <a:rPr lang="cs-CZ" dirty="0" err="1"/>
              <a:t>espanhola</a:t>
            </a:r>
            <a:endParaRPr lang="cs-CZ" dirty="0"/>
          </a:p>
          <a:p>
            <a:pPr lvl="0"/>
            <a:r>
              <a:rPr lang="cs-CZ" dirty="0" err="1"/>
              <a:t>Influência</a:t>
            </a:r>
            <a:r>
              <a:rPr lang="cs-CZ" dirty="0"/>
              <a:t> </a:t>
            </a:r>
            <a:r>
              <a:rPr lang="cs-CZ" dirty="0" err="1"/>
              <a:t>francesa</a:t>
            </a:r>
            <a:endParaRPr lang="cs-CZ" dirty="0"/>
          </a:p>
          <a:p>
            <a:pPr lvl="0"/>
            <a:r>
              <a:rPr lang="cs-CZ" dirty="0"/>
              <a:t>O </a:t>
            </a:r>
            <a:r>
              <a:rPr lang="cs-CZ" dirty="0" err="1"/>
              <a:t>português</a:t>
            </a:r>
            <a:endParaRPr lang="cs-CZ" dirty="0"/>
          </a:p>
          <a:p>
            <a:pPr lvl="0"/>
            <a:r>
              <a:rPr lang="cs-CZ" dirty="0"/>
              <a:t>A </a:t>
            </a:r>
            <a:r>
              <a:rPr lang="cs-CZ" dirty="0" err="1"/>
              <a:t>expansão</a:t>
            </a:r>
            <a:r>
              <a:rPr lang="cs-CZ" dirty="0"/>
              <a:t> do </a:t>
            </a:r>
            <a:r>
              <a:rPr lang="cs-CZ" dirty="0" err="1"/>
              <a:t>português</a:t>
            </a:r>
            <a:endParaRPr lang="cs-CZ" dirty="0"/>
          </a:p>
          <a:p>
            <a:pPr lvl="0"/>
            <a:r>
              <a:rPr lang="cs-CZ" dirty="0"/>
              <a:t>Os </a:t>
            </a:r>
            <a:r>
              <a:rPr lang="cs-CZ" dirty="0" err="1"/>
              <a:t>dialectos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537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O período (pseudo)etimológico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As grafias latinas e gregas foram divulgadas com acintosa desatenção à pronúncia (por isso a designação </a:t>
            </a:r>
            <a:r>
              <a:rPr lang="pt-PT" i="1" dirty="0" smtClean="0"/>
              <a:t>pseudo</a:t>
            </a:r>
            <a:r>
              <a:rPr lang="pt-PT" dirty="0" smtClean="0"/>
              <a:t>. Assim encontramos </a:t>
            </a:r>
            <a:r>
              <a:rPr lang="pt-PT" b="1" i="1" dirty="0" smtClean="0"/>
              <a:t>ch, ph, rh, th</a:t>
            </a:r>
            <a:r>
              <a:rPr lang="pt-PT" i="1" dirty="0" smtClean="0"/>
              <a:t>, y </a:t>
            </a:r>
            <a:r>
              <a:rPr lang="pt-PT" dirty="0" smtClean="0"/>
              <a:t>em palavras como </a:t>
            </a:r>
            <a:r>
              <a:rPr lang="pt-PT" i="1" dirty="0" smtClean="0"/>
              <a:t>eschola, </a:t>
            </a:r>
            <a:r>
              <a:rPr lang="pt-PT" b="1" i="1" dirty="0" smtClean="0"/>
              <a:t>theatro, auchtor, phylosophia, peccar, damno, augmento, estylo, rhetorico, </a:t>
            </a:r>
            <a:r>
              <a:rPr lang="pt-PT" dirty="0" smtClean="0"/>
              <a:t>etc</a:t>
            </a:r>
            <a:r>
              <a:rPr lang="pt-PT" i="1" dirty="0" smtClean="0"/>
              <a:t>. Esta situação levou a ciração de novas gramáticas e orografias. </a:t>
            </a:r>
          </a:p>
        </p:txBody>
      </p:sp>
    </p:spTree>
    <p:extLst>
      <p:ext uri="{BB962C8B-B14F-4D97-AF65-F5344CB8AC3E}">
        <p14:creationId xmlns:p14="http://schemas.microsoft.com/office/powerpoint/2010/main" val="3621717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Gramáticas e ortografias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dirty="0" smtClean="0"/>
              <a:t>Fernão de Oliveira </a:t>
            </a:r>
            <a:r>
              <a:rPr lang="pt-PT" b="1" dirty="0" smtClean="0"/>
              <a:t>1536</a:t>
            </a:r>
            <a:r>
              <a:rPr lang="pt-PT" dirty="0" smtClean="0"/>
              <a:t>: Grammatica da Lingoagem Portuguesa</a:t>
            </a:r>
          </a:p>
          <a:p>
            <a:r>
              <a:rPr lang="pt-PT" dirty="0" smtClean="0"/>
              <a:t>João de Barros </a:t>
            </a:r>
            <a:r>
              <a:rPr lang="pt-PT" b="1" dirty="0" smtClean="0"/>
              <a:t>1540:</a:t>
            </a:r>
            <a:r>
              <a:rPr lang="pt-PT" b="1" dirty="0" smtClean="0"/>
              <a:t>Grammatica</a:t>
            </a:r>
            <a:r>
              <a:rPr lang="pt-PT" dirty="0" smtClean="0"/>
              <a:t> da Lingua Portuguesa</a:t>
            </a:r>
          </a:p>
          <a:p>
            <a:r>
              <a:rPr lang="pt-PT" dirty="0" smtClean="0"/>
              <a:t>Duarte Nunes de Leão </a:t>
            </a:r>
          </a:p>
          <a:p>
            <a:r>
              <a:rPr lang="pt-PT" dirty="0"/>
              <a:t> </a:t>
            </a:r>
            <a:r>
              <a:rPr lang="pt-PT" dirty="0" smtClean="0"/>
              <a:t>        </a:t>
            </a:r>
            <a:r>
              <a:rPr lang="pt-PT" b="1" dirty="0" smtClean="0"/>
              <a:t>1576</a:t>
            </a:r>
            <a:r>
              <a:rPr lang="pt-PT" dirty="0" smtClean="0"/>
              <a:t>: Ortographia</a:t>
            </a:r>
          </a:p>
          <a:p>
            <a:r>
              <a:rPr lang="pt-PT" dirty="0"/>
              <a:t> </a:t>
            </a:r>
            <a:r>
              <a:rPr lang="pt-PT" dirty="0" smtClean="0"/>
              <a:t>        </a:t>
            </a:r>
            <a:r>
              <a:rPr lang="pt-PT" b="1" dirty="0" smtClean="0"/>
              <a:t>1606</a:t>
            </a:r>
            <a:r>
              <a:rPr lang="pt-PT" dirty="0" smtClean="0"/>
              <a:t>: Origem da língua portuguesa</a:t>
            </a:r>
          </a:p>
          <a:p>
            <a:r>
              <a:rPr lang="pt-PT" dirty="0" smtClean="0"/>
              <a:t>Bento Pereira </a:t>
            </a:r>
            <a:r>
              <a:rPr lang="pt-PT" b="1" dirty="0" smtClean="0"/>
              <a:t>1672</a:t>
            </a:r>
            <a:r>
              <a:rPr lang="pt-PT" dirty="0" smtClean="0"/>
              <a:t>: Ars grammaticea pro lingua lusitana</a:t>
            </a:r>
          </a:p>
          <a:p>
            <a:r>
              <a:rPr lang="pt-PT" dirty="0" smtClean="0"/>
              <a:t>Jerônimo Contador de Argote </a:t>
            </a:r>
            <a:r>
              <a:rPr lang="pt-PT" b="1" dirty="0" smtClean="0"/>
              <a:t>1721</a:t>
            </a:r>
            <a:r>
              <a:rPr lang="pt-PT" dirty="0" smtClean="0"/>
              <a:t>: Regras da Língua Portuguesa</a:t>
            </a:r>
          </a:p>
          <a:p>
            <a:r>
              <a:rPr lang="pt-PT" dirty="0" smtClean="0"/>
              <a:t>João de Morais Madureira Feijó </a:t>
            </a:r>
            <a:r>
              <a:rPr lang="pt-PT" b="1" dirty="0" smtClean="0"/>
              <a:t>1734</a:t>
            </a:r>
            <a:r>
              <a:rPr lang="pt-PT" dirty="0" smtClean="0"/>
              <a:t>: Ortographia</a:t>
            </a:r>
          </a:p>
          <a:p>
            <a:r>
              <a:rPr lang="pt-PT" dirty="0" smtClean="0"/>
              <a:t>D. Luís Caetano de Lima </a:t>
            </a:r>
            <a:r>
              <a:rPr lang="pt-PT" b="1" dirty="0" smtClean="0"/>
              <a:t>1736</a:t>
            </a:r>
            <a:r>
              <a:rPr lang="pt-PT" dirty="0" smtClean="0"/>
              <a:t>: Orthographia</a:t>
            </a:r>
          </a:p>
          <a:p>
            <a:r>
              <a:rPr lang="pt-PT" dirty="0" smtClean="0"/>
              <a:t>Luís Monte Carmelo </a:t>
            </a:r>
            <a:r>
              <a:rPr lang="pt-PT" b="1" dirty="0" smtClean="0"/>
              <a:t>1767</a:t>
            </a:r>
            <a:r>
              <a:rPr lang="pt-PT" dirty="0" smtClean="0"/>
              <a:t>: Compendio de Ortographia</a:t>
            </a:r>
            <a:endParaRPr lang="pt-PT" dirty="0" smtClean="0"/>
          </a:p>
          <a:p>
            <a:endParaRPr lang="pt-P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009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Ortografia da Língua Portuguesa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1600" dirty="0" smtClean="0">
                <a:effectLst/>
              </a:rPr>
              <a:t>A ortografia da língua portuguesa é determinada </a:t>
            </a:r>
            <a:r>
              <a:rPr lang="pt-BR" sz="1600" b="1" dirty="0" smtClean="0">
                <a:effectLst/>
              </a:rPr>
              <a:t>por normas legais</a:t>
            </a:r>
            <a:r>
              <a:rPr lang="pt-BR" sz="1600" dirty="0" smtClean="0">
                <a:effectLst/>
              </a:rPr>
              <a:t>. No início do século XX `(1911) Portugal estabeleceu pela primeira vez um modelo ortográfico de referência para as publicações oficiais e para o ensino. No entanto, as normas desse primeiro </a:t>
            </a:r>
            <a:r>
              <a:rPr lang="pt-BR" sz="1600" b="1" dirty="0" smtClean="0">
                <a:effectLst/>
              </a:rPr>
              <a:t>Formulário Ortográfico </a:t>
            </a:r>
            <a:r>
              <a:rPr lang="pt-BR" sz="1600" dirty="0" smtClean="0">
                <a:effectLst/>
              </a:rPr>
              <a:t>não foram adotadas pelo Brasil. Desde então, a ortografia da língua portuguesa foi alvo um longo processo de discussão e negociação, com o objetivo de instituir, através de um único tratado internacional, normas comuns que rejam a ortografia oficial de todos os países de língua portuguesa.</a:t>
            </a:r>
          </a:p>
          <a:p>
            <a:pPr algn="just"/>
            <a:r>
              <a:rPr lang="pt-BR" sz="1600" dirty="0" smtClean="0">
                <a:effectLst/>
              </a:rPr>
              <a:t>As tentativas iniciais materializaram-se num primeiro </a:t>
            </a:r>
            <a:r>
              <a:rPr lang="pt-BR" sz="1600" b="1" i="1" dirty="0" smtClean="0">
                <a:effectLst/>
              </a:rPr>
              <a:t>Acordo Ortográfico Luso-brasileiro</a:t>
            </a:r>
            <a:r>
              <a:rPr lang="pt-BR" sz="1600" dirty="0" smtClean="0">
                <a:effectLst/>
              </a:rPr>
              <a:t>, </a:t>
            </a:r>
            <a:r>
              <a:rPr lang="pt-BR" sz="1600" b="1" dirty="0" smtClean="0">
                <a:effectLst/>
              </a:rPr>
              <a:t>assinado em 1931</a:t>
            </a:r>
            <a:r>
              <a:rPr lang="pt-BR" sz="1600" dirty="0" smtClean="0">
                <a:effectLst/>
              </a:rPr>
              <a:t>, que, no entanto, viria a ser interpretado de forma diferente nos vocabulários ortográficos nacionais entretanto produzidos ---- </a:t>
            </a:r>
          </a:p>
          <a:p>
            <a:pPr algn="just"/>
            <a:r>
              <a:rPr lang="pt-BR" sz="1600" dirty="0" smtClean="0">
                <a:effectLst/>
              </a:rPr>
              <a:t>em Portugal, o </a:t>
            </a:r>
            <a:r>
              <a:rPr lang="pt-BR" sz="1600" b="1" dirty="0" smtClean="0">
                <a:effectLst/>
              </a:rPr>
              <a:t>Vocabulário Ortográfico da Língua Portuguesa, de 1940</a:t>
            </a:r>
            <a:r>
              <a:rPr lang="pt-BR" sz="1600" dirty="0" smtClean="0">
                <a:effectLst/>
              </a:rPr>
              <a:t>; </a:t>
            </a:r>
          </a:p>
          <a:p>
            <a:pPr algn="just"/>
            <a:r>
              <a:rPr lang="pt-BR" sz="1600" dirty="0" smtClean="0">
                <a:effectLst/>
              </a:rPr>
              <a:t>no Brasil, </a:t>
            </a:r>
            <a:r>
              <a:rPr lang="pt-BR" sz="1600" b="1" dirty="0" smtClean="0">
                <a:effectLst/>
              </a:rPr>
              <a:t>o Pequeno Vocabulário Ortográfico da Língua Portuguesa</a:t>
            </a:r>
            <a:r>
              <a:rPr lang="pt-BR" sz="1600" dirty="0" smtClean="0">
                <a:effectLst/>
              </a:rPr>
              <a:t>, </a:t>
            </a:r>
          </a:p>
          <a:p>
            <a:pPr algn="just"/>
            <a:r>
              <a:rPr lang="pt-BR" sz="1600" dirty="0" smtClean="0">
                <a:effectLst/>
              </a:rPr>
              <a:t>de </a:t>
            </a:r>
            <a:r>
              <a:rPr lang="pt-BR" sz="1600" b="1" dirty="0" smtClean="0">
                <a:effectLst/>
              </a:rPr>
              <a:t>1943</a:t>
            </a:r>
            <a:r>
              <a:rPr lang="pt-BR" sz="1600" dirty="0" smtClean="0">
                <a:effectLst/>
              </a:rPr>
              <a:t>, acompanhado de um </a:t>
            </a:r>
            <a:r>
              <a:rPr lang="pt-BR" sz="1600" b="1" dirty="0" smtClean="0">
                <a:effectLst/>
              </a:rPr>
              <a:t>Formulário Ortográfico.</a:t>
            </a:r>
          </a:p>
          <a:p>
            <a:pPr algn="just"/>
            <a:r>
              <a:rPr lang="pt-BR" sz="1600" dirty="0" smtClean="0">
                <a:effectLst/>
              </a:rPr>
              <a:t>A fim de eliminar estas divergências, foi assinado por ambos os países um novo </a:t>
            </a:r>
            <a:r>
              <a:rPr lang="pt-BR" sz="1600" b="1" dirty="0" smtClean="0">
                <a:effectLst/>
              </a:rPr>
              <a:t>Acordo Ortgoráfico em 1945</a:t>
            </a:r>
            <a:r>
              <a:rPr lang="pt-BR" sz="1600" dirty="0" smtClean="0">
                <a:effectLst/>
              </a:rPr>
              <a:t>, mas este apenas foi aplicado por </a:t>
            </a:r>
            <a:r>
              <a:rPr lang="pt-BR" sz="1600" b="1" dirty="0" smtClean="0">
                <a:effectLst/>
              </a:rPr>
              <a:t>Portugal</a:t>
            </a:r>
            <a:r>
              <a:rPr lang="pt-BR" sz="1600" dirty="0" smtClean="0">
                <a:effectLst/>
              </a:rPr>
              <a:t>, continuando o </a:t>
            </a:r>
            <a:r>
              <a:rPr lang="pt-BR" sz="1600" b="1" dirty="0" smtClean="0">
                <a:effectLst/>
              </a:rPr>
              <a:t>Brasil</a:t>
            </a:r>
            <a:r>
              <a:rPr lang="pt-BR" sz="1600" dirty="0" smtClean="0">
                <a:effectLst/>
              </a:rPr>
              <a:t> a seguir o disposto no </a:t>
            </a:r>
            <a:r>
              <a:rPr lang="pt-BR" sz="1600" b="1" dirty="0" smtClean="0">
                <a:effectLst/>
              </a:rPr>
              <a:t>Formulário Ortográfico de 1943</a:t>
            </a:r>
            <a:r>
              <a:rPr lang="pt-BR" sz="1600" dirty="0" smtClean="0">
                <a:effectLst/>
              </a:rPr>
              <a:t>.</a:t>
            </a:r>
          </a:p>
          <a:p>
            <a:pPr algn="just"/>
            <a:r>
              <a:rPr lang="pt-BR" sz="1600" dirty="0" smtClean="0">
                <a:effectLst/>
              </a:rPr>
              <a:t>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93080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Acordos ortográficos do século XX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 smtClean="0">
                <a:effectLst/>
              </a:rPr>
              <a:t>Nas décadas seguintes, houve </a:t>
            </a:r>
            <a:r>
              <a:rPr lang="pt-BR" b="1" dirty="0" smtClean="0">
                <a:effectLst/>
              </a:rPr>
              <a:t>várias tentativas de chegar a novo consenso</a:t>
            </a:r>
            <a:r>
              <a:rPr lang="pt-BR" dirty="0" smtClean="0">
                <a:effectLst/>
              </a:rPr>
              <a:t>, mas, embora no início da década de 1970 tenha havido revisões que aproximaram as duas variedades escritas, </a:t>
            </a:r>
            <a:r>
              <a:rPr lang="pt-BR" b="1" dirty="0" smtClean="0">
                <a:effectLst/>
              </a:rPr>
              <a:t>não foi aprovada oficialmente uma reforma que instituísse um documento normativo comum</a:t>
            </a:r>
            <a:r>
              <a:rPr lang="pt-BR" dirty="0" smtClean="0">
                <a:effectLst/>
              </a:rPr>
              <a:t>. </a:t>
            </a:r>
          </a:p>
          <a:p>
            <a:r>
              <a:rPr lang="pt-BR" dirty="0" smtClean="0">
                <a:effectLst/>
              </a:rPr>
              <a:t>Fruto de um longo trabalho da Academia Brasileira de Letras e da Academia das Ciências de Lisboa, </a:t>
            </a:r>
            <a:r>
              <a:rPr lang="pt-BR" b="1" dirty="0" smtClean="0">
                <a:effectLst/>
              </a:rPr>
              <a:t>os representantes oficiais dos então sete países de língua oficial portuguesa </a:t>
            </a:r>
            <a:r>
              <a:rPr lang="pt-BR" dirty="0" smtClean="0">
                <a:effectLst/>
              </a:rPr>
              <a:t>(além do Brasil e de Portugal, também Angola, Cabo Verde, Guiné-Bissau, Moçambique e São Tomé e Príncipe) assinaram em </a:t>
            </a:r>
            <a:r>
              <a:rPr lang="pt-BR" b="1" dirty="0" smtClean="0">
                <a:effectLst/>
              </a:rPr>
              <a:t>1990 o Acordo Ortográfico da Língua Portuguesa</a:t>
            </a:r>
            <a:r>
              <a:rPr lang="pt-BR" dirty="0" smtClean="0">
                <a:effectLst/>
              </a:rPr>
              <a:t>, ratificado também, depois da sua independência em </a:t>
            </a:r>
            <a:r>
              <a:rPr lang="pt-BR" b="1" dirty="0" smtClean="0">
                <a:effectLst/>
              </a:rPr>
              <a:t>2004</a:t>
            </a:r>
            <a:r>
              <a:rPr lang="pt-BR" dirty="0" smtClean="0">
                <a:effectLst/>
              </a:rPr>
              <a:t>, por Timor-Leste. </a:t>
            </a:r>
            <a:r>
              <a:rPr lang="pt-BR" b="1" dirty="0" smtClean="0">
                <a:effectLst/>
              </a:rPr>
              <a:t>O Acordo Ortográfico da Língua Portuguesa (1990) </a:t>
            </a:r>
            <a:r>
              <a:rPr lang="pt-BR" dirty="0" smtClean="0">
                <a:effectLst/>
              </a:rPr>
              <a:t>entrou em vigor no início de </a:t>
            </a:r>
            <a:r>
              <a:rPr lang="pt-BR" b="1" dirty="0" smtClean="0">
                <a:effectLst/>
              </a:rPr>
              <a:t>2009</a:t>
            </a:r>
            <a:r>
              <a:rPr lang="pt-BR" dirty="0" smtClean="0">
                <a:effectLst/>
              </a:rPr>
              <a:t> </a:t>
            </a:r>
            <a:r>
              <a:rPr lang="pt-BR" b="1" dirty="0" smtClean="0">
                <a:effectLst/>
              </a:rPr>
              <a:t>no Brasil </a:t>
            </a:r>
            <a:r>
              <a:rPr lang="pt-BR" dirty="0" smtClean="0">
                <a:effectLst/>
              </a:rPr>
              <a:t>e em 13 de maio de </a:t>
            </a:r>
            <a:r>
              <a:rPr lang="pt-BR" b="1" dirty="0" smtClean="0">
                <a:effectLst/>
              </a:rPr>
              <a:t>2009</a:t>
            </a:r>
            <a:r>
              <a:rPr lang="pt-BR" dirty="0" smtClean="0">
                <a:effectLst/>
              </a:rPr>
              <a:t> </a:t>
            </a:r>
            <a:r>
              <a:rPr lang="pt-BR" b="1" dirty="0" smtClean="0">
                <a:effectLst/>
              </a:rPr>
              <a:t>em Portugal</a:t>
            </a:r>
            <a:r>
              <a:rPr lang="pt-BR" dirty="0" smtClean="0">
                <a:effectLst/>
              </a:rPr>
              <a:t>. Em ambos os países foi estabelecido </a:t>
            </a:r>
            <a:r>
              <a:rPr lang="pt-BR" b="1" dirty="0" smtClean="0">
                <a:effectLst/>
              </a:rPr>
              <a:t>um período de transição </a:t>
            </a:r>
            <a:r>
              <a:rPr lang="pt-BR" dirty="0" smtClean="0">
                <a:effectLst/>
              </a:rPr>
              <a:t>em que tanto as normas anteriormente em vigor como a introduzida por esta nova reforma são válidas: esse período é de três anos no Brasil e de seis anos em Portugal. </a:t>
            </a:r>
            <a:r>
              <a:rPr lang="pt-BR" b="1" dirty="0" smtClean="0">
                <a:effectLst/>
              </a:rPr>
              <a:t>Com exceção de Angola e de Moçambique</a:t>
            </a:r>
            <a:r>
              <a:rPr lang="pt-BR" dirty="0" smtClean="0">
                <a:effectLst/>
              </a:rPr>
              <a:t>, todos os restantes países da CPLP já ratificaram todos os documentos conducentes à aplicação desta reforma.</a:t>
            </a:r>
          </a:p>
          <a:p>
            <a:r>
              <a:rPr lang="pt-BR" dirty="0" smtClean="0">
                <a:effectLst/>
              </a:rPr>
              <a:t>www.portaldalinguaportuguesa.org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515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Período reformado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374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A diferenciação do latim vulgar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 smtClean="0"/>
              <a:t>Isolamento geográfico </a:t>
            </a:r>
          </a:p>
          <a:p>
            <a:r>
              <a:rPr lang="pt-PT" dirty="0" smtClean="0"/>
              <a:t>Desenvolvimento de unidades políticas separadas</a:t>
            </a:r>
          </a:p>
          <a:p>
            <a:r>
              <a:rPr lang="pt-PT" dirty="0" smtClean="0"/>
              <a:t>A variação cultural e as circunstâncias educacionais</a:t>
            </a:r>
          </a:p>
          <a:p>
            <a:r>
              <a:rPr lang="pt-PT" dirty="0" smtClean="0"/>
              <a:t>Período de romanização</a:t>
            </a:r>
          </a:p>
          <a:p>
            <a:r>
              <a:rPr lang="pt-PT" dirty="0" smtClean="0"/>
              <a:t>Diferençcas dialetais na língua dos colonos itálicos</a:t>
            </a:r>
          </a:p>
          <a:p>
            <a:r>
              <a:rPr lang="pt-PT" dirty="0" smtClean="0"/>
              <a:t>Substratos linguístos  originais</a:t>
            </a:r>
          </a:p>
          <a:p>
            <a:r>
              <a:rPr lang="pt-PT" dirty="0" smtClean="0"/>
              <a:t>Superstratos linguísticos subsequentes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913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Acento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dirty="0" smtClean="0"/>
              <a:t>Acento de intensidade  </a:t>
            </a:r>
            <a:r>
              <a:rPr lang="pt-PT" dirty="0" smtClean="0"/>
              <a:t>- acento “de altura” (melódico) – meados dos século II a.c. - professores gregos</a:t>
            </a:r>
          </a:p>
          <a:p>
            <a:r>
              <a:rPr lang="pt-PT" b="1" dirty="0" smtClean="0"/>
              <a:t>Século IV </a:t>
            </a:r>
            <a:r>
              <a:rPr lang="pt-PT" dirty="0" smtClean="0"/>
              <a:t>– </a:t>
            </a:r>
            <a:r>
              <a:rPr lang="pt-PT" b="1" dirty="0" smtClean="0"/>
              <a:t>Os godos acentuava </a:t>
            </a:r>
            <a:r>
              <a:rPr lang="pt-PT" dirty="0" smtClean="0"/>
              <a:t>o latim com o acento de insedidade mais forte – estimulou a síncope da vogal postónica da penúlitma sílaba e da vogal da sílaba intertónica entre certos pares de consoantes.</a:t>
            </a:r>
          </a:p>
        </p:txBody>
      </p:sp>
    </p:spTree>
    <p:extLst>
      <p:ext uri="{BB962C8B-B14F-4D97-AF65-F5344CB8AC3E}">
        <p14:creationId xmlns:p14="http://schemas.microsoft.com/office/powerpoint/2010/main" val="2180958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>Invasões germânicas subsequentes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Estimularam ainda mais a intensificação do acento dinâmico, mas essas invasões já não atingiram o território em que se iria desenvolver o português. Por isso  a resultante situação linguística foi que o </a:t>
            </a:r>
            <a:r>
              <a:rPr lang="pt-PT" b="1" dirty="0" smtClean="0"/>
              <a:t>acento de intensidade </a:t>
            </a:r>
            <a:r>
              <a:rPr lang="pt-PT" dirty="0" smtClean="0"/>
              <a:t>era </a:t>
            </a:r>
            <a:r>
              <a:rPr lang="pt-PT" b="1" dirty="0" smtClean="0"/>
              <a:t>menos forte </a:t>
            </a:r>
            <a:r>
              <a:rPr lang="pt-PT" dirty="0" smtClean="0"/>
              <a:t>do que em outros territórios românicos e a </a:t>
            </a:r>
            <a:r>
              <a:rPr lang="pt-PT" b="1" dirty="0" smtClean="0"/>
              <a:t>síncope</a:t>
            </a:r>
            <a:r>
              <a:rPr lang="pt-PT" dirty="0" smtClean="0"/>
              <a:t> foi </a:t>
            </a:r>
            <a:r>
              <a:rPr lang="pt-PT" b="1" dirty="0" smtClean="0"/>
              <a:t>menos geral</a:t>
            </a:r>
            <a:r>
              <a:rPr lang="pt-PT" dirty="0" smtClean="0"/>
              <a:t>.  O português tinha o acento de intensidade mais fraco do que outras línguas: não ditongação do E e O, lenta formação do iod (j) e da seminconsoante (w).</a:t>
            </a:r>
          </a:p>
        </p:txBody>
      </p:sp>
    </p:spTree>
    <p:extLst>
      <p:ext uri="{BB962C8B-B14F-4D97-AF65-F5344CB8AC3E}">
        <p14:creationId xmlns:p14="http://schemas.microsoft.com/office/powerpoint/2010/main" val="254164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Influência no vocabulário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PT" b="1" dirty="0" smtClean="0"/>
              <a:t>Suevos e visigodos </a:t>
            </a:r>
            <a:r>
              <a:rPr lang="pt-PT" dirty="0" smtClean="0"/>
              <a:t>– palavras de origem germânica `campos semânticos de </a:t>
            </a:r>
            <a:r>
              <a:rPr lang="pt-PT" b="1" dirty="0" smtClean="0"/>
              <a:t>guerra, indumentária, animais, equip+mento, casa</a:t>
            </a:r>
            <a:r>
              <a:rPr lang="pt-PT" dirty="0" smtClean="0"/>
              <a:t>...: </a:t>
            </a:r>
          </a:p>
          <a:p>
            <a:pPr marL="0" indent="0">
              <a:buNone/>
            </a:pPr>
            <a:r>
              <a:rPr lang="pt-PT" dirty="0" smtClean="0"/>
              <a:t>Guerra, guardar, trégua, ganso, luva, fato, ataviar, agasalhar, espeto, estaca, marta, branco, brotar</a:t>
            </a:r>
          </a:p>
          <a:p>
            <a:pPr marL="0" indent="0">
              <a:buNone/>
            </a:pPr>
            <a:r>
              <a:rPr lang="pt-PT" b="1" dirty="0" smtClean="0"/>
              <a:t>Antropônimos e patronímicos</a:t>
            </a:r>
            <a:r>
              <a:rPr lang="pt-PT" dirty="0" smtClean="0"/>
              <a:t>: Fernando, Rodrigo, álvaro,  Gonçalo, Afonso</a:t>
            </a:r>
          </a:p>
          <a:p>
            <a:pPr marL="0" indent="0">
              <a:buNone/>
            </a:pPr>
            <a:r>
              <a:rPr lang="pt-PT" b="1" dirty="0" smtClean="0"/>
              <a:t>Toponímicos</a:t>
            </a:r>
            <a:r>
              <a:rPr lang="pt-PT" dirty="0" smtClean="0"/>
              <a:t>. Guitiriz, Gomesente, Gondomar, Sendim, GUimarães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68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>Situação no norte  de Portugal e na Galízia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Situação um pouco diferente: </a:t>
            </a:r>
          </a:p>
          <a:p>
            <a:r>
              <a:rPr lang="pt-PT" b="1" dirty="0" smtClean="0"/>
              <a:t>Os visigodos </a:t>
            </a:r>
            <a:r>
              <a:rPr lang="pt-PT" dirty="0" smtClean="0"/>
              <a:t>estabeleceram-se neste território </a:t>
            </a:r>
            <a:r>
              <a:rPr lang="pt-PT" b="1" dirty="0" smtClean="0"/>
              <a:t>depois do ano de 700</a:t>
            </a:r>
            <a:r>
              <a:rPr lang="pt-PT" dirty="0" smtClean="0"/>
              <a:t>, isto é:</a:t>
            </a:r>
          </a:p>
          <a:p>
            <a:r>
              <a:rPr lang="pt-PT" dirty="0" smtClean="0"/>
              <a:t>depois da transição para o romance e</a:t>
            </a:r>
          </a:p>
          <a:p>
            <a:r>
              <a:rPr lang="pt-PT" dirty="0" smtClean="0"/>
              <a:t>depois da amalgamação completa comos seus habitantes anteriores romanos e celtas quando aqueles fugiam dos mouros do sul e do centro da Espanha e tinha de proteger-se em cidades fortificadas. </a:t>
            </a:r>
          </a:p>
          <a:p>
            <a:r>
              <a:rPr lang="pt-PT" b="1" dirty="0" smtClean="0"/>
              <a:t>Consequência</a:t>
            </a:r>
            <a:r>
              <a:rPr lang="pt-PT" dirty="0" smtClean="0"/>
              <a:t> = </a:t>
            </a:r>
            <a:r>
              <a:rPr lang="pt-PT" b="1" dirty="0" smtClean="0"/>
              <a:t>número</a:t>
            </a:r>
            <a:r>
              <a:rPr lang="pt-PT" dirty="0" smtClean="0"/>
              <a:t> relativamente </a:t>
            </a:r>
            <a:r>
              <a:rPr lang="pt-PT" b="1" dirty="0" smtClean="0"/>
              <a:t>grande</a:t>
            </a:r>
            <a:r>
              <a:rPr lang="pt-PT" dirty="0" smtClean="0"/>
              <a:t> de </a:t>
            </a:r>
            <a:r>
              <a:rPr lang="pt-PT" b="1" dirty="0" smtClean="0"/>
              <a:t>topônimos de origem germânica</a:t>
            </a:r>
            <a:r>
              <a:rPr lang="pt-PT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9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Romanice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PT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pt-PT" dirty="0"/>
              <a:t>O termo "românico" vem </a:t>
            </a:r>
            <a:r>
              <a:rPr lang="pt-PT" dirty="0" smtClean="0"/>
              <a:t>do advérbio latim</a:t>
            </a:r>
            <a:r>
              <a:rPr lang="cs-CZ" dirty="0" smtClean="0"/>
              <a:t> </a:t>
            </a:r>
            <a:r>
              <a:rPr lang="pt-PT" b="1" i="1" dirty="0"/>
              <a:t>romanice</a:t>
            </a:r>
            <a:r>
              <a:rPr lang="pt-PT" dirty="0"/>
              <a:t>, derivado do latim formal </a:t>
            </a:r>
            <a:r>
              <a:rPr lang="pt-PT" b="1" i="1" dirty="0"/>
              <a:t>Romanicus</a:t>
            </a:r>
            <a:r>
              <a:rPr lang="pt-PT" dirty="0"/>
              <a:t>: por exemplo, na expressão </a:t>
            </a:r>
            <a:r>
              <a:rPr lang="pt-PT" b="1" i="1" dirty="0"/>
              <a:t>romanice Loqui</a:t>
            </a:r>
            <a:r>
              <a:rPr lang="pt-PT" dirty="0"/>
              <a:t>, "falar em Romance" (isto é, no latim vernáculo), contrastando com </a:t>
            </a:r>
            <a:r>
              <a:rPr lang="pt-PT" b="1" i="1" dirty="0"/>
              <a:t>Loqui latine</a:t>
            </a:r>
            <a:r>
              <a:rPr lang="pt-PT" dirty="0"/>
              <a:t>, para falar em lingua Latina </a:t>
            </a:r>
            <a:r>
              <a:rPr lang="pt-PT" dirty="0" smtClean="0"/>
              <a:t>“  </a:t>
            </a:r>
            <a:r>
              <a:rPr lang="pt-PT" dirty="0"/>
              <a:t>e com </a:t>
            </a:r>
            <a:r>
              <a:rPr lang="pt-PT" b="1" i="1" dirty="0"/>
              <a:t>barbarice Loqui</a:t>
            </a:r>
            <a:r>
              <a:rPr lang="pt-PT" dirty="0"/>
              <a:t>, " falar em Bárbaro "(as línguas não-latinas dos povos que conquistaram </a:t>
            </a:r>
            <a:r>
              <a:rPr lang="pt-PT" dirty="0" smtClean="0"/>
              <a:t>o Império Romano). </a:t>
            </a:r>
            <a:r>
              <a:rPr lang="pt-PT" dirty="0"/>
              <a:t>A partir deste advérbio se originou o substantivo </a:t>
            </a:r>
            <a:r>
              <a:rPr lang="pt-PT" b="1" i="1" dirty="0"/>
              <a:t>românico</a:t>
            </a:r>
            <a:r>
              <a:rPr lang="pt-PT" dirty="0"/>
              <a:t>, que foi aplicado inicialmente a qualquer coisa escrita em românico, ou no Romano vernáculo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302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Romance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PT" dirty="0"/>
              <a:t>A palavra "</a:t>
            </a:r>
            <a:r>
              <a:rPr lang="pt-PT" b="1" dirty="0"/>
              <a:t>romântico</a:t>
            </a:r>
            <a:r>
              <a:rPr lang="pt-PT" dirty="0"/>
              <a:t>" com o sentido moderno de "</a:t>
            </a:r>
            <a:r>
              <a:rPr lang="pt-PT" b="1" i="1" dirty="0"/>
              <a:t>romance</a:t>
            </a:r>
            <a:r>
              <a:rPr lang="pt-PT" dirty="0"/>
              <a:t>" ou amor tem a mesma origem. Enquanto </a:t>
            </a:r>
            <a:r>
              <a:rPr lang="pt-PT" dirty="0" smtClean="0"/>
              <a:t>a </a:t>
            </a:r>
            <a:r>
              <a:rPr lang="pt-PT" b="1" dirty="0" smtClean="0"/>
              <a:t>literatura medieval da </a:t>
            </a:r>
            <a:r>
              <a:rPr lang="pt-PT" b="1" dirty="0"/>
              <a:t>Europa Ocidenta</a:t>
            </a:r>
            <a:r>
              <a:rPr lang="pt-PT" dirty="0"/>
              <a:t>l era escrita normalmente </a:t>
            </a:r>
            <a:r>
              <a:rPr lang="pt-PT" b="1" dirty="0"/>
              <a:t>em latim</a:t>
            </a:r>
            <a:r>
              <a:rPr lang="pt-PT" dirty="0"/>
              <a:t>, </a:t>
            </a:r>
            <a:r>
              <a:rPr lang="pt-PT" b="1" dirty="0"/>
              <a:t>os contos populares</a:t>
            </a:r>
            <a:r>
              <a:rPr lang="pt-PT" dirty="0"/>
              <a:t>, muitas vezes centrados no amor, foram compostas no vernáculo, o qual foi chamado "</a:t>
            </a:r>
            <a:r>
              <a:rPr lang="pt-PT" b="1" dirty="0"/>
              <a:t>romântico" (românico</a:t>
            </a:r>
            <a:r>
              <a:rPr lang="pt-PT" dirty="0"/>
              <a:t>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5543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1598</Words>
  <Application>Microsoft Office PowerPoint</Application>
  <PresentationFormat>Předvádění na obrazovce (4:3)</PresentationFormat>
  <Paragraphs>124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História do Latim ao Português</vt:lpstr>
      <vt:lpstr>Do latim vulgar ao português</vt:lpstr>
      <vt:lpstr>A diferenciação do latim vulgar</vt:lpstr>
      <vt:lpstr>Acento </vt:lpstr>
      <vt:lpstr>Invasões germânicas subsequentes</vt:lpstr>
      <vt:lpstr>Influência no vocabulário</vt:lpstr>
      <vt:lpstr>Situação no norte  de Portugal e na Galízia</vt:lpstr>
      <vt:lpstr>Romanice</vt:lpstr>
      <vt:lpstr>Romance </vt:lpstr>
      <vt:lpstr>Romance - Priberam</vt:lpstr>
      <vt:lpstr>Romance autônomo</vt:lpstr>
      <vt:lpstr>O romance autônomo</vt:lpstr>
      <vt:lpstr>Duas tendências</vt:lpstr>
      <vt:lpstr>O português arcaico e o moderno</vt:lpstr>
      <vt:lpstr>Três períodos da língua portuguesa</vt:lpstr>
      <vt:lpstr>Classificação de acordo com Cardeira Esperança (pp. 82-84)</vt:lpstr>
      <vt:lpstr>Classificação de acordo com Paul Teyssier (pp. 35-36)</vt:lpstr>
      <vt:lpstr>Ortografia portuguesa - FASES</vt:lpstr>
      <vt:lpstr>Período fonético</vt:lpstr>
      <vt:lpstr>O período (pseudo)etimológico</vt:lpstr>
      <vt:lpstr>Gramáticas e ortografias</vt:lpstr>
      <vt:lpstr>Ortografia da Língua Portuguesa</vt:lpstr>
      <vt:lpstr>Acordos ortográficos do século XX</vt:lpstr>
      <vt:lpstr>Período reformado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 do Latim ao Português</dc:title>
  <dc:creator>Iva Svobodová</dc:creator>
  <cp:lastModifiedBy>Iva Svobodová</cp:lastModifiedBy>
  <cp:revision>13</cp:revision>
  <dcterms:created xsi:type="dcterms:W3CDTF">2015-02-27T08:28:50Z</dcterms:created>
  <dcterms:modified xsi:type="dcterms:W3CDTF">2015-02-27T10:29:35Z</dcterms:modified>
</cp:coreProperties>
</file>